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1"/>
  </p:notesMasterIdLst>
  <p:handoutMasterIdLst>
    <p:handoutMasterId r:id="rId72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193" r:id="rId16"/>
    <p:sldId id="2134807194" r:id="rId17"/>
    <p:sldId id="2134807265" r:id="rId18"/>
    <p:sldId id="2134807195" r:id="rId19"/>
    <p:sldId id="2134807263" r:id="rId20"/>
    <p:sldId id="2134807268" r:id="rId21"/>
    <p:sldId id="2134807266" r:id="rId22"/>
    <p:sldId id="2134807269" r:id="rId23"/>
    <p:sldId id="2134807267" r:id="rId24"/>
    <p:sldId id="2134807270" r:id="rId25"/>
    <p:sldId id="2134807271" r:id="rId26"/>
    <p:sldId id="2134807272" r:id="rId27"/>
    <p:sldId id="2134807264" r:id="rId28"/>
    <p:sldId id="2134807274" r:id="rId29"/>
    <p:sldId id="2134807273" r:id="rId30"/>
    <p:sldId id="2134807276" r:id="rId31"/>
    <p:sldId id="2134807275" r:id="rId32"/>
    <p:sldId id="786" r:id="rId33"/>
    <p:sldId id="812" r:id="rId34"/>
    <p:sldId id="751" r:id="rId35"/>
    <p:sldId id="909" r:id="rId36"/>
    <p:sldId id="833" r:id="rId37"/>
    <p:sldId id="2134807215" r:id="rId38"/>
    <p:sldId id="918" r:id="rId39"/>
    <p:sldId id="849" r:id="rId40"/>
    <p:sldId id="919" r:id="rId41"/>
    <p:sldId id="2134806701" r:id="rId42"/>
    <p:sldId id="950" r:id="rId43"/>
    <p:sldId id="2134807241" r:id="rId44"/>
    <p:sldId id="2134807224" r:id="rId45"/>
    <p:sldId id="2134807242" r:id="rId46"/>
    <p:sldId id="2134807243" r:id="rId47"/>
    <p:sldId id="2134807244" r:id="rId48"/>
    <p:sldId id="2134807245" r:id="rId49"/>
    <p:sldId id="951" r:id="rId50"/>
    <p:sldId id="916" r:id="rId51"/>
    <p:sldId id="2134807246" r:id="rId52"/>
    <p:sldId id="2134807222" r:id="rId53"/>
    <p:sldId id="2134807112" r:id="rId54"/>
    <p:sldId id="2134806735" r:id="rId55"/>
    <p:sldId id="848" r:id="rId56"/>
    <p:sldId id="962" r:id="rId57"/>
    <p:sldId id="927" r:id="rId58"/>
    <p:sldId id="928" r:id="rId59"/>
    <p:sldId id="929" r:id="rId60"/>
    <p:sldId id="788" r:id="rId61"/>
    <p:sldId id="935" r:id="rId62"/>
    <p:sldId id="908" r:id="rId63"/>
    <p:sldId id="2134806699" r:id="rId64"/>
    <p:sldId id="2134807260" r:id="rId65"/>
    <p:sldId id="2134807262" r:id="rId66"/>
    <p:sldId id="2134807261" r:id="rId67"/>
    <p:sldId id="937" r:id="rId68"/>
    <p:sldId id="2134806700" r:id="rId69"/>
    <p:sldId id="789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Cambria Math" panose="02040503050406030204" pitchFamily="18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Microsoft Uighur" panose="02000000000000000000" pitchFamily="2" charset="-78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64" d="100"/>
          <a:sy n="64" d="100"/>
        </p:scale>
        <p:origin x="133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microsoft.com/office/2018/10/relationships/authors" Target="author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5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handoutMaster" Target="handoutMasters/handoutMaster1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3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4.fntdata"/><Relationship Id="rId7" Type="http://schemas.openxmlformats.org/officeDocument/2006/relationships/slide" Target="slides/slide4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2T23:06:45.850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200 400,'626'0,"-624"0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2T23:06:45.849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200 400,'626'0,"-624"0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2T23:06:45.851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200 400,'626'0,"-624"0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2T23:06:45.852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200 400,'626'0,"-624"0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2T23:06:45.853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200 400,'626'0,"-624"0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A58D-7B84-FE49-2081-8733E9C92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0B3055-2CF8-B0D4-C480-0BB2EBBA75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54BD9E-8FBF-1CA6-063E-2886EB86F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B172DF-BC10-5D53-2404-0AAA1F2FA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7220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CD875-4353-711C-4A9E-F4A6001E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2A52B6-7169-5AE5-8A4F-37C14B716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B6608B-42FB-41B2-09FF-C17D6204C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4C777B-F65D-0AE2-4786-95C860F10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706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A81E5-C131-6DD2-E27D-559DEAAEE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4283C7-B190-7A52-908D-E4DF7DD59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A1B135-5CBE-5816-ACA5-17A64DC8E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38AAC8-5224-3CD1-D046-1A8008712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43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57864-96E1-9E86-08BD-05F5234BB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7011C3-43CD-1BAB-9BEF-D0BD60C8C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5EC943-01CB-32AD-B16F-7925B5782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A7D543-C6EB-E0BA-9833-0D58DB1D4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18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109CB-74B3-25F9-D9BD-413510418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D3BF81-6FEA-003B-31BE-166C69944E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45A7EF-4EFD-C4CD-A8A6-24916BE98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E277B9-A18D-6068-D9DF-25737F1A1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48587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FB50E-74FB-C6A2-E5B1-3CF29CEC6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F42EA9-3EDD-6797-3AC7-FC8E42A233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71C512-ED91-164C-837B-2A4BBC710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ED5255-3BCE-9AF7-2CE2-F22D09F0E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7240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06EA-D955-1E0E-AFEF-D251304EA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8FDEF2-E316-C3AA-C4CF-049735E285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31318EB-C1FE-A994-60B8-768481AF3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40BF05-0D54-5699-857D-7E691F366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8203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D9D7B-F163-9A12-AAD2-9D559CBF1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A885F2-C777-ADF1-5445-BE1CA28CA2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6C180A-429D-9B0F-998D-6BF07DA2F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2FECE2-5058-9FBE-A05C-47EE1C6BEE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4517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54517-3316-EB92-6F0D-547404CD5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A581C1-6D8E-3124-050E-3034699FB8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EB8E17-3C76-8D0B-4813-36230631C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C93285-2D99-7472-6836-4DC7D4381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00720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10045-0B65-2067-19B4-47E0DCE0B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C3D6CC-C5AE-C90E-6FD3-5B896C1EF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F0240E-54B3-A1ED-DBDB-FCA35207D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6C615-0764-A894-B670-DC9DF1EBF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5812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896A1-5960-D62A-4A43-01BE020B2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E50C72-D3D8-C30F-12B7-8496A1C28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D0E959-C4E6-A534-58F7-9889D54D9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C61426-9D37-0886-549E-E1005B1605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324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C9CAE-A173-9CC9-F725-D36BCBC62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F57E95-1BF4-6AE2-2EDB-8EBE9B8596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F8FC1D-28AA-3E98-B4B3-95A209F9B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9723FE-ADAE-DB82-36A3-10809975D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47654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customXml" Target="../ink/ink4.xml"/><Relationship Id="rId3" Type="http://schemas.openxmlformats.org/officeDocument/2006/relationships/image" Target="../media/image21.png"/><Relationship Id="rId7" Type="http://schemas.openxmlformats.org/officeDocument/2006/relationships/customXml" Target="../ink/ink1.xml"/><Relationship Id="rId12" Type="http://schemas.openxmlformats.org/officeDocument/2006/relationships/customXml" Target="../ink/ink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5" Type="http://schemas.openxmlformats.org/officeDocument/2006/relationships/customXml" Target="../ink/ink5.xml"/><Relationship Id="rId10" Type="http://schemas.openxmlformats.org/officeDocument/2006/relationships/customXml" Target="../ink/ink2.xml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1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9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3.gif"/><Relationship Id="rId4" Type="http://schemas.openxmlformats.org/officeDocument/2006/relationships/image" Target="../media/image5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5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2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59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svg"/><Relationship Id="rId5" Type="http://schemas.openxmlformats.org/officeDocument/2006/relationships/image" Target="../media/image65.svg"/><Relationship Id="rId4" Type="http://schemas.openxmlformats.org/officeDocument/2006/relationships/image" Target="../media/image64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microsoft.com/office/2007/relationships/media" Target="../media/media5.mp4"/><Relationship Id="rId7" Type="http://schemas.openxmlformats.org/officeDocument/2006/relationships/image" Target="../media/image6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النسبة المئوية (1).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المتناسب (القاعدة الثلاثية)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 المئوية (2)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 المتناسب (القاعدة الثلاثية)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8577FB-F62F-38A1-DB3A-9E38AA09E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416930"/>
            <a:ext cx="2802193" cy="39134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5021C2-5EBC-52CC-CEEA-54267595B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509" y="2416930"/>
            <a:ext cx="2874881" cy="401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القاعدة الثلاثية في وضعيات تناسبية؛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E0D9E1-C275-28F1-213E-F94D482A4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04" y="2850183"/>
            <a:ext cx="7792279" cy="145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CE1B4C-C281-B05C-FC23-F8F0DF02F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95" y="2862539"/>
            <a:ext cx="8839966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12C7CBF0-4305-0989-5CE0-347302CF8D88}"/>
              </a:ext>
            </a:extLst>
          </p:cNvPr>
          <p:cNvSpPr txBox="1"/>
          <p:nvPr/>
        </p:nvSpPr>
        <p:spPr>
          <a:xfrm>
            <a:off x="-693588" y="806629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أولا  طريقة ملء جدول أعداد متناسبة باستخدام معامل التناسب: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لنقم بملء  الجدول التالي والذي يمثل العلاقة بين عدد علب الحلوى والثمن ب</a:t>
            </a:r>
            <a:r>
              <a:rPr lang="fr-FR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8ACB4C3-8CF3-453C-B7C7-D29EBB963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75" y="2390058"/>
            <a:ext cx="7419475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E1C76B94-944B-4A8B-994E-E87A32CAD2CF}"/>
              </a:ext>
            </a:extLst>
          </p:cNvPr>
          <p:cNvSpPr txBox="1"/>
          <p:nvPr/>
        </p:nvSpPr>
        <p:spPr>
          <a:xfrm>
            <a:off x="-722593" y="79635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أولا معامل التناسب في الجدول.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3 علب حلوى هو 15 درهما : للمرور من السطر الأول إلى السطر الثاني نضرب في 5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E60D30B-6D7B-65E3-429D-F626F21B6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903" y="2399997"/>
            <a:ext cx="7419475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4359887D-9078-37E6-93AB-406A513D1B73}"/>
              </a:ext>
            </a:extLst>
          </p:cNvPr>
          <p:cNvSpPr txBox="1"/>
          <p:nvPr/>
        </p:nvSpPr>
        <p:spPr>
          <a:xfrm>
            <a:off x="-622786" y="79635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نطبق نفس القاعدة  ( نضرب في  5 )على العدد الثاني لنجد مقابلها في السطر الثاني من الجدول.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ثمن 7 علب حلوى هو 35 درهما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4C7F0E-B336-F71F-F392-6AB3E72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D65195-5E65-E186-6CDE-26189DEA2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06" y="2455573"/>
            <a:ext cx="7248772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DC83C-436C-2512-DD5B-3C8D19A5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BB25FF-7241-5FD3-922A-869C07287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61BB09C7-FA75-029D-74D7-D7488713E2F0}"/>
              </a:ext>
            </a:extLst>
          </p:cNvPr>
          <p:cNvSpPr txBox="1"/>
          <p:nvPr/>
        </p:nvSpPr>
        <p:spPr>
          <a:xfrm>
            <a:off x="-609409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ثمن 12 علبة من الحلوى.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160D48D-2184-9D34-2BA6-849FD4321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79" y="2188356"/>
            <a:ext cx="7126842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2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69C8F-B2EB-A729-5951-F22C14C7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0C393999-4D77-C925-F214-021E5B82BB6E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FC6F78-0F5E-AABF-2DC3-8C4771A0F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A56CFE-B0ED-90BA-5F9E-86B5E102EE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14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91FE-D4E2-A423-16C5-38AAE67C2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516B64-BC65-5588-210D-42B65B9B4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EE3F8D-59A5-6191-3E57-AA21D8E79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6" y="2416956"/>
            <a:ext cx="7254869" cy="24812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AE11201-9F8D-FCFC-128C-562C350F9440}"/>
              </a:ext>
            </a:extLst>
          </p:cNvPr>
          <p:cNvSpPr txBox="1"/>
          <p:nvPr/>
        </p:nvSpPr>
        <p:spPr>
          <a:xfrm>
            <a:off x="815356" y="934850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8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59002-C9CB-D726-C213-614B51657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5C2C8-B236-A9CE-95C3-DC1D12BCF355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9F7DA3A-7E55-AAC8-DE4A-4311F267763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2509CC7-A1A2-CD81-7771-744B9CDF528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0D0CA94-BC39-B419-B5D9-FE7EEB87DE3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B7C920B-F533-C8CE-B467-A13EFE70D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346D22-E8A5-080B-E6BD-B61C37FF01A7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C5D00A-C375-A51E-5F25-3CEA16747F32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1C376-BB08-5168-719D-C882157B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49547-F344-2574-F737-BB20573A8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D004CC-ABAF-355F-1CD9-F4EB14A97887}"/>
              </a:ext>
            </a:extLst>
          </p:cNvPr>
          <p:cNvSpPr txBox="1"/>
          <p:nvPr/>
        </p:nvSpPr>
        <p:spPr>
          <a:xfrm>
            <a:off x="-703527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طريقة ملء جدول أعداد متناسبة باستخدام استراتيجية الرجوع إلى الوحدة 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54AB99-52BE-0669-5DBC-9A2154AE2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53" y="2105904"/>
            <a:ext cx="7559695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9B14D-383F-9E1B-E155-D8270A26C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967FC27D-EA42-04F7-DEB2-FD7D4FF0E115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B1C7B0-7136-7D51-A9E3-048C43936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11EB25-3205-7BAB-01F4-901D187B14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621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F95EF-EC37-4525-F9BD-1E3609BE2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331697-1FA0-4E35-3EF6-AB33E8916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28D57B2-84B1-8C03-E85F-A71CDD37FEDE}"/>
              </a:ext>
            </a:extLst>
          </p:cNvPr>
          <p:cNvSpPr txBox="1"/>
          <p:nvPr/>
        </p:nvSpPr>
        <p:spPr>
          <a:xfrm>
            <a:off x="-730932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عدد النسخ الذي يمكن للطابعة نسخها خلال ثانية واحدة.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D5E15B-00E4-EB1C-EBBC-629C535BC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83" y="2105904"/>
            <a:ext cx="7559695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2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CDEC0-784F-C544-0295-B2C7CB818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31C2B2EA-0752-8D9F-B766-F39C3B8AD3A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3DC205-EB48-AB57-C740-A3ACFA6AB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10CED8E-CADD-1900-51FA-4392AD5F26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15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6ADCB-F093-6909-0E18-44B4BF9C3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BB21A-E601-29AB-9492-9E3CB26CB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4A58AF9-0D72-137A-6FEB-B92910323074}"/>
              </a:ext>
            </a:extLst>
          </p:cNvPr>
          <p:cNvSpPr txBox="1"/>
          <p:nvPr/>
        </p:nvSpPr>
        <p:spPr>
          <a:xfrm>
            <a:off x="872070" y="934850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59F3B1-E6A0-5A7C-DA6B-5B7269990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252" y="2166566"/>
            <a:ext cx="7483488" cy="30241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7845F2B-E2F4-FBA2-972D-684F7E376DB6}"/>
                  </a:ext>
                </a:extLst>
              </p:cNvPr>
              <p:cNvSpPr/>
              <p:nvPr/>
            </p:nvSpPr>
            <p:spPr>
              <a:xfrm>
                <a:off x="5447222" y="4780401"/>
                <a:ext cx="456927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7845F2B-E2F4-FBA2-972D-684F7E376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222" y="4780401"/>
                <a:ext cx="456927" cy="288032"/>
              </a:xfrm>
              <a:prstGeom prst="rect">
                <a:avLst/>
              </a:prstGeom>
              <a:blipFill>
                <a:blip r:embed="rId5"/>
                <a:stretch>
                  <a:fillRect l="-21333" r="-13333" b="-170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6498318-F71D-BD5E-58A6-E2811789783C}"/>
                  </a:ext>
                </a:extLst>
              </p:cNvPr>
              <p:cNvSpPr/>
              <p:nvPr/>
            </p:nvSpPr>
            <p:spPr>
              <a:xfrm>
                <a:off x="5459661" y="2848757"/>
                <a:ext cx="456927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6498318-F71D-BD5E-58A6-E28117897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661" y="2848757"/>
                <a:ext cx="456927" cy="288032"/>
              </a:xfrm>
              <a:prstGeom prst="rect">
                <a:avLst/>
              </a:prstGeom>
              <a:blipFill>
                <a:blip r:embed="rId6"/>
                <a:stretch>
                  <a:fillRect l="-21333" r="-13333" b="-145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76E7D0F4-14E7-DAC2-95B7-EFE78182C7B8}"/>
                  </a:ext>
                </a:extLst>
              </p14:cNvPr>
              <p14:cNvContentPartPr/>
              <p14:nvPr/>
            </p14:nvContentPartPr>
            <p14:xfrm>
              <a:off x="1540359" y="3592126"/>
              <a:ext cx="1159433" cy="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76E7D0F4-14E7-DAC2-95B7-EFE78182C7B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71700" y="3592126"/>
                <a:ext cx="1894908" cy="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14590134-FD7C-C8C1-7892-E865DCE98738}"/>
              </a:ext>
            </a:extLst>
          </p:cNvPr>
          <p:cNvSpPr/>
          <p:nvPr/>
        </p:nvSpPr>
        <p:spPr>
          <a:xfrm>
            <a:off x="5009019" y="3376139"/>
            <a:ext cx="616169" cy="115123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39620D-A44E-ED92-DB50-3D32D1F95BFA}"/>
                  </a:ext>
                </a:extLst>
              </p:cNvPr>
              <p:cNvSpPr/>
              <p:nvPr/>
            </p:nvSpPr>
            <p:spPr>
              <a:xfrm>
                <a:off x="5167864" y="3546081"/>
                <a:ext cx="298478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39620D-A44E-ED92-DB50-3D32D1F95B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864" y="3546081"/>
                <a:ext cx="298478" cy="288032"/>
              </a:xfrm>
              <a:prstGeom prst="rect">
                <a:avLst/>
              </a:prstGeom>
              <a:blipFill>
                <a:blip r:embed="rId9"/>
                <a:stretch>
                  <a:fillRect l="-20408" r="-2041" b="-170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EE987B57-BB6A-98FC-05EE-1D3B3C63727F}"/>
                  </a:ext>
                </a:extLst>
              </p14:cNvPr>
              <p14:cNvContentPartPr/>
              <p14:nvPr/>
            </p14:nvContentPartPr>
            <p14:xfrm>
              <a:off x="5172987" y="3690097"/>
              <a:ext cx="227013" cy="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EE987B57-BB6A-98FC-05EE-1D3B3C63727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00805" y="3690097"/>
                <a:ext cx="371016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8D56BE0-CF43-C2C3-01DC-D8F642395C17}"/>
                  </a:ext>
                </a:extLst>
              </p:cNvPr>
              <p:cNvSpPr/>
              <p:nvPr/>
            </p:nvSpPr>
            <p:spPr>
              <a:xfrm>
                <a:off x="1932048" y="3464160"/>
                <a:ext cx="334039" cy="2559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8D56BE0-CF43-C2C3-01DC-D8F642395C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048" y="3464160"/>
                <a:ext cx="334039" cy="255932"/>
              </a:xfrm>
              <a:prstGeom prst="rect">
                <a:avLst/>
              </a:prstGeom>
              <a:blipFill>
                <a:blip r:embed="rId11"/>
                <a:stretch>
                  <a:fillRect l="-12727" t="-4762" b="-261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F96AD5FB-4528-7B58-9D7E-7F5353021A92}"/>
                  </a:ext>
                </a:extLst>
              </p14:cNvPr>
              <p14:cNvContentPartPr/>
              <p14:nvPr/>
            </p14:nvContentPartPr>
            <p14:xfrm>
              <a:off x="1898486" y="3592126"/>
              <a:ext cx="227013" cy="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F96AD5FB-4528-7B58-9D7E-7F5353021A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26304" y="3592126"/>
                <a:ext cx="371016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97182D26-577C-945A-46D2-AB0979AB0D59}"/>
                  </a:ext>
                </a:extLst>
              </p14:cNvPr>
              <p14:cNvContentPartPr/>
              <p14:nvPr/>
            </p14:nvContentPartPr>
            <p14:xfrm>
              <a:off x="2180569" y="3592126"/>
              <a:ext cx="227013" cy="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97182D26-577C-945A-46D2-AB0979AB0D5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08387" y="3592126"/>
                <a:ext cx="371016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4826EED-CEA6-DF9D-80DC-86EDB7D3104F}"/>
                  </a:ext>
                </a:extLst>
              </p:cNvPr>
              <p:cNvSpPr/>
              <p:nvPr/>
            </p:nvSpPr>
            <p:spPr>
              <a:xfrm>
                <a:off x="2483626" y="3464160"/>
                <a:ext cx="304527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4826EED-CEA6-DF9D-80DC-86EDB7D31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626" y="3464160"/>
                <a:ext cx="304527" cy="288032"/>
              </a:xfrm>
              <a:prstGeom prst="rect">
                <a:avLst/>
              </a:prstGeom>
              <a:blipFill>
                <a:blip r:embed="rId14"/>
                <a:stretch>
                  <a:fillRect l="-18000" r="-2000" b="-145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62132F70-167B-CDDE-62A8-B8776B10192A}"/>
                  </a:ext>
                </a:extLst>
              </p14:cNvPr>
              <p14:cNvContentPartPr/>
              <p14:nvPr/>
            </p14:nvContentPartPr>
            <p14:xfrm>
              <a:off x="2548170" y="3592126"/>
              <a:ext cx="227013" cy="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62132F70-167B-CDDE-62A8-B8776B1019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75988" y="3592126"/>
                <a:ext cx="371016" cy="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13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9D5B1-B3EA-8365-6AFF-6CDBD6C14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B4DCA1C6-5B72-05D7-3D8A-7B3AE5653201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768D623-91DE-5080-6AB9-3045AADFF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04E5BA-1678-F0B8-B5A8-47C42E224B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461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BC8B9-2BF8-13F2-2AD8-2256F4C4F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BD436D-6E67-39B5-C8CE-4FFC60F08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BEF6AB95-FCCC-0672-EBA2-553E9D842125}"/>
              </a:ext>
            </a:extLst>
          </p:cNvPr>
          <p:cNvSpPr txBox="1"/>
          <p:nvPr/>
        </p:nvSpPr>
        <p:spPr>
          <a:xfrm>
            <a:off x="-737096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الألواح، احسبوا عدد النسخ التي يمكن للطابعة نسخها خلال 11 ثانية 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C55477-7BFE-655C-8311-C99D733E6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56" y="2454801"/>
            <a:ext cx="7483488" cy="30241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174A8B6-D902-3781-D7CA-2C07BCEC299B}"/>
                  </a:ext>
                </a:extLst>
              </p:cNvPr>
              <p:cNvSpPr/>
              <p:nvPr/>
            </p:nvSpPr>
            <p:spPr>
              <a:xfrm>
                <a:off x="5483226" y="5068636"/>
                <a:ext cx="456927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174A8B6-D902-3781-D7CA-2C07BCEC29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226" y="5068636"/>
                <a:ext cx="456927" cy="288032"/>
              </a:xfrm>
              <a:prstGeom prst="rect">
                <a:avLst/>
              </a:prstGeom>
              <a:blipFill>
                <a:blip r:embed="rId5"/>
                <a:stretch>
                  <a:fillRect l="-20000" r="-13333"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7780BD5-2EB5-5F09-56FD-A6F9703FF904}"/>
                  </a:ext>
                </a:extLst>
              </p:cNvPr>
              <p:cNvSpPr/>
              <p:nvPr/>
            </p:nvSpPr>
            <p:spPr>
              <a:xfrm>
                <a:off x="5495665" y="3136992"/>
                <a:ext cx="456927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7780BD5-2EB5-5F09-56FD-A6F9703FF9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665" y="3136992"/>
                <a:ext cx="456927" cy="288032"/>
              </a:xfrm>
              <a:prstGeom prst="rect">
                <a:avLst/>
              </a:prstGeom>
              <a:blipFill>
                <a:blip r:embed="rId6"/>
                <a:stretch>
                  <a:fillRect l="-21622" t="-2128" r="-13514" b="-170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185C70C-B1E8-F0F0-1261-6AD88FB4D88B}"/>
                  </a:ext>
                </a:extLst>
              </p:cNvPr>
              <p:cNvSpPr/>
              <p:nvPr/>
            </p:nvSpPr>
            <p:spPr>
              <a:xfrm>
                <a:off x="5109931" y="3845899"/>
                <a:ext cx="456927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185C70C-B1E8-F0F0-1261-6AD88FB4D8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9931" y="3845899"/>
                <a:ext cx="456927" cy="288032"/>
              </a:xfrm>
              <a:prstGeom prst="rect">
                <a:avLst/>
              </a:prstGeom>
              <a:blipFill>
                <a:blip r:embed="rId7"/>
                <a:stretch>
                  <a:fillRect b="-170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57533EC-E790-76D3-848C-9E2D287E1986}"/>
                  </a:ext>
                </a:extLst>
              </p:cNvPr>
              <p:cNvSpPr/>
              <p:nvPr/>
            </p:nvSpPr>
            <p:spPr>
              <a:xfrm>
                <a:off x="2004007" y="3764454"/>
                <a:ext cx="326073" cy="2509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57533EC-E790-76D3-848C-9E2D287E1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007" y="3764454"/>
                <a:ext cx="326073" cy="250955"/>
              </a:xfrm>
              <a:prstGeom prst="rect">
                <a:avLst/>
              </a:prstGeom>
              <a:blipFill>
                <a:blip r:embed="rId8"/>
                <a:stretch>
                  <a:fillRect l="-15094" t="-9756" b="-268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1A85EFD-7408-671B-F572-81B9FA97ADD3}"/>
                  </a:ext>
                </a:extLst>
              </p:cNvPr>
              <p:cNvSpPr/>
              <p:nvPr/>
            </p:nvSpPr>
            <p:spPr>
              <a:xfrm>
                <a:off x="2485894" y="3764454"/>
                <a:ext cx="326073" cy="2509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1A85EFD-7408-671B-F572-81B9FA97AD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894" y="3764454"/>
                <a:ext cx="326073" cy="250955"/>
              </a:xfrm>
              <a:prstGeom prst="rect">
                <a:avLst/>
              </a:prstGeom>
              <a:blipFill>
                <a:blip r:embed="rId9"/>
                <a:stretch>
                  <a:fillRect l="-15094" t="-9756" b="-268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FB5BC957-D3F0-A61D-B9A0-C7FA05655C7A}"/>
              </a:ext>
            </a:extLst>
          </p:cNvPr>
          <p:cNvSpPr/>
          <p:nvPr/>
        </p:nvSpPr>
        <p:spPr>
          <a:xfrm>
            <a:off x="4259762" y="3717235"/>
            <a:ext cx="616169" cy="110163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80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EA9B1-359E-B37A-9DCF-A1BCAA756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4AAA2E74-1FE9-1BD8-EB1E-4C37CCB612CB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B9F7F5-3CC7-6BE7-330D-E297871AC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83BB1-AB8C-1A94-FB6B-2C9D956064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205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7B198-5EB6-C25B-61B8-0B446DB82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D8A9E-8729-0191-01AE-D92979D28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3EB26F-13D9-1B44-F627-6A9B642D8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70" y="2065889"/>
            <a:ext cx="7673008" cy="338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5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القاعدة الثلاثية في وضعيات تناسبية؛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أتعرف وأوظف القاعدة الثلاثية في وضعيات تناسبية؛</a:t>
            </a:r>
          </a:p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6-P4-SEM2-S1 (Bt)">
            <a:hlinkClick r:id="" action="ppaction://media"/>
            <a:extLst>
              <a:ext uri="{FF2B5EF4-FFF2-40B4-BE49-F238E27FC236}">
                <a16:creationId xmlns:a16="http://schemas.microsoft.com/office/drawing/2014/main" id="{8D6E4029-1FB3-9526-FE91-FA3B622C9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0111" y="1895454"/>
            <a:ext cx="7254023" cy="408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07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حل مسألة تمثل وضعية تناسب باستخدام القاعدة الثلاثية.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D05085-72AC-8C0A-DDB9-517216642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26" y="2005002"/>
            <a:ext cx="7510834" cy="414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سنحل هذه المسألة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10C9F79-D30E-0BEC-946B-CEFE4D771FE6}"/>
              </a:ext>
            </a:extLst>
          </p:cNvPr>
          <p:cNvSpPr/>
          <p:nvPr/>
        </p:nvSpPr>
        <p:spPr>
          <a:xfrm>
            <a:off x="383287" y="1967672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9B08BE-B0FE-DD5A-BE0B-DDC2C119B583}"/>
              </a:ext>
            </a:extLst>
          </p:cNvPr>
          <p:cNvSpPr/>
          <p:nvPr/>
        </p:nvSpPr>
        <p:spPr>
          <a:xfrm>
            <a:off x="399479" y="2313129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اقرؤا المسألة جيدا واستخرجوا القيم المتناسبة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9B10D26-FF81-1526-CCB6-87F0F7C780BD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8A6A9C2-2625-0974-8360-33B0401CB6B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E2D22A1-B5CE-74C4-53D2-A625D611C35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FEC72C6-C228-5CD9-3FE7-4C0A89ACF448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B232792-6A3A-69AB-11AA-B4DB332B0BAF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1466653-A08E-CA4E-5F17-91ECFE44C24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374878-97F7-F0CB-F7E9-E04AACB8D6BA}"/>
              </a:ext>
            </a:extLst>
          </p:cNvPr>
          <p:cNvSpPr/>
          <p:nvPr/>
        </p:nvSpPr>
        <p:spPr>
          <a:xfrm>
            <a:off x="399479" y="2305603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المسألة ؟ 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BEFA8A-B891-5128-F242-08BC0B6861D3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112FCDA6-2D27-4EAD-0873-A856FFDFADF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ADCB50D-894B-CDE5-61BD-6D68709AB04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5C01AF58-4F3D-A13E-8947-FE4DE326FA1F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2320896-101D-73D7-71C8-5C909925E64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E5C156E-3B8B-05DC-2320-DFAE9272831D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EA70A00-9B72-297B-EDB4-D8BE0F6CB228}"/>
              </a:ext>
            </a:extLst>
          </p:cNvPr>
          <p:cNvSpPr/>
          <p:nvPr/>
        </p:nvSpPr>
        <p:spPr>
          <a:xfrm>
            <a:off x="1907903" y="3876261"/>
            <a:ext cx="1689652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عدد القطع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1E129DD-82FC-3821-2758-76DDF3435DE2}"/>
              </a:ext>
            </a:extLst>
          </p:cNvPr>
          <p:cNvSpPr/>
          <p:nvPr/>
        </p:nvSpPr>
        <p:spPr>
          <a:xfrm>
            <a:off x="4962529" y="3876261"/>
            <a:ext cx="1689652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المدة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7D739BA-BF9E-6665-FC57-4BCAA7BDE954}"/>
              </a:ext>
            </a:extLst>
          </p:cNvPr>
          <p:cNvSpPr/>
          <p:nvPr/>
        </p:nvSpPr>
        <p:spPr>
          <a:xfrm>
            <a:off x="399479" y="2209549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200B6F-B4B6-3129-0D46-0C485BA21533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D5D5AC4-9F5B-D560-70BF-926110AC3B9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F039026-8892-77A0-E133-F98C394C274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90B20986-4538-240D-C6DA-6A3C87F0A59C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3108AAE-FCDD-13C8-7CC3-B4EFC0A3FD4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06AD139-A823-D49D-1545-2792F6833C51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9F984C9-6260-5BF5-BFAD-E55209B67994}"/>
              </a:ext>
            </a:extLst>
          </p:cNvPr>
          <p:cNvSpPr/>
          <p:nvPr/>
        </p:nvSpPr>
        <p:spPr>
          <a:xfrm>
            <a:off x="399479" y="2209549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نظموا المعطيات المتناسبة.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8E3590-9415-698C-0DA0-4BEEBFAC962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21B6E2B-F84B-81EA-3486-B378F529CDE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AF07B2B-BA23-92C8-C850-F08D3BAF3D1F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D6C15DF1-76EF-8A19-3847-0E64703B51B6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6F72B09-7303-C2B3-ED37-2C80466780C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7A81695-494E-8771-C793-C48CD0AB729A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4D7099D-2279-F06D-7EC3-DD640558443C}"/>
              </a:ext>
            </a:extLst>
          </p:cNvPr>
          <p:cNvSpPr/>
          <p:nvPr/>
        </p:nvSpPr>
        <p:spPr>
          <a:xfrm>
            <a:off x="399479" y="2209549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: Rounded Corners 1">
            <a:extLst>
              <a:ext uri="{FF2B5EF4-FFF2-40B4-BE49-F238E27FC236}">
                <a16:creationId xmlns:a16="http://schemas.microsoft.com/office/drawing/2014/main" id="{55D23FE4-6559-C075-EC80-4845A11C26D8}"/>
              </a:ext>
            </a:extLst>
          </p:cNvPr>
          <p:cNvSpPr/>
          <p:nvPr/>
        </p:nvSpPr>
        <p:spPr>
          <a:xfrm>
            <a:off x="2478115" y="4712780"/>
            <a:ext cx="549227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8" name="Rectangle: Rounded Corners 1">
            <a:extLst>
              <a:ext uri="{FF2B5EF4-FFF2-40B4-BE49-F238E27FC236}">
                <a16:creationId xmlns:a16="http://schemas.microsoft.com/office/drawing/2014/main" id="{7772939D-6B3C-208C-481A-6D4889F05905}"/>
              </a:ext>
            </a:extLst>
          </p:cNvPr>
          <p:cNvSpPr/>
          <p:nvPr/>
        </p:nvSpPr>
        <p:spPr>
          <a:xfrm>
            <a:off x="4814933" y="3743461"/>
            <a:ext cx="1585703" cy="709482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</a:t>
            </a:r>
          </a:p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القطع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3E6EFDDC-34D0-49EC-C54E-5BD483E5576B}"/>
              </a:ext>
            </a:extLst>
          </p:cNvPr>
          <p:cNvCxnSpPr>
            <a:cxnSpLocks/>
          </p:cNvCxnSpPr>
          <p:nvPr/>
        </p:nvCxnSpPr>
        <p:spPr>
          <a:xfrm>
            <a:off x="3476550" y="4997538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1">
            <a:extLst>
              <a:ext uri="{FF2B5EF4-FFF2-40B4-BE49-F238E27FC236}">
                <a16:creationId xmlns:a16="http://schemas.microsoft.com/office/drawing/2014/main" id="{A70B93A1-02F3-9D47-17BD-FD91EE1A983B}"/>
              </a:ext>
            </a:extLst>
          </p:cNvPr>
          <p:cNvSpPr/>
          <p:nvPr/>
        </p:nvSpPr>
        <p:spPr>
          <a:xfrm>
            <a:off x="1890847" y="3730276"/>
            <a:ext cx="1585703" cy="709482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بالساعات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75F810A-10F4-8C2D-BE38-E09B2AC29B07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2F412C6-98E1-5E4E-BCD2-980B797B728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670EA67-E392-1B28-7D5C-0F9A47F33F52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8AFE36F-8250-98D0-FCC3-87E2DDFA7894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58CEA9D-EFC4-02FC-CC07-C69593074E1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EDD56E1-BFAA-B353-A942-5BBD9D4A2C17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FC1F4BF-92EB-3FD2-2B98-F097445F3A46}"/>
              </a:ext>
            </a:extLst>
          </p:cNvPr>
          <p:cNvSpPr/>
          <p:nvPr/>
        </p:nvSpPr>
        <p:spPr>
          <a:xfrm>
            <a:off x="399479" y="2209549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6" name="Rectangle: Rounded Corners 1">
            <a:extLst>
              <a:ext uri="{FF2B5EF4-FFF2-40B4-BE49-F238E27FC236}">
                <a16:creationId xmlns:a16="http://schemas.microsoft.com/office/drawing/2014/main" id="{3C7F0EC2-701C-331A-C110-0CD8994A8EAF}"/>
              </a:ext>
            </a:extLst>
          </p:cNvPr>
          <p:cNvSpPr/>
          <p:nvPr/>
        </p:nvSpPr>
        <p:spPr>
          <a:xfrm>
            <a:off x="5303439" y="4712780"/>
            <a:ext cx="65305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</a:p>
        </p:txBody>
      </p:sp>
      <p:sp>
        <p:nvSpPr>
          <p:cNvPr id="30" name="Rectangle: Rounded Corners 1">
            <a:extLst>
              <a:ext uri="{FF2B5EF4-FFF2-40B4-BE49-F238E27FC236}">
                <a16:creationId xmlns:a16="http://schemas.microsoft.com/office/drawing/2014/main" id="{CB845ABF-CBE8-4E10-6EFD-41DF73759F41}"/>
              </a:ext>
            </a:extLst>
          </p:cNvPr>
          <p:cNvSpPr/>
          <p:nvPr/>
        </p:nvSpPr>
        <p:spPr>
          <a:xfrm>
            <a:off x="2478115" y="5555318"/>
            <a:ext cx="549227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39291A0-E66F-6FC1-1B7F-2C4EFBCBE5E2}"/>
              </a:ext>
            </a:extLst>
          </p:cNvPr>
          <p:cNvCxnSpPr>
            <a:cxnSpLocks/>
          </p:cNvCxnSpPr>
          <p:nvPr/>
        </p:nvCxnSpPr>
        <p:spPr>
          <a:xfrm>
            <a:off x="3476550" y="5840076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1">
            <a:extLst>
              <a:ext uri="{FF2B5EF4-FFF2-40B4-BE49-F238E27FC236}">
                <a16:creationId xmlns:a16="http://schemas.microsoft.com/office/drawing/2014/main" id="{EE798C05-5157-E508-1BD5-5EFDE0FFE1EB}"/>
              </a:ext>
            </a:extLst>
          </p:cNvPr>
          <p:cNvSpPr/>
          <p:nvPr/>
        </p:nvSpPr>
        <p:spPr>
          <a:xfrm>
            <a:off x="5303439" y="5555318"/>
            <a:ext cx="65305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C9D5135-6B61-BD7C-EE5F-FDB135BFA83E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A81D279-C501-097B-D0B5-63664854CAE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CF014D2-A50C-DE39-F4FA-211E62C4776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0599F75E-DE5D-83EC-982C-EA9342A9D17D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647174E7-B2AC-3998-1196-753BAC6B6BED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2236F01-4F72-B5F3-3BE8-F4ABC1843322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1BDFCD1-B83E-3858-058C-6102991589A7}"/>
              </a:ext>
            </a:extLst>
          </p:cNvPr>
          <p:cNvSpPr/>
          <p:nvPr/>
        </p:nvSpPr>
        <p:spPr>
          <a:xfrm>
            <a:off x="399479" y="2209549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625B29A-96E8-19B4-0BBB-A4C94A27128B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972927" y="3329397"/>
            <a:ext cx="2747241" cy="15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طبقوا القاعدة الثلاثية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9FBE739-DE75-FF1C-FBF3-DF9017A7AE93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D0A0F88-A36E-626E-C3BD-6F99AC603FB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956D750-2FFD-60AE-6F49-00D15A84B06F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4324597F-B050-13C2-87C1-9C8F522AC123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FB71475-0C12-6040-B276-5A47F13F71B1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C19DF18-2E1E-75F7-A4D1-C8B3E0133652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75FD841-FD4E-7CB7-9EF9-7D8230A94E8E}"/>
              </a:ext>
            </a:extLst>
          </p:cNvPr>
          <p:cNvSpPr/>
          <p:nvPr/>
        </p:nvSpPr>
        <p:spPr>
          <a:xfrm>
            <a:off x="399479" y="2209549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BEB43C0-5FA1-1C98-C9CF-F058AF0F9793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955283" y="3431913"/>
            <a:ext cx="2747241" cy="15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B88ACB-D445-0C3E-F2F1-A43EDD890A47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CC1C1BE-F744-4106-2BC6-C337E37254D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F50CDF0-213C-98DA-22B2-9CB279C4F39E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7787A9E-D1DE-93BE-7835-9CC9C6B681BA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أنظم القيم...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242E909-B55A-4DB0-9732-DA35456BD12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3EF1D53-D7B4-E1F1-40C7-1CEC49B41882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0269155-F1E3-7721-25B6-B572ED53D59A}"/>
              </a:ext>
            </a:extLst>
          </p:cNvPr>
          <p:cNvSpPr/>
          <p:nvPr/>
        </p:nvSpPr>
        <p:spPr>
          <a:xfrm>
            <a:off x="439236" y="2333425"/>
            <a:ext cx="8090452" cy="63304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آلَةٌ 120 قِطْعَةً في 4 ساعاتٍ. كَمْ قِطْعَةً تُنْتِجُ في 10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59" name="Rectangle: Rounded Corners 1">
            <a:extLst>
              <a:ext uri="{FF2B5EF4-FFF2-40B4-BE49-F238E27FC236}">
                <a16:creationId xmlns:a16="http://schemas.microsoft.com/office/drawing/2014/main" id="{91F36B8C-B370-8185-140E-A3390833942D}"/>
              </a:ext>
            </a:extLst>
          </p:cNvPr>
          <p:cNvSpPr/>
          <p:nvPr/>
        </p:nvSpPr>
        <p:spPr>
          <a:xfrm>
            <a:off x="2698313" y="3769847"/>
            <a:ext cx="549227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0" name="Rectangle: Rounded Corners 1">
            <a:extLst>
              <a:ext uri="{FF2B5EF4-FFF2-40B4-BE49-F238E27FC236}">
                <a16:creationId xmlns:a16="http://schemas.microsoft.com/office/drawing/2014/main" id="{5337CE4D-9102-7345-F939-53AB67A46D39}"/>
              </a:ext>
            </a:extLst>
          </p:cNvPr>
          <p:cNvSpPr/>
          <p:nvPr/>
        </p:nvSpPr>
        <p:spPr>
          <a:xfrm>
            <a:off x="4791788" y="3082843"/>
            <a:ext cx="1572529" cy="411540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القطع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711D4421-01A9-12B3-C79F-DCD853CF546A}"/>
              </a:ext>
            </a:extLst>
          </p:cNvPr>
          <p:cNvCxnSpPr>
            <a:cxnSpLocks/>
          </p:cNvCxnSpPr>
          <p:nvPr/>
        </p:nvCxnSpPr>
        <p:spPr>
          <a:xfrm>
            <a:off x="3402860" y="3953806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: Rounded Corners 1">
            <a:extLst>
              <a:ext uri="{FF2B5EF4-FFF2-40B4-BE49-F238E27FC236}">
                <a16:creationId xmlns:a16="http://schemas.microsoft.com/office/drawing/2014/main" id="{8CEE61C5-F236-1330-4EC2-99D587978E4E}"/>
              </a:ext>
            </a:extLst>
          </p:cNvPr>
          <p:cNvSpPr/>
          <p:nvPr/>
        </p:nvSpPr>
        <p:spPr>
          <a:xfrm>
            <a:off x="1668884" y="3104653"/>
            <a:ext cx="2156312" cy="367921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بالساعات</a:t>
            </a:r>
          </a:p>
        </p:txBody>
      </p:sp>
      <p:sp>
        <p:nvSpPr>
          <p:cNvPr id="63" name="Rectangle: Rounded Corners 1">
            <a:extLst>
              <a:ext uri="{FF2B5EF4-FFF2-40B4-BE49-F238E27FC236}">
                <a16:creationId xmlns:a16="http://schemas.microsoft.com/office/drawing/2014/main" id="{04793B48-8C9B-236F-416B-A056AFAF4DC6}"/>
              </a:ext>
            </a:extLst>
          </p:cNvPr>
          <p:cNvSpPr/>
          <p:nvPr/>
        </p:nvSpPr>
        <p:spPr>
          <a:xfrm>
            <a:off x="5189892" y="3769847"/>
            <a:ext cx="653053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</a:p>
        </p:txBody>
      </p:sp>
      <p:sp>
        <p:nvSpPr>
          <p:cNvPr id="64" name="Rectangle: Rounded Corners 1">
            <a:extLst>
              <a:ext uri="{FF2B5EF4-FFF2-40B4-BE49-F238E27FC236}">
                <a16:creationId xmlns:a16="http://schemas.microsoft.com/office/drawing/2014/main" id="{1BD7589E-DDF9-F361-3C0C-CCE97058B3C8}"/>
              </a:ext>
            </a:extLst>
          </p:cNvPr>
          <p:cNvSpPr/>
          <p:nvPr/>
        </p:nvSpPr>
        <p:spPr>
          <a:xfrm>
            <a:off x="2683699" y="4563250"/>
            <a:ext cx="549227" cy="330560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4651638B-287D-A732-43D2-8941CEFB3CAF}"/>
              </a:ext>
            </a:extLst>
          </p:cNvPr>
          <p:cNvCxnSpPr>
            <a:cxnSpLocks/>
          </p:cNvCxnSpPr>
          <p:nvPr/>
        </p:nvCxnSpPr>
        <p:spPr>
          <a:xfrm>
            <a:off x="3380328" y="4731056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: Rounded Corners 1">
            <a:extLst>
              <a:ext uri="{FF2B5EF4-FFF2-40B4-BE49-F238E27FC236}">
                <a16:creationId xmlns:a16="http://schemas.microsoft.com/office/drawing/2014/main" id="{07B4A2B0-B642-7015-57BE-14EBFAC208C5}"/>
              </a:ext>
            </a:extLst>
          </p:cNvPr>
          <p:cNvSpPr/>
          <p:nvPr/>
        </p:nvSpPr>
        <p:spPr>
          <a:xfrm>
            <a:off x="5115124" y="4525892"/>
            <a:ext cx="653053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: Rounded Corners 1">
            <a:extLst>
              <a:ext uri="{FF2B5EF4-FFF2-40B4-BE49-F238E27FC236}">
                <a16:creationId xmlns:a16="http://schemas.microsoft.com/office/drawing/2014/main" id="{134521F3-A0D3-79C4-3EC8-E275A75F05A2}"/>
              </a:ext>
            </a:extLst>
          </p:cNvPr>
          <p:cNvSpPr/>
          <p:nvPr/>
        </p:nvSpPr>
        <p:spPr>
          <a:xfrm>
            <a:off x="3312366" y="5559001"/>
            <a:ext cx="5217322" cy="58112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القطع التي تنتج الآلة في 10 ساعات هو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: Rounded Corners 1">
                <a:extLst>
                  <a:ext uri="{FF2B5EF4-FFF2-40B4-BE49-F238E27FC236}">
                    <a16:creationId xmlns:a16="http://schemas.microsoft.com/office/drawing/2014/main" id="{8115D003-9E51-6422-B255-66A938FA2F3A}"/>
                  </a:ext>
                </a:extLst>
              </p:cNvPr>
              <p:cNvSpPr/>
              <p:nvPr/>
            </p:nvSpPr>
            <p:spPr>
              <a:xfrm>
                <a:off x="439236" y="5464805"/>
                <a:ext cx="2625056" cy="769517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𝟏𝟎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𝟏𝟐𝟎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𝟑𝟎𝟎</m:t>
                      </m:r>
                    </m:oMath>
                  </m:oMathPara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8" name="Rectangle: Rounded Corners 1">
                <a:extLst>
                  <a:ext uri="{FF2B5EF4-FFF2-40B4-BE49-F238E27FC236}">
                    <a16:creationId xmlns:a16="http://schemas.microsoft.com/office/drawing/2014/main" id="{8115D003-9E51-6422-B255-66A938FA2F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464805"/>
                <a:ext cx="2625056" cy="769517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قوموا بحل هذه المسألة باستخدام القاعدة الثلاثية: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9C1819-C03B-9A69-0DD2-1FEC7F21E799}"/>
              </a:ext>
            </a:extLst>
          </p:cNvPr>
          <p:cNvSpPr/>
          <p:nvPr/>
        </p:nvSpPr>
        <p:spPr>
          <a:xfrm>
            <a:off x="414780" y="184784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مَخْبَزَةٌ عَصْرِيَّةٌ 30 خُبْزَةً فِي كُلِّ 6 دَقَائِقَ. فِي كَمْ مِنْ دَقِيقَةٍ سَتُنْتِجُ هَذِهِ الْمَخْبَزَةُ 120 خُبْزَةً؟ 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07AD24B-5EEE-E14F-6D37-511ABDC0BDB4}"/>
              </a:ext>
            </a:extLst>
          </p:cNvPr>
          <p:cNvSpPr/>
          <p:nvPr/>
        </p:nvSpPr>
        <p:spPr>
          <a:xfrm>
            <a:off x="414780" y="184784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تُنْتِجُ مَخْبَزَةٌ عَصْرِيَّةٌ 30 خُبْزَةً فِي كُلِّ 6 دَقَائِقَ. فِي كَمْ مِنْ دَقِيقَةٍ سَتُنْتِجُ هَذِهِ الْمَخْبَزَةُ 120 خُبْزَةً؟ 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226885-9F95-058E-71A1-CF503C30F0DC}"/>
              </a:ext>
            </a:extLst>
          </p:cNvPr>
          <p:cNvSpPr/>
          <p:nvPr/>
        </p:nvSpPr>
        <p:spPr>
          <a:xfrm>
            <a:off x="2698313" y="3769847"/>
            <a:ext cx="549227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</a:p>
        </p:txBody>
      </p:sp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7B0858DC-E298-8A43-DB04-D236F2E80AC0}"/>
              </a:ext>
            </a:extLst>
          </p:cNvPr>
          <p:cNvSpPr/>
          <p:nvPr/>
        </p:nvSpPr>
        <p:spPr>
          <a:xfrm>
            <a:off x="2172047" y="3003901"/>
            <a:ext cx="1572529" cy="411540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الخبز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2153B73-A7AB-2DF5-4460-B97BD3A56ABF}"/>
              </a:ext>
            </a:extLst>
          </p:cNvPr>
          <p:cNvCxnSpPr>
            <a:cxnSpLocks/>
          </p:cNvCxnSpPr>
          <p:nvPr/>
        </p:nvCxnSpPr>
        <p:spPr>
          <a:xfrm>
            <a:off x="3402860" y="3953806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1">
            <a:extLst>
              <a:ext uri="{FF2B5EF4-FFF2-40B4-BE49-F238E27FC236}">
                <a16:creationId xmlns:a16="http://schemas.microsoft.com/office/drawing/2014/main" id="{15462741-8694-1FBD-E207-6C21BF787117}"/>
              </a:ext>
            </a:extLst>
          </p:cNvPr>
          <p:cNvSpPr/>
          <p:nvPr/>
        </p:nvSpPr>
        <p:spPr>
          <a:xfrm>
            <a:off x="4321270" y="3066078"/>
            <a:ext cx="2156312" cy="367921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بالدقائق</a:t>
            </a:r>
          </a:p>
        </p:txBody>
      </p:sp>
      <p:sp>
        <p:nvSpPr>
          <p:cNvPr id="32" name="Rectangle: Rounded Corners 1">
            <a:extLst>
              <a:ext uri="{FF2B5EF4-FFF2-40B4-BE49-F238E27FC236}">
                <a16:creationId xmlns:a16="http://schemas.microsoft.com/office/drawing/2014/main" id="{388DB88C-9920-7BB6-DDFE-6EC3B7F10C4D}"/>
              </a:ext>
            </a:extLst>
          </p:cNvPr>
          <p:cNvSpPr/>
          <p:nvPr/>
        </p:nvSpPr>
        <p:spPr>
          <a:xfrm>
            <a:off x="5189892" y="3769847"/>
            <a:ext cx="653053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3" name="Rectangle: Rounded Corners 1">
            <a:extLst>
              <a:ext uri="{FF2B5EF4-FFF2-40B4-BE49-F238E27FC236}">
                <a16:creationId xmlns:a16="http://schemas.microsoft.com/office/drawing/2014/main" id="{C51CC4EF-E963-744D-C9C7-78BAD333F368}"/>
              </a:ext>
            </a:extLst>
          </p:cNvPr>
          <p:cNvSpPr/>
          <p:nvPr/>
        </p:nvSpPr>
        <p:spPr>
          <a:xfrm>
            <a:off x="2579873" y="4563250"/>
            <a:ext cx="653053" cy="330560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68DF3367-2F0A-B9AC-F7D7-3483A936CA73}"/>
              </a:ext>
            </a:extLst>
          </p:cNvPr>
          <p:cNvCxnSpPr>
            <a:cxnSpLocks/>
          </p:cNvCxnSpPr>
          <p:nvPr/>
        </p:nvCxnSpPr>
        <p:spPr>
          <a:xfrm>
            <a:off x="3380328" y="4731056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: Rounded Corners 1">
            <a:extLst>
              <a:ext uri="{FF2B5EF4-FFF2-40B4-BE49-F238E27FC236}">
                <a16:creationId xmlns:a16="http://schemas.microsoft.com/office/drawing/2014/main" id="{B3454F98-3A5F-AE8B-8DCB-146CD5D93546}"/>
              </a:ext>
            </a:extLst>
          </p:cNvPr>
          <p:cNvSpPr/>
          <p:nvPr/>
        </p:nvSpPr>
        <p:spPr>
          <a:xfrm>
            <a:off x="5115124" y="4525892"/>
            <a:ext cx="653053" cy="367918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: Rounded Corners 1">
            <a:extLst>
              <a:ext uri="{FF2B5EF4-FFF2-40B4-BE49-F238E27FC236}">
                <a16:creationId xmlns:a16="http://schemas.microsoft.com/office/drawing/2014/main" id="{9B9B3A26-4703-956B-F0E4-6015BCD5C9D8}"/>
              </a:ext>
            </a:extLst>
          </p:cNvPr>
          <p:cNvSpPr/>
          <p:nvPr/>
        </p:nvSpPr>
        <p:spPr>
          <a:xfrm>
            <a:off x="3312366" y="5559001"/>
            <a:ext cx="5217322" cy="58112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اللازمة لإنتاج 120 خبزة هي : 24 دقيقة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: Rounded Corners 1">
                <a:extLst>
                  <a:ext uri="{FF2B5EF4-FFF2-40B4-BE49-F238E27FC236}">
                    <a16:creationId xmlns:a16="http://schemas.microsoft.com/office/drawing/2014/main" id="{B2672828-BDB1-D387-E1F6-74B16AE30541}"/>
                  </a:ext>
                </a:extLst>
              </p:cNvPr>
              <p:cNvSpPr/>
              <p:nvPr/>
            </p:nvSpPr>
            <p:spPr>
              <a:xfrm>
                <a:off x="439236" y="5464805"/>
                <a:ext cx="2625056" cy="769517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𝟏𝟐𝟎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𝟔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𝟐𝟒</m:t>
                      </m:r>
                    </m:oMath>
                  </m:oMathPara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0" name="Rectangle: Rounded Corners 1">
                <a:extLst>
                  <a:ext uri="{FF2B5EF4-FFF2-40B4-BE49-F238E27FC236}">
                    <a16:creationId xmlns:a16="http://schemas.microsoft.com/office/drawing/2014/main" id="{B2672828-BDB1-D387-E1F6-74B16AE305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464805"/>
                <a:ext cx="2625056" cy="769517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0374EC-501F-C8A1-1AC6-DDAC6F63B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335" y="1805095"/>
            <a:ext cx="2802193" cy="3913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77857A-7636-7942-A865-BADF78BDC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844" y="1805095"/>
            <a:ext cx="2874881" cy="401398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39148" y="3834582"/>
            <a:ext cx="2444720" cy="16714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629D69-884F-8AF9-FD80-9835F919F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2138564"/>
            <a:ext cx="6070732" cy="375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787881-3095-79BE-9435-4D37DF2A7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26" y="2005002"/>
            <a:ext cx="7510834" cy="414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BA01FD-AE75-36FD-D653-2DBED9575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21" y="1922908"/>
            <a:ext cx="7723130" cy="44828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F8C9AB0-F60F-F8F6-0A52-4C9AA11FE1F3}"/>
                  </a:ext>
                </a:extLst>
              </p:cNvPr>
              <p:cNvSpPr/>
              <p:nvPr/>
            </p:nvSpPr>
            <p:spPr>
              <a:xfrm>
                <a:off x="1282334" y="5530619"/>
                <a:ext cx="2464709" cy="648072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ar-SA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F8C9AB0-F60F-F8F6-0A52-4C9AA11FE1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334" y="5530619"/>
                <a:ext cx="2464709" cy="6480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C49F843-5802-2E1B-54B3-B43D7FE06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4757" y="2041450"/>
            <a:ext cx="3058859" cy="427086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490095" y="2379406"/>
            <a:ext cx="2534189" cy="13812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CA6264-34C9-1737-713E-8A791EF95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29" y="1963225"/>
            <a:ext cx="7986301" cy="43282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E7DF66-9D42-6AE9-5959-94CEB46ED111}"/>
              </a:ext>
            </a:extLst>
          </p:cNvPr>
          <p:cNvSpPr/>
          <p:nvPr/>
        </p:nvSpPr>
        <p:spPr>
          <a:xfrm>
            <a:off x="5283841" y="3743270"/>
            <a:ext cx="466716" cy="29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63</a:t>
            </a:r>
            <a:endParaRPr lang="fr-FR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385149B-B3FC-6734-E508-11A2093B3F95}"/>
                  </a:ext>
                </a:extLst>
              </p:cNvPr>
              <p:cNvSpPr/>
              <p:nvPr/>
            </p:nvSpPr>
            <p:spPr>
              <a:xfrm>
                <a:off x="1081991" y="3713083"/>
                <a:ext cx="2464709" cy="648072"/>
              </a:xfrm>
              <a:prstGeom prst="rect">
                <a:avLst/>
              </a:prstGeom>
              <a:no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𝟏𝟎𝟓</m:t>
                          </m:r>
                          <m:r>
                            <a:rPr lang="ar-SA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ar-SA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𝟔𝟑</m:t>
                          </m:r>
                        </m:den>
                      </m:f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385149B-B3FC-6734-E508-11A2093B3F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991" y="3713083"/>
                <a:ext cx="2464709" cy="648072"/>
              </a:xfrm>
              <a:prstGeom prst="rect">
                <a:avLst/>
              </a:prstGeom>
              <a:blipFill>
                <a:blip r:embed="rId4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B0D0EFEF-20B4-79DD-ADB8-C703B3FF2BED}"/>
              </a:ext>
            </a:extLst>
          </p:cNvPr>
          <p:cNvSpPr/>
          <p:nvPr/>
        </p:nvSpPr>
        <p:spPr>
          <a:xfrm>
            <a:off x="5283841" y="5236060"/>
            <a:ext cx="1301546" cy="33950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5 لترات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C2F3EF-A140-3D64-D413-14C82B36088A}"/>
              </a:ext>
            </a:extLst>
          </p:cNvPr>
          <p:cNvSpPr/>
          <p:nvPr/>
        </p:nvSpPr>
        <p:spPr>
          <a:xfrm>
            <a:off x="5283841" y="4226308"/>
            <a:ext cx="466716" cy="29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3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BD79A4-B9CC-7B93-994A-A570B6088009}"/>
              </a:ext>
            </a:extLst>
          </p:cNvPr>
          <p:cNvSpPr/>
          <p:nvPr/>
        </p:nvSpPr>
        <p:spPr>
          <a:xfrm>
            <a:off x="4205037" y="3758740"/>
            <a:ext cx="653565" cy="29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105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8789B58-9975-26D8-9174-6780E8E98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294780"/>
              </p:ext>
            </p:extLst>
          </p:nvPr>
        </p:nvGraphicFramePr>
        <p:xfrm>
          <a:off x="475854" y="2120449"/>
          <a:ext cx="7942589" cy="3782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0497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  <a:gridCol w="3272092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737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Quatrième proportionnelle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الرابع المتناسب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Règle de trois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القاعدة الثلاثية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887583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Pourcentage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النسبة المئوية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Fraction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كسر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Nombre décimal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عدد عشري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42427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Quantité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كمية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376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1484A3-D81A-A7A0-1FDC-E51AB0A77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013" y="2062968"/>
            <a:ext cx="2802193" cy="39134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BBA598-38A3-4D86-E6E5-C8FB5AFAC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522" y="2062968"/>
            <a:ext cx="2874881" cy="401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26673</TotalTime>
  <Words>1181</Words>
  <Application>Microsoft Office PowerPoint</Application>
  <PresentationFormat>Affichage à l'écran (4:3)</PresentationFormat>
  <Paragraphs>319</Paragraphs>
  <Slides>67</Slides>
  <Notes>28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67</vt:i4>
      </vt:variant>
    </vt:vector>
  </HeadingPairs>
  <TitlesOfParts>
    <vt:vector size="78" baseType="lpstr">
      <vt:lpstr>Effra CC Arbc</vt:lpstr>
      <vt:lpstr>Arial</vt:lpstr>
      <vt:lpstr>Dosis</vt:lpstr>
      <vt:lpstr>Aptos</vt:lpstr>
      <vt:lpstr>Cambria Math</vt:lpstr>
      <vt:lpstr>Microsoft Uighur</vt:lpstr>
      <vt:lpstr>Calibri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171</cp:revision>
  <cp:lastPrinted>2025-08-13T10:11:39Z</cp:lastPrinted>
  <dcterms:created xsi:type="dcterms:W3CDTF">2025-08-01T12:31:49Z</dcterms:created>
  <dcterms:modified xsi:type="dcterms:W3CDTF">2026-04-05T13:02:26Z</dcterms:modified>
</cp:coreProperties>
</file>