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9" r:id="rId4"/>
    <p:sldMasterId id="2147483905" r:id="rId5"/>
    <p:sldMasterId id="2147483909" r:id="rId6"/>
  </p:sldMasterIdLst>
  <p:notesMasterIdLst>
    <p:notesMasterId r:id="rId51"/>
  </p:notesMasterIdLst>
  <p:handoutMasterIdLst>
    <p:handoutMasterId r:id="rId52"/>
  </p:handoutMasterIdLst>
  <p:sldIdLst>
    <p:sldId id="779" r:id="rId7"/>
    <p:sldId id="955" r:id="rId8"/>
    <p:sldId id="738" r:id="rId9"/>
    <p:sldId id="780" r:id="rId10"/>
    <p:sldId id="842" r:id="rId11"/>
    <p:sldId id="834" r:id="rId12"/>
    <p:sldId id="746" r:id="rId13"/>
    <p:sldId id="1052" r:id="rId14"/>
    <p:sldId id="926" r:id="rId15"/>
    <p:sldId id="931" r:id="rId16"/>
    <p:sldId id="1035" r:id="rId17"/>
    <p:sldId id="1104" r:id="rId18"/>
    <p:sldId id="1037" r:id="rId19"/>
    <p:sldId id="837" r:id="rId20"/>
    <p:sldId id="993" r:id="rId21"/>
    <p:sldId id="994" r:id="rId22"/>
    <p:sldId id="995" r:id="rId23"/>
    <p:sldId id="996" r:id="rId24"/>
    <p:sldId id="997" r:id="rId25"/>
    <p:sldId id="913" r:id="rId26"/>
    <p:sldId id="966" r:id="rId27"/>
    <p:sldId id="740" r:id="rId28"/>
    <p:sldId id="1105" r:id="rId29"/>
    <p:sldId id="967" r:id="rId30"/>
    <p:sldId id="963" r:id="rId31"/>
    <p:sldId id="752" r:id="rId32"/>
    <p:sldId id="806" r:id="rId33"/>
    <p:sldId id="968" r:id="rId34"/>
    <p:sldId id="964" r:id="rId35"/>
    <p:sldId id="807" r:id="rId36"/>
    <p:sldId id="970" r:id="rId37"/>
    <p:sldId id="971" r:id="rId38"/>
    <p:sldId id="972" r:id="rId39"/>
    <p:sldId id="973" r:id="rId40"/>
    <p:sldId id="1010" r:id="rId41"/>
    <p:sldId id="848" r:id="rId42"/>
    <p:sldId id="924" r:id="rId43"/>
    <p:sldId id="849" r:id="rId44"/>
    <p:sldId id="978" r:id="rId45"/>
    <p:sldId id="644" r:id="rId46"/>
    <p:sldId id="1053" r:id="rId47"/>
    <p:sldId id="809" r:id="rId48"/>
    <p:sldId id="956" r:id="rId49"/>
    <p:sldId id="789" r:id="rId50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BFBFBF"/>
    <a:srgbClr val="106585"/>
    <a:srgbClr val="7FC5C2"/>
    <a:srgbClr val="17AB98"/>
    <a:srgbClr val="FFC000"/>
    <a:srgbClr val="B2B3AE"/>
    <a:srgbClr val="FC8D00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1474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microsoft.com/office/2018/10/relationships/authors" Target="authors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Le gabarit de </a:t>
            </a:r>
            <a:r>
              <a:rPr lang="fr-MA" dirty="0" err="1"/>
              <a:t>houssam</a:t>
            </a:r>
            <a:r>
              <a:rPr lang="fr-MA" dirty="0"/>
              <a:t> se dessine puis se duplique en double et glisse en haut pour former celui de </a:t>
            </a:r>
            <a:r>
              <a:rPr lang="fr-MA" dirty="0" err="1"/>
              <a:t>farid</a:t>
            </a:r>
            <a:r>
              <a:rPr lang="fr-MA" dirty="0"/>
              <a:t> puis s’écrit </a:t>
            </a:r>
            <a:r>
              <a:rPr lang="fr-MA" dirty="0" err="1"/>
              <a:t>farid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020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074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18099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1A7B9-823C-7439-6001-4C97254BB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AF72A6-A65B-8151-3AC9-03C8C8AA12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6CAD0E-B295-FF04-3C6F-3504F47C13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FA0B42-5649-1BFA-722B-66F7022345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82098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0550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1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4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68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19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165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3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359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52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876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1457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4022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8.gif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image" Target="../media/image28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gif"/><Relationship Id="rId4" Type="http://schemas.openxmlformats.org/officeDocument/2006/relationships/image" Target="../media/image38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31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4.mp4"/><Relationship Id="rId7" Type="http://schemas.openxmlformats.org/officeDocument/2006/relationships/image" Target="../media/image2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1AF7CFE-B932-53E6-A385-05683FD661F2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A8FE770-1F49-160B-32C8-154EBFD22DC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70FF68DE-BDA1-5C03-537D-C41A206DD9C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AE4C5C97-4851-4C37-A324-1A1BC015C4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161D911-9CB5-3496-882F-4C4C77EEAAC0}"/>
              </a:ext>
            </a:extLst>
          </p:cNvPr>
          <p:cNvGrpSpPr/>
          <p:nvPr/>
        </p:nvGrpSpPr>
        <p:grpSpPr>
          <a:xfrm>
            <a:off x="448537" y="3780070"/>
            <a:ext cx="3780000" cy="1123837"/>
            <a:chOff x="648000" y="1949241"/>
            <a:chExt cx="3780000" cy="112383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4BF0C3C-188D-DF99-3DEC-9CE7C243C1A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32E3327A-B292-E181-2C13-B3A9954AA2A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17F1640E-19E5-A762-10AC-655BAF4AF0E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07FE3EF-8949-3A7E-ED8E-8FEEB7A87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2" y="4008529"/>
            <a:ext cx="3938021" cy="940822"/>
          </a:xfrm>
          <a:prstGeom prst="rect">
            <a:avLst/>
          </a:prstGeom>
        </p:spPr>
      </p:pic>
      <p:sp>
        <p:nvSpPr>
          <p:cNvPr id="12" name="Organigramme : Terminateur 21">
            <a:extLst>
              <a:ext uri="{FF2B5EF4-FFF2-40B4-BE49-F238E27FC236}">
                <a16:creationId xmlns:a16="http://schemas.microsoft.com/office/drawing/2014/main" id="{CA7827AB-D031-9985-3364-C461A660BB44}"/>
              </a:ext>
            </a:extLst>
          </p:cNvPr>
          <p:cNvSpPr/>
          <p:nvPr/>
        </p:nvSpPr>
        <p:spPr>
          <a:xfrm>
            <a:off x="2690107" y="3775233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16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37EE77B6-773D-AFDB-D7A3-A2AD880D17B1}"/>
              </a:ext>
            </a:extLst>
          </p:cNvPr>
          <p:cNvSpPr txBox="1">
            <a:spLocks/>
          </p:cNvSpPr>
          <p:nvPr/>
        </p:nvSpPr>
        <p:spPr>
          <a:xfrm>
            <a:off x="607366" y="4152217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من خطوتين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EF7564E-119B-A89B-5E83-3394008A61E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E8B234A-E956-A204-80A9-ABD3F7022C9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70CD1B1B-9BDA-A7B8-2A53-7FF457A6F3F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space réservé du texte 5">
              <a:extLst>
                <a:ext uri="{FF2B5EF4-FFF2-40B4-BE49-F238E27FC236}">
                  <a16:creationId xmlns:a16="http://schemas.microsoft.com/office/drawing/2014/main" id="{E1CFA57E-4B9A-08BD-E230-74E9300292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قياس الزمن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B3CA0B3-A1CF-A2A7-2875-F7CD7F6E6FEB}"/>
              </a:ext>
            </a:extLst>
          </p:cNvPr>
          <p:cNvGrpSpPr/>
          <p:nvPr/>
        </p:nvGrpSpPr>
        <p:grpSpPr>
          <a:xfrm>
            <a:off x="4638538" y="381224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DD4E76B-BD16-2A55-E8FB-6EBB9BDA66A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4" name="Organigramme : Terminateur 21">
              <a:extLst>
                <a:ext uri="{FF2B5EF4-FFF2-40B4-BE49-F238E27FC236}">
                  <a16:creationId xmlns:a16="http://schemas.microsoft.com/office/drawing/2014/main" id="{7B52C292-C959-B79F-A062-9571857C92B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5D575E8D-87FE-8B00-6BAC-0FAA2EF1F8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قياس الزمن 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274A4C3-F5F9-4705-D8D5-33341D888949}"/>
              </a:ext>
            </a:extLst>
          </p:cNvPr>
          <p:cNvGrpSpPr/>
          <p:nvPr/>
        </p:nvGrpSpPr>
        <p:grpSpPr>
          <a:xfrm>
            <a:off x="4546573" y="249760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C90978A-535F-6553-40F3-F8C4D0C5A79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8" name="Organigramme : Terminateur 21">
              <a:extLst>
                <a:ext uri="{FF2B5EF4-FFF2-40B4-BE49-F238E27FC236}">
                  <a16:creationId xmlns:a16="http://schemas.microsoft.com/office/drawing/2014/main" id="{EBBE75BD-8104-5034-4542-E2DB6AE4B54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space réservé du texte 5">
              <a:extLst>
                <a:ext uri="{FF2B5EF4-FFF2-40B4-BE49-F238E27FC236}">
                  <a16:creationId xmlns:a16="http://schemas.microsoft.com/office/drawing/2014/main" id="{F18A83B1-5086-E273-BE65-6D79E4E8328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قياس الزمن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مسائل من خطوتين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8E9C96-FA5E-509B-0911-C409FD4A2297}"/>
              </a:ext>
            </a:extLst>
          </p:cNvPr>
          <p:cNvGrpSpPr/>
          <p:nvPr/>
        </p:nvGrpSpPr>
        <p:grpSpPr>
          <a:xfrm>
            <a:off x="1648513" y="2619818"/>
            <a:ext cx="4941025" cy="3487559"/>
            <a:chOff x="1596942" y="2708718"/>
            <a:chExt cx="4941025" cy="348755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56320" y="2731165"/>
              <a:ext cx="2481647" cy="346171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6942" y="2708718"/>
              <a:ext cx="2513228" cy="3487559"/>
            </a:xfrm>
            <a:prstGeom prst="rect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839C3E5D-E22C-A345-395F-3816F62CC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741" y="2642266"/>
            <a:ext cx="2459378" cy="347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من خطوتين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8FAC0A97-6BC6-655A-408D-7576CD88D2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215" y="2318121"/>
            <a:ext cx="7671275" cy="341113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8A9B9A2-F24D-A576-709C-ACA8278A2D45}"/>
              </a:ext>
            </a:extLst>
          </p:cNvPr>
          <p:cNvSpPr txBox="1"/>
          <p:nvPr/>
        </p:nvSpPr>
        <p:spPr>
          <a:xfrm>
            <a:off x="2385376" y="4816961"/>
            <a:ext cx="13864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</a:rPr>
              <a:t>7h 25 min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B0F18D5-6169-0E4F-665B-522B1C3693C7}"/>
              </a:ext>
            </a:extLst>
          </p:cNvPr>
          <p:cNvSpPr txBox="1"/>
          <p:nvPr/>
        </p:nvSpPr>
        <p:spPr>
          <a:xfrm>
            <a:off x="5445613" y="4816961"/>
            <a:ext cx="13864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</a:rPr>
              <a:t>7 h 45 min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0641D31-3784-3C98-799E-7C61FB8AE225}"/>
              </a:ext>
            </a:extLst>
          </p:cNvPr>
          <p:cNvSpPr txBox="1"/>
          <p:nvPr/>
        </p:nvSpPr>
        <p:spPr>
          <a:xfrm>
            <a:off x="1228300" y="5181075"/>
            <a:ext cx="66264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dirty="0">
                <a:solidFill>
                  <a:srgbClr val="FF0000"/>
                </a:solidFill>
                <a:latin typeface="Calibri" panose="020F0502020204030204" pitchFamily="34" charset="0"/>
              </a:rPr>
              <a:t>الحافلة رقم 2 ستستغرق وقتا أقل.</a:t>
            </a:r>
            <a:endParaRPr lang="fr-M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21.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96786"/>
            <a:ext cx="3127641" cy="4307364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76464" y="4203952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الحساب الذهني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432" y="3220039"/>
            <a:ext cx="6934170" cy="77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656" y="2966274"/>
            <a:ext cx="7580639" cy="8581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1331365" y="3059773"/>
            <a:ext cx="6471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350551" y="3429000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3767512" y="3053853"/>
            <a:ext cx="6471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3832073" y="3439156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7FEA1F4-FA34-1141-60B0-E0A7339DB96E}"/>
              </a:ext>
            </a:extLst>
          </p:cNvPr>
          <p:cNvSpPr txBox="1"/>
          <p:nvPr/>
        </p:nvSpPr>
        <p:spPr>
          <a:xfrm>
            <a:off x="6233014" y="3052725"/>
            <a:ext cx="6471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F3C5BD-94F0-1BB5-15D9-34591A5479F2}"/>
              </a:ext>
            </a:extLst>
          </p:cNvPr>
          <p:cNvSpPr txBox="1"/>
          <p:nvPr/>
        </p:nvSpPr>
        <p:spPr>
          <a:xfrm>
            <a:off x="6233014" y="3439156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أحل مسألة من خطوتين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نحل مسألة من خطوتين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A344A6C-8486-57E2-78FF-B0615EE9FDB9}"/>
              </a:ext>
            </a:extLst>
          </p:cNvPr>
          <p:cNvSpPr txBox="1"/>
          <p:nvPr/>
        </p:nvSpPr>
        <p:spPr>
          <a:xfrm>
            <a:off x="1709412" y="2343150"/>
            <a:ext cx="5725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800" b="1" kern="100" dirty="0">
                <a:solidFill>
                  <a:sysClr val="windowText" lastClr="000000"/>
                </a:solidFill>
                <a:latin typeface="Aptos" panose="020B000402020202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أَتَذَكَّرُ  </a:t>
            </a:r>
            <a:r>
              <a:rPr lang="ar-MA" sz="2800" b="1" dirty="0">
                <a:solidFill>
                  <a:prstClr val="black"/>
                </a:solidFill>
              </a:rPr>
              <a:t>لِحُلِّ مَسْأَلَةِ مِنْ خُطْوَتَيْنِ:</a:t>
            </a:r>
            <a:endParaRPr lang="ar-MA" sz="28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A78E3B4-DEB9-916C-29EC-DB8DBA327B60}"/>
              </a:ext>
            </a:extLst>
          </p:cNvPr>
          <p:cNvSpPr txBox="1"/>
          <p:nvPr/>
        </p:nvSpPr>
        <p:spPr>
          <a:xfrm>
            <a:off x="566458" y="3083690"/>
            <a:ext cx="722793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1: </a:t>
            </a:r>
            <a:r>
              <a:rPr lang="ar-MA" sz="2800" b="1" dirty="0">
                <a:solidFill>
                  <a:srgbClr val="FF0000"/>
                </a:solidFill>
              </a:rPr>
              <a:t>أَقْرَأُ</a:t>
            </a:r>
            <a:r>
              <a:rPr lang="ar-MA" sz="2800" b="1" dirty="0">
                <a:solidFill>
                  <a:prstClr val="black"/>
                </a:solidFill>
              </a:rPr>
              <a:t> الْمَسْأَلَةَ وَأَتَخَيَّلُها؛</a:t>
            </a:r>
            <a:endParaRPr lang="fr-MA" sz="2800" b="1" dirty="0">
              <a:solidFill>
                <a:prstClr val="black"/>
              </a:solidFill>
            </a:endParaRPr>
          </a:p>
          <a:p>
            <a:pPr lvl="0" algn="r" rtl="1">
              <a:defRPr/>
            </a:pPr>
            <a:r>
              <a:rPr lang="ar-MA" sz="2800" b="1" dirty="0">
                <a:solidFill>
                  <a:prstClr val="black"/>
                </a:solidFill>
              </a:rPr>
              <a:t>2: </a:t>
            </a:r>
            <a:r>
              <a:rPr lang="ar-MA" sz="2800" b="1" dirty="0">
                <a:solidFill>
                  <a:srgbClr val="FF0000"/>
                </a:solidFill>
              </a:rPr>
              <a:t>أُمَثِّلُ</a:t>
            </a:r>
            <a:r>
              <a:rPr lang="ar-MA" sz="2800" b="1" dirty="0">
                <a:solidFill>
                  <a:prstClr val="black"/>
                </a:solidFill>
              </a:rPr>
              <a:t> الْمَسْأَلَةَ بِاسْتِعْمالِ نَموذَجِ الْأَشْرِطَةِ؛</a:t>
            </a:r>
          </a:p>
          <a:p>
            <a:pPr lvl="0" algn="r" rtl="1">
              <a:defRPr/>
            </a:pPr>
            <a:r>
              <a:rPr lang="ar-MA" sz="2800" b="1" dirty="0">
                <a:solidFill>
                  <a:prstClr val="black"/>
                </a:solidFill>
              </a:rPr>
              <a:t>3: </a:t>
            </a:r>
            <a:r>
              <a:rPr lang="ar-MA" sz="2800" b="1" dirty="0">
                <a:solidFill>
                  <a:srgbClr val="FF0000"/>
                </a:solidFill>
              </a:rPr>
              <a:t>أَسْتَنْتِجُ</a:t>
            </a:r>
            <a:r>
              <a:rPr lang="ar-MA" sz="2800" b="1" dirty="0">
                <a:solidFill>
                  <a:prstClr val="black"/>
                </a:solidFill>
              </a:rPr>
              <a:t> مُتَساوِياتِ الْحَلِّ.</a:t>
            </a:r>
          </a:p>
          <a:p>
            <a:pPr lvl="0" algn="r" rtl="1">
              <a:defRPr/>
            </a:pPr>
            <a:r>
              <a:rPr lang="ar-MA" sz="2800" b="1" dirty="0">
                <a:solidFill>
                  <a:prstClr val="black"/>
                </a:solidFill>
              </a:rPr>
              <a:t>4: </a:t>
            </a:r>
            <a:r>
              <a:rPr lang="ar-MA" sz="2800" b="1" dirty="0">
                <a:solidFill>
                  <a:srgbClr val="FF0000"/>
                </a:solidFill>
              </a:rPr>
              <a:t>أَكْتُبُ</a:t>
            </a:r>
            <a:r>
              <a:rPr lang="ar-MA" sz="2800" b="1" dirty="0">
                <a:solidFill>
                  <a:prstClr val="black"/>
                </a:solidFill>
              </a:rPr>
              <a:t> عِباراتِ الْحَلِّ.</a:t>
            </a:r>
            <a:endParaRPr lang="fr-MA" sz="2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2281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ماذا نفعل في الخطوة الأولى؟ </a:t>
            </a: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D55896-3D29-480A-4329-29A76038C31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3928028-65ED-9F43-D77E-B8DA9C385412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07EB5870-21DB-D46E-2227-907F32A52A0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500D2EA-A274-C00A-5730-F8C00D3716D1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DFB7F6A1-49D5-F3F3-3A7F-677CEA9B86EF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DB1213E-3CB6-6AA3-923E-023C144C729E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298D279F-6CBE-7FB1-6A68-F9F3E3DD108F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CF65AA1-DC3A-C856-0622-15681829DE11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BEC0F8FD-DA42-65D5-0C26-461EE8E3A830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5F9A0BE-80E9-7C07-6731-2B2C66428138}"/>
              </a:ext>
            </a:extLst>
          </p:cNvPr>
          <p:cNvSpPr txBox="1"/>
          <p:nvPr/>
        </p:nvSpPr>
        <p:spPr>
          <a:xfrm>
            <a:off x="422098" y="2322840"/>
            <a:ext cx="8039819" cy="19389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قَطَعَتْ حافِلَةٌ مَسافَةَ 840 كيلومِتْراً بَيْنَ مَدينَتَيْنِ في مَرْحَلَتَيْنِ. قَطَعَ في الْمَرْحَلَةِ الأولى أَكْثَرَ مِمَّا قَطَعَهُ في الْمَرْحَلَةِ الثّانِيَةِ بِ 370 كيلومِتْراً.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الأولى؟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الثّانِيَةِ؟</a:t>
            </a:r>
          </a:p>
          <a:p>
            <a:pPr indent="361950" algn="r" rtl="1"/>
            <a:endParaRPr lang="ar-MA" sz="2400" dirty="0"/>
          </a:p>
        </p:txBody>
      </p:sp>
    </p:spTree>
    <p:extLst>
      <p:ext uri="{BB962C8B-B14F-4D97-AF65-F5344CB8AC3E}">
        <p14:creationId xmlns:p14="http://schemas.microsoft.com/office/powerpoint/2010/main" val="240600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3144B-B9A7-9E05-E143-5D62F3398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77CDDE-9E1C-082F-C4F8-DB9D48B3FEF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يقول لنا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 هي معطيات المسألة؟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37280CB-42A8-ACDD-610F-75CB09468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641A8B0-FB68-D56F-81E8-38B68B65DB8A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61B15BE-8973-1458-7E89-7118F2AF5B5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3E11ECF-70AA-DA11-AF3D-E28C52384141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C324D91-01A6-4DF5-B310-E417678D8040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11B6F4-D466-0635-E8E8-1F545DBCE0B2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DB695D7-998A-DBB8-1622-D33A272FA354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6C1D44C-0B14-B0E6-BE80-B4E820CF848F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C1BD00CD-9CA9-BAF8-3E97-728F42C570AB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759699E-6520-B27B-5C90-E5F0F3477A5A}"/>
              </a:ext>
            </a:extLst>
          </p:cNvPr>
          <p:cNvSpPr txBox="1"/>
          <p:nvPr/>
        </p:nvSpPr>
        <p:spPr>
          <a:xfrm>
            <a:off x="422098" y="2322840"/>
            <a:ext cx="8039819" cy="19389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قَطَعَتْ حافِلَةٌ مَسافَةَ 840 كيلومِتْراً بَيْنَ مَدينَتَيْنِ في مَرْحَلَتَيْنِ. قَطَعَ في الْمَرْحَلَةِ الأولى أَكْثَرَ مِمَّا قَطَعَهُ في الْمَرْحَلَةِ الثّانِيَةِ بِ 370 كيلومِتْراً.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الأولى؟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الثّانِيَةِ؟</a:t>
            </a:r>
          </a:p>
          <a:p>
            <a:pPr indent="361950" algn="r" rtl="1"/>
            <a:endParaRPr lang="ar-MA" sz="2400" dirty="0"/>
          </a:p>
        </p:txBody>
      </p:sp>
    </p:spTree>
    <p:extLst>
      <p:ext uri="{BB962C8B-B14F-4D97-AF65-F5344CB8AC3E}">
        <p14:creationId xmlns:p14="http://schemas.microsoft.com/office/powerpoint/2010/main" val="3142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8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2F4CDE-6487-6261-A554-A24941270DD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DD3C50B-776B-732D-99D9-6EB841A0FE2E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E4EFD3EA-D038-E865-EDB4-00A6C6F4E17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FB93649-A56A-D5E5-3769-EFEAC03C1C1D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FC749AE4-2F8A-7E4C-B96B-17AEB970E155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FDE95F6-9B78-09A8-92BE-DC254747667C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9C581DFF-0BD6-5361-4E59-2606BA884603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C96771F-4E88-6629-F28A-58AD4603CF6C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D3C27A2B-44CE-C499-CA54-B5D9DFBE3E30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AFCD467-DD71-1276-A8D8-B4089F00F4E8}"/>
              </a:ext>
            </a:extLst>
          </p:cNvPr>
          <p:cNvSpPr txBox="1"/>
          <p:nvPr/>
        </p:nvSpPr>
        <p:spPr>
          <a:xfrm>
            <a:off x="422098" y="2322840"/>
            <a:ext cx="8039819" cy="19389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قَطَعَتْ حافِلَةٌ مَسافَةَ </a:t>
            </a:r>
            <a:r>
              <a:rPr lang="ar-MA" sz="2400" dirty="0">
                <a:solidFill>
                  <a:srgbClr val="FF0000"/>
                </a:solidFill>
              </a:rPr>
              <a:t>840 كيلومِتْراً </a:t>
            </a:r>
            <a:r>
              <a:rPr lang="ar-MA" sz="2400" dirty="0"/>
              <a:t>بَيْنَ مَدينَتَيْنِ في مَرْحَلَتَيْنِ. قَطَعَ في الْمَرْحَلَةِ </a:t>
            </a:r>
            <a:r>
              <a:rPr lang="ar-MA" sz="2400" dirty="0">
                <a:solidFill>
                  <a:srgbClr val="FF0000"/>
                </a:solidFill>
              </a:rPr>
              <a:t>الأولى</a:t>
            </a:r>
            <a:r>
              <a:rPr lang="ar-MA" sz="2400" dirty="0"/>
              <a:t> أَكْثَرَ مِمَّا قَطَعَهُ في الْمَرْحَلَةِ </a:t>
            </a:r>
            <a:r>
              <a:rPr lang="ar-MA" sz="2400" dirty="0">
                <a:solidFill>
                  <a:srgbClr val="FF0000"/>
                </a:solidFill>
              </a:rPr>
              <a:t>الثّانِيَةِ</a:t>
            </a:r>
            <a:r>
              <a:rPr lang="ar-MA" sz="2400" dirty="0"/>
              <a:t> بِ </a:t>
            </a:r>
            <a:r>
              <a:rPr lang="ar-MA" sz="2400" dirty="0">
                <a:solidFill>
                  <a:srgbClr val="FF0000"/>
                </a:solidFill>
              </a:rPr>
              <a:t>370 كيلومِتْراً</a:t>
            </a:r>
            <a:r>
              <a:rPr lang="ar-MA" sz="2400" dirty="0"/>
              <a:t>.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الأولى؟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الثّانِيَةِ؟</a:t>
            </a:r>
          </a:p>
          <a:p>
            <a:pPr indent="361950" algn="r" rtl="1"/>
            <a:endParaRPr lang="ar-MA" sz="2400" dirty="0"/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FDE33-14B3-62B5-AD2A-3D8878794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46CD920-F69C-57C5-1B3E-5ADB9F2EEA3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8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0F0756-A33B-A2C2-385D-C97D57C7F47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F35E63-40E8-2D7E-CDDA-CB1302C6048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56B300E-9336-0A58-AE30-54BB1740112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18E3254-9A69-4646-CA8B-A1E9AC435568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1320424-845B-6A9E-8519-BBB07D3CD6CD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31F75DD-B29F-B565-9051-D28E1CADC6BB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87C6CEF9-4D86-7E8A-3A44-8598EF225BCA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755E47F-1A8E-07E4-8D42-87B0AE2CC57D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EB31C642-44B9-80FA-238C-C43A85A28248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620E0B-3F3C-A201-5D5B-5F476EB2423F}"/>
              </a:ext>
            </a:extLst>
          </p:cNvPr>
          <p:cNvSpPr txBox="1"/>
          <p:nvPr/>
        </p:nvSpPr>
        <p:spPr>
          <a:xfrm>
            <a:off x="422098" y="2322840"/>
            <a:ext cx="8039819" cy="19389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قَطَعَتْ حافِلَةٌ مَسافَةَ 840 كيلومِتْراً بَيْنَ مَدينَتَيْنِ في مَرْحَلَتَيْنِ. قَطَعَ في الْمَرْحَلَةِ الأولى أَكْثَرَ مِمَّا قَطَعَهُ في الْمَرْحَلَةِ الثّانِيَةِ بِ 370 كيلومِتْراً.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الأولى؟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الثّانِيَةِ؟</a:t>
            </a:r>
          </a:p>
          <a:p>
            <a:pPr indent="361950" algn="r" rtl="1"/>
            <a:endParaRPr lang="ar-MA" sz="2400" dirty="0"/>
          </a:p>
        </p:txBody>
      </p:sp>
    </p:spTree>
    <p:extLst>
      <p:ext uri="{BB962C8B-B14F-4D97-AF65-F5344CB8AC3E}">
        <p14:creationId xmlns:p14="http://schemas.microsoft.com/office/powerpoint/2010/main" val="299555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91E6F-1C6A-9E84-3F96-724550BA7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F661DA9-0E83-C636-A3B2-171DDDF3CEA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رسموا  التمثيل المناسب للوضعية</a:t>
            </a:r>
          </a:p>
        </p:txBody>
      </p:sp>
      <p:pic>
        <p:nvPicPr>
          <p:cNvPr id="18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7CC354-AB14-8138-F006-5388B632251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AD147D-526E-06F7-44B6-E498C4FCC22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66D80267-EFE7-6109-DB06-DA75B251D35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550D1A-C53A-8A15-6C0A-AE7F7F83F3C7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243AD0D-C3F5-3568-CBB9-72C4C898D4C7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E2E1DE9-A406-8717-9A2C-F604304D2D28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8A72AEFA-D34C-5DA1-AA92-8B9F31706501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EE8F67C-1BBB-86CF-1C44-2804B27D45FD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C4DA221-E43C-D030-ACE0-2044B7BDE0C2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97E00F5-EB9F-A473-F67C-F34B7471BD78}"/>
              </a:ext>
            </a:extLst>
          </p:cNvPr>
          <p:cNvSpPr txBox="1"/>
          <p:nvPr/>
        </p:nvSpPr>
        <p:spPr>
          <a:xfrm>
            <a:off x="422098" y="2322840"/>
            <a:ext cx="8039819" cy="19389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قَطَعَتْ حافِلَةٌ مَسافَةَ 840 كيلومِتْراً بَيْنَ مَدينَتَيْنِ في مَرْحَلَتَيْنِ. قَطَعَ في الْمَرْحَلَةِ الأولى أَكْثَرَ مِمَّا قَطَعَهُ في الْمَرْحَلَةِ الثّانِيَةِ بِ 370 كيلومِتْراً.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الأولى؟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الثّانِيَةِ؟</a:t>
            </a:r>
          </a:p>
          <a:p>
            <a:pPr indent="361950" algn="r" rtl="1"/>
            <a:endParaRPr lang="ar-MA" sz="2400" dirty="0"/>
          </a:p>
        </p:txBody>
      </p:sp>
    </p:spTree>
    <p:extLst>
      <p:ext uri="{BB962C8B-B14F-4D97-AF65-F5344CB8AC3E}">
        <p14:creationId xmlns:p14="http://schemas.microsoft.com/office/powerpoint/2010/main" val="259717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22C736-EFB0-8AEB-6FD5-591FEC16FE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705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</a:t>
            </a:r>
          </a:p>
        </p:txBody>
      </p:sp>
      <p:pic>
        <p:nvPicPr>
          <p:cNvPr id="19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A64070C-E6C2-CA6E-18B4-56339AC3A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D540DE-5CC5-AD30-E58D-E2D91D335472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80216582-9C60-F9D1-1F44-78801EA7BF2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D5436B1-D414-3F95-0C23-CEFDA4AF185B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C1F4358-7260-712B-C654-0EDAFFCAD1D8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194486C-AEE1-3572-AD3B-A5C02CCCA9C4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EDD51A1-6FB8-F033-4EBC-D7DEF65380F3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E675581-0626-9FAF-E4F7-A6C8D5AB379B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5B5E4B7-6D8F-70C6-3723-F822777D6AA8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4FF58B-A231-6EE2-3761-1D3F65A6D34A}"/>
              </a:ext>
            </a:extLst>
          </p:cNvPr>
          <p:cNvSpPr txBox="1"/>
          <p:nvPr/>
        </p:nvSpPr>
        <p:spPr>
          <a:xfrm>
            <a:off x="422098" y="2322840"/>
            <a:ext cx="8039819" cy="19389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قَطَعَتْ حافِلَةٌ مَسافَةَ 840 كيلومِتْراً بَيْنَ مَدينَتَيْنِ في مَرْحَلَتَيْنِ. قَطَعَ في الْمَرْحَلَةِ الأولى أَكْثَرَ مِمَّا قَطَعَهُ في الْمَرْحَلَةِ الثّانِيَةِ بِ 370 كيلومِتْراً.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الأولى؟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الثّانِيَةِ؟</a:t>
            </a:r>
          </a:p>
          <a:p>
            <a:pPr indent="361950" algn="r" rtl="1"/>
            <a:endParaRPr lang="ar-MA" sz="24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F6D5DAE-C253-057D-D4E3-F9A72B14A868}"/>
              </a:ext>
            </a:extLst>
          </p:cNvPr>
          <p:cNvSpPr/>
          <p:nvPr/>
        </p:nvSpPr>
        <p:spPr>
          <a:xfrm>
            <a:off x="1440057" y="4763145"/>
            <a:ext cx="2965636" cy="361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F847E4A-3428-0F6A-A91E-A8B4EEA4D2D6}"/>
              </a:ext>
            </a:extLst>
          </p:cNvPr>
          <p:cNvSpPr/>
          <p:nvPr/>
        </p:nvSpPr>
        <p:spPr>
          <a:xfrm>
            <a:off x="1440057" y="5220345"/>
            <a:ext cx="1800000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A42FFB41-B77C-66F4-54E2-F43ECE54BB8A}"/>
              </a:ext>
            </a:extLst>
          </p:cNvPr>
          <p:cNvCxnSpPr>
            <a:cxnSpLocks/>
            <a:stCxn id="32" idx="3"/>
          </p:cNvCxnSpPr>
          <p:nvPr/>
        </p:nvCxnSpPr>
        <p:spPr>
          <a:xfrm>
            <a:off x="3240057" y="5400345"/>
            <a:ext cx="1165636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A9C7DBD6-9C62-9268-ACB8-A82AB756BE96}"/>
              </a:ext>
            </a:extLst>
          </p:cNvPr>
          <p:cNvSpPr txBox="1"/>
          <p:nvPr/>
        </p:nvSpPr>
        <p:spPr>
          <a:xfrm>
            <a:off x="3511352" y="5125095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>
                <a:solidFill>
                  <a:srgbClr val="FF0000"/>
                </a:solidFill>
              </a:rPr>
              <a:t>370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5" name="Accolade fermante 34">
            <a:extLst>
              <a:ext uri="{FF2B5EF4-FFF2-40B4-BE49-F238E27FC236}">
                <a16:creationId xmlns:a16="http://schemas.microsoft.com/office/drawing/2014/main" id="{A463B73F-A6A4-97C1-AF12-556B52A5E7A9}"/>
              </a:ext>
            </a:extLst>
          </p:cNvPr>
          <p:cNvSpPr/>
          <p:nvPr/>
        </p:nvSpPr>
        <p:spPr>
          <a:xfrm>
            <a:off x="4448443" y="4763145"/>
            <a:ext cx="591614" cy="81719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E7C8D6B-5DE1-ECD0-6E67-C5087E6DFAE6}"/>
              </a:ext>
            </a:extLst>
          </p:cNvPr>
          <p:cNvSpPr txBox="1"/>
          <p:nvPr/>
        </p:nvSpPr>
        <p:spPr>
          <a:xfrm>
            <a:off x="5117320" y="4987076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840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2DE8D8E-2B8F-E24D-7E53-D2E70B3A21BE}"/>
              </a:ext>
            </a:extLst>
          </p:cNvPr>
          <p:cNvSpPr txBox="1"/>
          <p:nvPr/>
        </p:nvSpPr>
        <p:spPr>
          <a:xfrm>
            <a:off x="590989" y="4759454"/>
            <a:ext cx="954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مرحلة 1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BE2B2FD-3D45-9A2B-745B-8CB4B5BD6BAD}"/>
              </a:ext>
            </a:extLst>
          </p:cNvPr>
          <p:cNvSpPr txBox="1"/>
          <p:nvPr/>
        </p:nvSpPr>
        <p:spPr>
          <a:xfrm>
            <a:off x="590989" y="5211007"/>
            <a:ext cx="954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مرحلة 2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45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CDF3B-FFDB-06D7-09ED-2F60A0E1A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2C6A1DA-A860-60FE-FFC3-48F3097BEFFF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E72433-CF51-9566-5F9B-07088A9EAA6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89AA324-3EBF-3627-7FB3-48707899FB7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6A60ADBA-6B81-E5EE-7F48-EEBC4C42D38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4144F6-8466-5824-10BE-38CF010C7DEF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7BE4EFE1-51B2-DA30-E2A7-5298B4045720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D736E3F-879E-0876-01B4-4B9C6E7A9120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D98D0315-C5D1-1381-0609-C09E81C3EC27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2A4798B-6535-E350-1BB5-CDD1EAE77DDC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72AFC27-C614-0581-5F95-2AC5D351F9C1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F7E82F5-C950-08CF-5DDD-6D4C2B3593E5}"/>
              </a:ext>
            </a:extLst>
          </p:cNvPr>
          <p:cNvSpPr txBox="1"/>
          <p:nvPr/>
        </p:nvSpPr>
        <p:spPr>
          <a:xfrm>
            <a:off x="422098" y="2322840"/>
            <a:ext cx="8039819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قَطَعَتْ حافِلَةٌ مَسافَةَ 840 كيلومِتْراً بَيْنَ مَدينَتَيْنِ في مَرْحَلَتَيْنِ. قَطَعَ في الْمَرْحَلَةِ الأولى أَكْثَرَ مِمَّا قَطَعَهُ في الْمَرْحَلَةِ الثّانِيَةِ بِ 370 كيلومِتْراً.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الأولى؟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الثّانِيَةِ؟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AA3F67E-72E7-8F24-B107-F91D3B981818}"/>
              </a:ext>
            </a:extLst>
          </p:cNvPr>
          <p:cNvSpPr txBox="1"/>
          <p:nvPr/>
        </p:nvSpPr>
        <p:spPr>
          <a:xfrm>
            <a:off x="4663773" y="3917049"/>
            <a:ext cx="4000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dirty="0">
                <a:solidFill>
                  <a:srgbClr val="FF0000"/>
                </a:solidFill>
              </a:rPr>
              <a:t>1- الْمَسافَةُ الَّتي قَطَعَتْها الْحافِلَةُ في الْمَرْحَلَةِ الأولى: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A8BDC45-31CF-12FE-A6E4-8A065DAA535D}"/>
              </a:ext>
            </a:extLst>
          </p:cNvPr>
          <p:cNvSpPr/>
          <p:nvPr/>
        </p:nvSpPr>
        <p:spPr>
          <a:xfrm>
            <a:off x="954014" y="4101715"/>
            <a:ext cx="2965636" cy="361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189507D-3193-11D5-424F-7640F7B02485}"/>
              </a:ext>
            </a:extLst>
          </p:cNvPr>
          <p:cNvSpPr/>
          <p:nvPr/>
        </p:nvSpPr>
        <p:spPr>
          <a:xfrm>
            <a:off x="954014" y="4558915"/>
            <a:ext cx="1800000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CA2818DB-BEA5-A93B-BD25-8517E384B3A0}"/>
              </a:ext>
            </a:extLst>
          </p:cNvPr>
          <p:cNvCxnSpPr>
            <a:cxnSpLocks/>
            <a:stCxn id="31" idx="3"/>
          </p:cNvCxnSpPr>
          <p:nvPr/>
        </p:nvCxnSpPr>
        <p:spPr>
          <a:xfrm>
            <a:off x="2754014" y="4738915"/>
            <a:ext cx="1165636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4E6FCE78-B725-9394-FA14-D0EFEFD51A95}"/>
              </a:ext>
            </a:extLst>
          </p:cNvPr>
          <p:cNvSpPr txBox="1"/>
          <p:nvPr/>
        </p:nvSpPr>
        <p:spPr>
          <a:xfrm>
            <a:off x="3025309" y="4463665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>
                <a:solidFill>
                  <a:srgbClr val="FF0000"/>
                </a:solidFill>
              </a:rPr>
              <a:t>370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4" name="Accolade fermante 33">
            <a:extLst>
              <a:ext uri="{FF2B5EF4-FFF2-40B4-BE49-F238E27FC236}">
                <a16:creationId xmlns:a16="http://schemas.microsoft.com/office/drawing/2014/main" id="{14060301-50CB-CF0A-A54A-9F8C81F4020B}"/>
              </a:ext>
            </a:extLst>
          </p:cNvPr>
          <p:cNvSpPr/>
          <p:nvPr/>
        </p:nvSpPr>
        <p:spPr>
          <a:xfrm>
            <a:off x="3962400" y="4101715"/>
            <a:ext cx="591614" cy="81719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0C58A6F-0F18-9641-CC85-8966B2349CD4}"/>
              </a:ext>
            </a:extLst>
          </p:cNvPr>
          <p:cNvSpPr txBox="1"/>
          <p:nvPr/>
        </p:nvSpPr>
        <p:spPr>
          <a:xfrm>
            <a:off x="4631277" y="4325646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840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37199F1-5946-CF8A-71F2-D0D30B7B909F}"/>
              </a:ext>
            </a:extLst>
          </p:cNvPr>
          <p:cNvSpPr txBox="1"/>
          <p:nvPr/>
        </p:nvSpPr>
        <p:spPr>
          <a:xfrm>
            <a:off x="104946" y="4098024"/>
            <a:ext cx="954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مرحلة 1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DA0590DE-831A-B9FF-4EDB-726A182773AA}"/>
              </a:ext>
            </a:extLst>
          </p:cNvPr>
          <p:cNvSpPr txBox="1"/>
          <p:nvPr/>
        </p:nvSpPr>
        <p:spPr>
          <a:xfrm>
            <a:off x="104946" y="4549577"/>
            <a:ext cx="954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مرحلة 2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95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C620C-1395-8190-085D-7E2BA91D6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CFF43E0-0494-BE2E-3425-FE81A48B9FA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متساوية الحل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466D8A-6F3A-2E0A-151F-753CA5CD819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7F26AB9-6DB1-8864-92C5-3F3E5391895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45AF1C7F-3C13-75DF-48CA-3753C491564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6740CF6-65BF-B96D-62D4-AA2C82DC7C6A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6C43D36-4C79-559C-8492-E9D2F1224D70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FF86FBC-B2A8-7D63-18A1-642DB56C14D0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80D8AF7C-4CC4-7544-AB28-51C4A8B22BC2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F26CFAC-0E1E-E42F-A792-B62E37F4168C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6C30E44A-DB0A-E197-92CB-3D2CA793340F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E06A6BD-AD31-6B4D-D879-0F10AD6E2B9C}"/>
              </a:ext>
            </a:extLst>
          </p:cNvPr>
          <p:cNvSpPr txBox="1"/>
          <p:nvPr/>
        </p:nvSpPr>
        <p:spPr>
          <a:xfrm>
            <a:off x="422098" y="2322840"/>
            <a:ext cx="8039819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قَطَعَتْ حافِلَةٌ مَسافَةَ 840 كيلومِتْراً بَيْنَ مَدينَتَيْنِ في مَرْحَلَتَيْنِ. قَطَعَ في الْمَرْحَلَةِ الأولى أَكْثَرَ مِمَّا قَطَعَهُ في الْمَرْحَلَةِ الثّانِيَةِ بِ 370 كيلومِتْراً.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الأولى؟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الثّانِيَةِ؟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6171CE7-5311-1D0B-0644-27AD895671A7}"/>
              </a:ext>
            </a:extLst>
          </p:cNvPr>
          <p:cNvSpPr txBox="1"/>
          <p:nvPr/>
        </p:nvSpPr>
        <p:spPr>
          <a:xfrm>
            <a:off x="4663773" y="3917049"/>
            <a:ext cx="4000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dirty="0">
                <a:solidFill>
                  <a:srgbClr val="FF0000"/>
                </a:solidFill>
              </a:rPr>
              <a:t>1- الْمَسافَةُ الَّتي قَطَعَتْها الْحافِلَةُ في الْمَرْحَلَةِ الأولى: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D204752-8184-7F97-49D9-18955D08A12D}"/>
              </a:ext>
            </a:extLst>
          </p:cNvPr>
          <p:cNvSpPr/>
          <p:nvPr/>
        </p:nvSpPr>
        <p:spPr>
          <a:xfrm>
            <a:off x="954014" y="4101715"/>
            <a:ext cx="2965636" cy="361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3E8415B-EBAB-893A-D188-CF2494D90185}"/>
              </a:ext>
            </a:extLst>
          </p:cNvPr>
          <p:cNvSpPr/>
          <p:nvPr/>
        </p:nvSpPr>
        <p:spPr>
          <a:xfrm>
            <a:off x="954014" y="4558915"/>
            <a:ext cx="1800000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B8438A64-464A-1E9C-3767-ABF3ED445FF2}"/>
              </a:ext>
            </a:extLst>
          </p:cNvPr>
          <p:cNvCxnSpPr>
            <a:cxnSpLocks/>
            <a:stCxn id="31" idx="3"/>
          </p:cNvCxnSpPr>
          <p:nvPr/>
        </p:nvCxnSpPr>
        <p:spPr>
          <a:xfrm>
            <a:off x="2754014" y="4738915"/>
            <a:ext cx="1165636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F2E71FEC-DF3F-64FA-F916-971AD28A9F35}"/>
              </a:ext>
            </a:extLst>
          </p:cNvPr>
          <p:cNvSpPr txBox="1"/>
          <p:nvPr/>
        </p:nvSpPr>
        <p:spPr>
          <a:xfrm>
            <a:off x="3025309" y="4463665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>
                <a:solidFill>
                  <a:srgbClr val="FF0000"/>
                </a:solidFill>
              </a:rPr>
              <a:t>370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4" name="Accolade fermante 33">
            <a:extLst>
              <a:ext uri="{FF2B5EF4-FFF2-40B4-BE49-F238E27FC236}">
                <a16:creationId xmlns:a16="http://schemas.microsoft.com/office/drawing/2014/main" id="{D31437D9-E7F0-4173-8FCA-2103CA14A1E5}"/>
              </a:ext>
            </a:extLst>
          </p:cNvPr>
          <p:cNvSpPr/>
          <p:nvPr/>
        </p:nvSpPr>
        <p:spPr>
          <a:xfrm>
            <a:off x="3962400" y="4101715"/>
            <a:ext cx="591614" cy="81719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3A7C87D-9A11-1D93-293F-B8EC44B7A712}"/>
              </a:ext>
            </a:extLst>
          </p:cNvPr>
          <p:cNvSpPr txBox="1"/>
          <p:nvPr/>
        </p:nvSpPr>
        <p:spPr>
          <a:xfrm>
            <a:off x="4631277" y="4325646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840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FB2D7AE8-2921-7946-57CD-433EEF156FA8}"/>
              </a:ext>
            </a:extLst>
          </p:cNvPr>
          <p:cNvSpPr txBox="1"/>
          <p:nvPr/>
        </p:nvSpPr>
        <p:spPr>
          <a:xfrm>
            <a:off x="104946" y="4098024"/>
            <a:ext cx="954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مرحلة 1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F9027DC-8EBF-858E-C383-419473373E29}"/>
              </a:ext>
            </a:extLst>
          </p:cNvPr>
          <p:cNvSpPr txBox="1"/>
          <p:nvPr/>
        </p:nvSpPr>
        <p:spPr>
          <a:xfrm>
            <a:off x="104946" y="4549577"/>
            <a:ext cx="954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مرحلة 2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3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22C736-EFB0-8AEB-6FD5-591FEC16FE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903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17EE4-CB61-BD20-0542-7136E2640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03FC12C-53E1-83E3-DFCF-8F1FF30A8CC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من يشرح لنا كيف ملأ الجدول</a:t>
            </a: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0022251-7B1F-7CAB-1E27-7DD6A5828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5E8CF3-6002-B1FE-829A-339B8C826994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0F075584-E9FF-73B9-EF8F-F3F2CFBA798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DACFE67-BB67-2FD7-55D7-4475A21CF3D6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8CC0062-CB2A-9F4A-432A-18D18687B955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5613FBE-FD9C-0372-9D05-3D1B20987035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523DC655-9448-0C58-FB1F-4214A0A52708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CACEA4D-2B7E-C2AF-9A46-1EDAD65B01BA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40CD9C2-CEA2-9432-6799-3AD4BEBBE047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5582B33-6C2A-72FD-F541-99A88EDDB95B}"/>
              </a:ext>
            </a:extLst>
          </p:cNvPr>
          <p:cNvSpPr txBox="1"/>
          <p:nvPr/>
        </p:nvSpPr>
        <p:spPr>
          <a:xfrm>
            <a:off x="422098" y="2322840"/>
            <a:ext cx="8039819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قَطَعَتْ حافِلَةٌ مَسافَةَ 840 كيلومِتْراً بَيْنَ مَدينَتَيْنِ في مَرْحَلَتَيْنِ. قَطَعَ في الْمَرْحَلَةِ الأولى أَكْثَرَ مِمَّا قَطَعَهُ في الْمَرْحَلَةِ الثّانِيَةِ بِ 370 كيلومِتْراً.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الأولى؟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الثّانِيَةِ؟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5BCEB6-3F16-76C6-31D1-31ED305A1957}"/>
              </a:ext>
            </a:extLst>
          </p:cNvPr>
          <p:cNvSpPr/>
          <p:nvPr/>
        </p:nvSpPr>
        <p:spPr>
          <a:xfrm>
            <a:off x="954014" y="4101715"/>
            <a:ext cx="2965636" cy="361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DAC004-3704-6DFD-989D-5601287718FA}"/>
              </a:ext>
            </a:extLst>
          </p:cNvPr>
          <p:cNvSpPr/>
          <p:nvPr/>
        </p:nvSpPr>
        <p:spPr>
          <a:xfrm>
            <a:off x="954014" y="4558915"/>
            <a:ext cx="1800000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4C5368C6-DC59-0BC6-938C-1799919E2BE8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2754014" y="4738915"/>
            <a:ext cx="1165636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89774AC4-8176-6DCE-A164-5A5958054B44}"/>
              </a:ext>
            </a:extLst>
          </p:cNvPr>
          <p:cNvSpPr txBox="1"/>
          <p:nvPr/>
        </p:nvSpPr>
        <p:spPr>
          <a:xfrm>
            <a:off x="3025309" y="4463665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>
                <a:solidFill>
                  <a:srgbClr val="FF0000"/>
                </a:solidFill>
              </a:rPr>
              <a:t>370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6" name="Accolade fermante 15">
            <a:extLst>
              <a:ext uri="{FF2B5EF4-FFF2-40B4-BE49-F238E27FC236}">
                <a16:creationId xmlns:a16="http://schemas.microsoft.com/office/drawing/2014/main" id="{9E2E4D08-A30D-5B9F-5743-14002AC46708}"/>
              </a:ext>
            </a:extLst>
          </p:cNvPr>
          <p:cNvSpPr/>
          <p:nvPr/>
        </p:nvSpPr>
        <p:spPr>
          <a:xfrm>
            <a:off x="3962400" y="4101715"/>
            <a:ext cx="591614" cy="81719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3212381-A43A-9165-5EF1-3913AFB59CFA}"/>
              </a:ext>
            </a:extLst>
          </p:cNvPr>
          <p:cNvSpPr txBox="1"/>
          <p:nvPr/>
        </p:nvSpPr>
        <p:spPr>
          <a:xfrm>
            <a:off x="4631277" y="4325646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840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974DC65-CDA4-4321-DCC6-E8BE66AD9F37}"/>
              </a:ext>
            </a:extLst>
          </p:cNvPr>
          <p:cNvSpPr txBox="1"/>
          <p:nvPr/>
        </p:nvSpPr>
        <p:spPr>
          <a:xfrm>
            <a:off x="4663773" y="3917049"/>
            <a:ext cx="4000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dirty="0">
                <a:solidFill>
                  <a:srgbClr val="FF0000"/>
                </a:solidFill>
              </a:rPr>
              <a:t>1- الْمَسافَةُ الَّتي قَطَعَتْها الْحافِلَةُ في الْمَرْحَلَةِ الأولى: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100E961-E763-A7AC-9111-8E71E9EBF41A}"/>
              </a:ext>
            </a:extLst>
          </p:cNvPr>
          <p:cNvSpPr txBox="1"/>
          <p:nvPr/>
        </p:nvSpPr>
        <p:spPr>
          <a:xfrm>
            <a:off x="5618132" y="4758792"/>
            <a:ext cx="2843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(</a:t>
            </a:r>
            <a:r>
              <a:rPr lang="ar-MA" dirty="0">
                <a:solidFill>
                  <a:srgbClr val="FF0000"/>
                </a:solidFill>
              </a:rPr>
              <a:t>840</a:t>
            </a:r>
            <a:r>
              <a:rPr lang="fr-FR" dirty="0">
                <a:solidFill>
                  <a:srgbClr val="FF0000"/>
                </a:solidFill>
              </a:rPr>
              <a:t> + 370) ÷ 2 = 605 km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F4DF1BA-E021-C6CC-28A4-4D4D2915A602}"/>
              </a:ext>
            </a:extLst>
          </p:cNvPr>
          <p:cNvSpPr txBox="1"/>
          <p:nvPr/>
        </p:nvSpPr>
        <p:spPr>
          <a:xfrm>
            <a:off x="104946" y="4098024"/>
            <a:ext cx="954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مرحلة 1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F37E7C4-1261-7BDF-265A-88AE56506645}"/>
              </a:ext>
            </a:extLst>
          </p:cNvPr>
          <p:cNvSpPr txBox="1"/>
          <p:nvPr/>
        </p:nvSpPr>
        <p:spPr>
          <a:xfrm>
            <a:off x="104946" y="4549577"/>
            <a:ext cx="954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مرحلة 2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82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D63E7-1B3A-3A1E-61E7-7B9B3EE7D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D0A04D6-EE86-1A13-2625-9BCAB3DE0F8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الرابعة؟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2DD4A1-DC13-7757-99F6-69C8599A46F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D580644-3FBB-BCE3-A6C2-C27C05A26E55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C0127D9-E260-8B8F-9A2B-13291A452E1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60FD342-F1F2-3E63-8197-411336B9E0A2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541BDCC-DEA6-2CA5-897A-78366B8F64FD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F235F15-9942-331C-0BF6-C9C51ECE206C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DF4E0A05-8360-D9ED-A968-BCA8C4695C50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F878B3B-9941-309E-47EA-76BDA5E2BD8A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26B2E7D-CFAB-F469-5C88-095DD0029244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3C5D294-770E-23E3-5711-FAFAEB1F48B1}"/>
              </a:ext>
            </a:extLst>
          </p:cNvPr>
          <p:cNvSpPr txBox="1"/>
          <p:nvPr/>
        </p:nvSpPr>
        <p:spPr>
          <a:xfrm>
            <a:off x="422098" y="2322840"/>
            <a:ext cx="8039819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قَطَعَتْ حافِلَةٌ مَسافَةَ 840 كيلومِتْراً بَيْنَ مَدينَتَيْنِ في مَرْحَلَتَيْنِ. قَطَعَ في الْمَرْحَلَةِ الأولى أَكْثَرَ مِمَّا قَطَعَهُ في الْمَرْحَلَةِ الثّانِيَةِ بِ 370 كيلومِتْراً.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الأولى؟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الثّانِيَةِ؟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DD15CE-7D03-9BA8-18F7-E447356FF828}"/>
              </a:ext>
            </a:extLst>
          </p:cNvPr>
          <p:cNvSpPr/>
          <p:nvPr/>
        </p:nvSpPr>
        <p:spPr>
          <a:xfrm>
            <a:off x="954014" y="4101715"/>
            <a:ext cx="2965636" cy="361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B7B0F5-BF4D-2B60-8C7B-E145BEE9DC7F}"/>
              </a:ext>
            </a:extLst>
          </p:cNvPr>
          <p:cNvSpPr/>
          <p:nvPr/>
        </p:nvSpPr>
        <p:spPr>
          <a:xfrm>
            <a:off x="954014" y="4558915"/>
            <a:ext cx="1800000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EB709EBF-A158-0F9F-03F4-345B7D71365A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2754014" y="4738915"/>
            <a:ext cx="1165636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163DC834-BABE-D8C8-94F6-196FCEF98BA2}"/>
              </a:ext>
            </a:extLst>
          </p:cNvPr>
          <p:cNvSpPr txBox="1"/>
          <p:nvPr/>
        </p:nvSpPr>
        <p:spPr>
          <a:xfrm>
            <a:off x="3025309" y="4463665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>
                <a:solidFill>
                  <a:srgbClr val="FF0000"/>
                </a:solidFill>
              </a:rPr>
              <a:t>370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6" name="Accolade fermante 15">
            <a:extLst>
              <a:ext uri="{FF2B5EF4-FFF2-40B4-BE49-F238E27FC236}">
                <a16:creationId xmlns:a16="http://schemas.microsoft.com/office/drawing/2014/main" id="{AD4DEDAB-52FF-8E1C-E724-333C173135C2}"/>
              </a:ext>
            </a:extLst>
          </p:cNvPr>
          <p:cNvSpPr/>
          <p:nvPr/>
        </p:nvSpPr>
        <p:spPr>
          <a:xfrm>
            <a:off x="3962400" y="4101715"/>
            <a:ext cx="591614" cy="81719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E8C010C-B675-D179-C666-97ED64D31D29}"/>
              </a:ext>
            </a:extLst>
          </p:cNvPr>
          <p:cNvSpPr txBox="1"/>
          <p:nvPr/>
        </p:nvSpPr>
        <p:spPr>
          <a:xfrm>
            <a:off x="4631277" y="4325646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840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75F80B4-2EF3-C7F6-0BAF-3380B48121E7}"/>
              </a:ext>
            </a:extLst>
          </p:cNvPr>
          <p:cNvSpPr txBox="1"/>
          <p:nvPr/>
        </p:nvSpPr>
        <p:spPr>
          <a:xfrm>
            <a:off x="4663773" y="3917049"/>
            <a:ext cx="4000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rgbClr val="104862"/>
                </a:solidFill>
              </a:rPr>
              <a:t>1- الْمَسافَةُ الَّتي قَطَعَتْها الْحافِلَةُ في الْمَرْحَلَةِ الأولى:</a:t>
            </a:r>
            <a:endParaRPr lang="fr-MA" b="1" dirty="0">
              <a:solidFill>
                <a:srgbClr val="104862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D8A0C5F-DCCD-1E07-54C3-CEFD67308D0B}"/>
              </a:ext>
            </a:extLst>
          </p:cNvPr>
          <p:cNvSpPr txBox="1"/>
          <p:nvPr/>
        </p:nvSpPr>
        <p:spPr>
          <a:xfrm>
            <a:off x="5618132" y="4758792"/>
            <a:ext cx="2843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104862"/>
                </a:solidFill>
              </a:rPr>
              <a:t>(</a:t>
            </a:r>
            <a:r>
              <a:rPr lang="ar-MA" dirty="0">
                <a:solidFill>
                  <a:srgbClr val="104862"/>
                </a:solidFill>
              </a:rPr>
              <a:t>840</a:t>
            </a:r>
            <a:r>
              <a:rPr lang="fr-FR" dirty="0">
                <a:solidFill>
                  <a:srgbClr val="104862"/>
                </a:solidFill>
              </a:rPr>
              <a:t> + 370) ÷ 2 = 605 km</a:t>
            </a:r>
            <a:endParaRPr lang="fr-MA" dirty="0">
              <a:solidFill>
                <a:srgbClr val="104862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A542BA3-EEC6-51CE-CBEE-4213483C16B9}"/>
              </a:ext>
            </a:extLst>
          </p:cNvPr>
          <p:cNvSpPr txBox="1"/>
          <p:nvPr/>
        </p:nvSpPr>
        <p:spPr>
          <a:xfrm>
            <a:off x="104946" y="4098024"/>
            <a:ext cx="954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مرحلة 1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EF22872-B963-8C82-C266-4F6DC778E807}"/>
              </a:ext>
            </a:extLst>
          </p:cNvPr>
          <p:cNvSpPr txBox="1"/>
          <p:nvPr/>
        </p:nvSpPr>
        <p:spPr>
          <a:xfrm>
            <a:off x="104946" y="4549577"/>
            <a:ext cx="954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مرحلة 2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C08E3F3-B622-8AB3-3DE6-D3861F9BE042}"/>
              </a:ext>
            </a:extLst>
          </p:cNvPr>
          <p:cNvSpPr txBox="1"/>
          <p:nvPr/>
        </p:nvSpPr>
        <p:spPr>
          <a:xfrm>
            <a:off x="3648355" y="5167388"/>
            <a:ext cx="49063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dirty="0">
                <a:solidFill>
                  <a:srgbClr val="FF0000"/>
                </a:solidFill>
              </a:rPr>
              <a:t> الْمَسافَةُ الَّتي قَطَعَتْها الْحافِلَةُ في الْمَرْحَلَةِ الأولى: هي </a:t>
            </a:r>
            <a:r>
              <a:rPr lang="fr-FR" sz="1800" dirty="0">
                <a:solidFill>
                  <a:srgbClr val="FF0000"/>
                </a:solidFill>
              </a:rPr>
              <a:t>605 km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14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C1281-A091-DEBF-F168-20C1EE8BE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E085A5-289E-DB32-6BDE-3E31FA507C7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متساوية الحل لحساب المسافة المقطوعة في المرحلة 2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CB3A3E-00A6-33BB-61BA-1B38FBB1E5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930A151-78C6-90BC-C70A-D4026DD882E7}"/>
              </a:ext>
            </a:extLst>
          </p:cNvPr>
          <p:cNvSpPr txBox="1"/>
          <p:nvPr/>
        </p:nvSpPr>
        <p:spPr>
          <a:xfrm>
            <a:off x="422098" y="2322840"/>
            <a:ext cx="8039819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قَطَعَتْ حافِلَةٌ مَسافَةَ 840 كيلومِتْراً بَيْنَ مَدينَتَيْنِ في مَرْحَلَتَيْنِ. قَطَعَ في الْمَرْحَلَةِ الأولى أَكْثَرَ مِمَّا قَطَعَهُ في الْمَرْحَلَةِ الثّانِيَةِ بِ 370 كيلومِتْراً.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الأولى؟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الثّانِيَةِ؟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F9206B1-825F-C017-95F3-7392F3028A65}"/>
              </a:ext>
            </a:extLst>
          </p:cNvPr>
          <p:cNvSpPr/>
          <p:nvPr/>
        </p:nvSpPr>
        <p:spPr>
          <a:xfrm>
            <a:off x="954014" y="4101715"/>
            <a:ext cx="2965636" cy="361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B71BE4B-8B35-F335-EE7E-3E1828333188}"/>
              </a:ext>
            </a:extLst>
          </p:cNvPr>
          <p:cNvSpPr/>
          <p:nvPr/>
        </p:nvSpPr>
        <p:spPr>
          <a:xfrm>
            <a:off x="954014" y="4558915"/>
            <a:ext cx="1800000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A3A667BB-43E1-E77E-A903-66CD4A3FCDC6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2754014" y="4738915"/>
            <a:ext cx="1165636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D3A0B788-C251-0E15-E487-FB106CFB1065}"/>
              </a:ext>
            </a:extLst>
          </p:cNvPr>
          <p:cNvSpPr txBox="1"/>
          <p:nvPr/>
        </p:nvSpPr>
        <p:spPr>
          <a:xfrm>
            <a:off x="3025309" y="4463665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>
                <a:solidFill>
                  <a:srgbClr val="FF0000"/>
                </a:solidFill>
              </a:rPr>
              <a:t>370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45" name="Accolade fermante 44">
            <a:extLst>
              <a:ext uri="{FF2B5EF4-FFF2-40B4-BE49-F238E27FC236}">
                <a16:creationId xmlns:a16="http://schemas.microsoft.com/office/drawing/2014/main" id="{F5EB4DED-5A21-F698-8433-CF7600B25B80}"/>
              </a:ext>
            </a:extLst>
          </p:cNvPr>
          <p:cNvSpPr/>
          <p:nvPr/>
        </p:nvSpPr>
        <p:spPr>
          <a:xfrm>
            <a:off x="3962400" y="4101715"/>
            <a:ext cx="591614" cy="81719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ED5D75F-3184-6FCB-E3CE-3CC37926F57C}"/>
              </a:ext>
            </a:extLst>
          </p:cNvPr>
          <p:cNvSpPr txBox="1"/>
          <p:nvPr/>
        </p:nvSpPr>
        <p:spPr>
          <a:xfrm>
            <a:off x="4631277" y="4325646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840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C33C3AC5-D24C-3478-F96B-004BBE46B95B}"/>
              </a:ext>
            </a:extLst>
          </p:cNvPr>
          <p:cNvSpPr txBox="1"/>
          <p:nvPr/>
        </p:nvSpPr>
        <p:spPr>
          <a:xfrm>
            <a:off x="4663773" y="3917049"/>
            <a:ext cx="4000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rgbClr val="104862"/>
                </a:solidFill>
              </a:rPr>
              <a:t>1- الْمَسافَةُ الَّتي قَطَعَتْها الْحافِلَةُ في الْمَرْحَلَةِ الأولى:</a:t>
            </a:r>
            <a:endParaRPr lang="fr-MA" b="1" dirty="0">
              <a:solidFill>
                <a:srgbClr val="104862"/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9FB363C8-6E65-D7DD-894C-4E6D9DA465F1}"/>
              </a:ext>
            </a:extLst>
          </p:cNvPr>
          <p:cNvSpPr txBox="1"/>
          <p:nvPr/>
        </p:nvSpPr>
        <p:spPr>
          <a:xfrm>
            <a:off x="5618132" y="4758792"/>
            <a:ext cx="2843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104862"/>
                </a:solidFill>
              </a:rPr>
              <a:t>(</a:t>
            </a:r>
            <a:r>
              <a:rPr lang="ar-MA" dirty="0">
                <a:solidFill>
                  <a:srgbClr val="104862"/>
                </a:solidFill>
              </a:rPr>
              <a:t>840</a:t>
            </a:r>
            <a:r>
              <a:rPr lang="fr-FR" dirty="0">
                <a:solidFill>
                  <a:srgbClr val="104862"/>
                </a:solidFill>
              </a:rPr>
              <a:t> + 370) ÷ 2 = 605 km</a:t>
            </a:r>
            <a:endParaRPr lang="fr-MA" dirty="0">
              <a:solidFill>
                <a:srgbClr val="104862"/>
              </a:solidFill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08047EBA-D42F-7B1D-6799-5D7E9C3959F8}"/>
              </a:ext>
            </a:extLst>
          </p:cNvPr>
          <p:cNvSpPr txBox="1"/>
          <p:nvPr/>
        </p:nvSpPr>
        <p:spPr>
          <a:xfrm>
            <a:off x="104946" y="4098024"/>
            <a:ext cx="954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مرحلة 1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FDA579A1-F2B2-90FE-B9CF-4E3A7E7DF194}"/>
              </a:ext>
            </a:extLst>
          </p:cNvPr>
          <p:cNvSpPr txBox="1"/>
          <p:nvPr/>
        </p:nvSpPr>
        <p:spPr>
          <a:xfrm>
            <a:off x="104946" y="4549577"/>
            <a:ext cx="954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مرحلة 2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6B153423-F45C-232D-3924-4CC3A28F3718}"/>
              </a:ext>
            </a:extLst>
          </p:cNvPr>
          <p:cNvSpPr txBox="1"/>
          <p:nvPr/>
        </p:nvSpPr>
        <p:spPr>
          <a:xfrm>
            <a:off x="3648355" y="5167388"/>
            <a:ext cx="49063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dirty="0">
                <a:solidFill>
                  <a:srgbClr val="104862"/>
                </a:solidFill>
              </a:rPr>
              <a:t> الْمَسافَةُ الَّتي قَطَعَتْها الْحافِلَةُ في الْمَرْحَلَةِ الأولى: هي </a:t>
            </a:r>
            <a:r>
              <a:rPr lang="fr-FR" sz="1800" dirty="0">
                <a:solidFill>
                  <a:srgbClr val="104862"/>
                </a:solidFill>
              </a:rPr>
              <a:t>605 km</a:t>
            </a:r>
            <a:endParaRPr lang="fr-MA" dirty="0">
              <a:solidFill>
                <a:srgbClr val="104862"/>
              </a:solidFill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E59B11E7-DCC8-83A3-E113-22C058264B22}"/>
              </a:ext>
            </a:extLst>
          </p:cNvPr>
          <p:cNvSpPr txBox="1"/>
          <p:nvPr/>
        </p:nvSpPr>
        <p:spPr>
          <a:xfrm>
            <a:off x="4267200" y="5575984"/>
            <a:ext cx="4246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rgbClr val="FF0000"/>
                </a:solidFill>
              </a:rPr>
              <a:t>2- الْمَسافَةُ الَّتي قَطَعَتْها الْحافِلَةُ في الْمَرْحَلَةِ الثانية: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73" name="Rectangle : coins arrondis 72">
            <a:extLst>
              <a:ext uri="{FF2B5EF4-FFF2-40B4-BE49-F238E27FC236}">
                <a16:creationId xmlns:a16="http://schemas.microsoft.com/office/drawing/2014/main" id="{5B46E680-2F58-BC37-3443-C1A5C39932CA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4" name="Oval 80">
            <a:extLst>
              <a:ext uri="{FF2B5EF4-FFF2-40B4-BE49-F238E27FC236}">
                <a16:creationId xmlns:a16="http://schemas.microsoft.com/office/drawing/2014/main" id="{A34625FE-7F95-1DB4-509B-B1547113659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6CC81953-0912-365D-090C-46869A508456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6" name="Oval 80">
            <a:extLst>
              <a:ext uri="{FF2B5EF4-FFF2-40B4-BE49-F238E27FC236}">
                <a16:creationId xmlns:a16="http://schemas.microsoft.com/office/drawing/2014/main" id="{1B9C091A-2034-7BFA-979F-6B6BF4D481E2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AC10A417-FD09-39B1-E91D-ECF142DEAA1F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8" name="Oval 80">
            <a:extLst>
              <a:ext uri="{FF2B5EF4-FFF2-40B4-BE49-F238E27FC236}">
                <a16:creationId xmlns:a16="http://schemas.microsoft.com/office/drawing/2014/main" id="{99333714-E835-73D6-C81D-620FFC02FBF4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9" name="Rectangle : coins arrondis 78">
            <a:extLst>
              <a:ext uri="{FF2B5EF4-FFF2-40B4-BE49-F238E27FC236}">
                <a16:creationId xmlns:a16="http://schemas.microsoft.com/office/drawing/2014/main" id="{010951D6-5E13-32B3-C1B8-6AE7C552F1AD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0" name="Oval 80">
            <a:extLst>
              <a:ext uri="{FF2B5EF4-FFF2-40B4-BE49-F238E27FC236}">
                <a16:creationId xmlns:a16="http://schemas.microsoft.com/office/drawing/2014/main" id="{741826A5-9FF5-FDFB-E82C-7DF3EF2B7A22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680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8351C-1A97-59B1-2238-210F64682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29B17BA-6143-B367-EE93-8A72DD2D9A2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DD9486-ED06-D2F5-D4CA-067547CEC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05677A-93AE-58F4-FC65-9F6CF7C0827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941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2BB0B-9328-72ED-E755-91CB59D11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974FB2B-5A0F-8200-9FDC-6A81295E131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</a:t>
            </a: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A03F1C1-50AF-9E4A-BF07-108B5FFFA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2E837CC-6061-1C96-8EC5-66DC24BCDAB2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7325971B-C227-1DF5-18A2-4769A5821EF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ACC466C-E0A5-0520-0204-35772EF18C55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أستنتج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E6AB23FE-EFC4-AF93-44D2-90063E889FCC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FA0B02A-9B33-1860-02B6-E4AAD1639748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01B41D3-CBC9-9CF4-93E0-28D24CECA5BF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EF5CCB3-F936-7BD5-EA3A-5DC052658673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5975F57B-5807-5F18-F5AB-1F99B9419945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7F3C4B0-842F-A049-D5DF-C1BB8C0D6826}"/>
              </a:ext>
            </a:extLst>
          </p:cNvPr>
          <p:cNvSpPr txBox="1"/>
          <p:nvPr/>
        </p:nvSpPr>
        <p:spPr>
          <a:xfrm>
            <a:off x="422098" y="2322840"/>
            <a:ext cx="8039819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قَطَعَتْ حافِلَةٌ مَسافَةَ 840 كيلومِتْراً بَيْنَ مَدينَتَيْنِ في مَرْحَلَتَيْنِ. قَطَعَ في الْمَرْحَلَةِ الأولى أَكْثَرَ مِمَّا قَطَعَهُ في الْمَرْحَلَةِ الثّانِيَةِ بِ 370 كيلومِتْراً.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الأولى؟</a:t>
            </a:r>
          </a:p>
          <a:p>
            <a:pPr indent="361950" algn="r" rtl="1"/>
            <a:r>
              <a:rPr lang="ar-MA" sz="2400" dirty="0"/>
              <a:t>ما الْمَسافَةُ الَّتي قَطَعَتْها الْحافِلَةُ في الْمَرْحَلَةِ الثّانِيَةِ؟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B49605-6306-3FC7-7411-69EB3EF671BA}"/>
              </a:ext>
            </a:extLst>
          </p:cNvPr>
          <p:cNvSpPr/>
          <p:nvPr/>
        </p:nvSpPr>
        <p:spPr>
          <a:xfrm>
            <a:off x="954014" y="4101715"/>
            <a:ext cx="2965636" cy="361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C4F43D-3161-1A15-2340-DDEA2C479C88}"/>
              </a:ext>
            </a:extLst>
          </p:cNvPr>
          <p:cNvSpPr/>
          <p:nvPr/>
        </p:nvSpPr>
        <p:spPr>
          <a:xfrm>
            <a:off x="954014" y="4558915"/>
            <a:ext cx="1800000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E9491314-EFE8-8A56-453B-A15CB891C0A2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2754014" y="4738915"/>
            <a:ext cx="1165636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D586CCA5-D970-8A80-878D-67BE035DC900}"/>
              </a:ext>
            </a:extLst>
          </p:cNvPr>
          <p:cNvSpPr txBox="1"/>
          <p:nvPr/>
        </p:nvSpPr>
        <p:spPr>
          <a:xfrm>
            <a:off x="3025309" y="4463665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>
                <a:solidFill>
                  <a:srgbClr val="FF0000"/>
                </a:solidFill>
              </a:rPr>
              <a:t>370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6" name="Accolade fermante 15">
            <a:extLst>
              <a:ext uri="{FF2B5EF4-FFF2-40B4-BE49-F238E27FC236}">
                <a16:creationId xmlns:a16="http://schemas.microsoft.com/office/drawing/2014/main" id="{B174EE18-D279-6CA9-CA6E-68E1CE872FF5}"/>
              </a:ext>
            </a:extLst>
          </p:cNvPr>
          <p:cNvSpPr/>
          <p:nvPr/>
        </p:nvSpPr>
        <p:spPr>
          <a:xfrm>
            <a:off x="3962400" y="4101715"/>
            <a:ext cx="591614" cy="81719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79595D5-1965-01F6-AB31-AF21395F91E2}"/>
              </a:ext>
            </a:extLst>
          </p:cNvPr>
          <p:cNvSpPr txBox="1"/>
          <p:nvPr/>
        </p:nvSpPr>
        <p:spPr>
          <a:xfrm>
            <a:off x="4631277" y="4325646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840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7187A98-948C-D6CE-7C2F-819732B10F38}"/>
              </a:ext>
            </a:extLst>
          </p:cNvPr>
          <p:cNvSpPr txBox="1"/>
          <p:nvPr/>
        </p:nvSpPr>
        <p:spPr>
          <a:xfrm>
            <a:off x="4663773" y="3917049"/>
            <a:ext cx="4000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rgbClr val="104862"/>
                </a:solidFill>
              </a:rPr>
              <a:t>1- الْمَسافَةُ الَّتي قَطَعَتْها الْحافِلَةُ في الْمَرْحَلَةِ الأولى:</a:t>
            </a:r>
            <a:endParaRPr lang="fr-MA" b="1" dirty="0">
              <a:solidFill>
                <a:srgbClr val="104862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4035583-24AB-1E4F-1E4E-970B8047CD09}"/>
              </a:ext>
            </a:extLst>
          </p:cNvPr>
          <p:cNvSpPr txBox="1"/>
          <p:nvPr/>
        </p:nvSpPr>
        <p:spPr>
          <a:xfrm>
            <a:off x="5618132" y="4758792"/>
            <a:ext cx="2843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104862"/>
                </a:solidFill>
              </a:rPr>
              <a:t>(</a:t>
            </a:r>
            <a:r>
              <a:rPr lang="ar-MA" dirty="0">
                <a:solidFill>
                  <a:srgbClr val="104862"/>
                </a:solidFill>
              </a:rPr>
              <a:t>840</a:t>
            </a:r>
            <a:r>
              <a:rPr lang="fr-FR" dirty="0">
                <a:solidFill>
                  <a:srgbClr val="104862"/>
                </a:solidFill>
              </a:rPr>
              <a:t> + 370) ÷ 2 = 605 km</a:t>
            </a:r>
            <a:endParaRPr lang="fr-MA" dirty="0">
              <a:solidFill>
                <a:srgbClr val="104862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2C95C15-B7A1-42CD-7BF9-DD2F89778CA3}"/>
              </a:ext>
            </a:extLst>
          </p:cNvPr>
          <p:cNvSpPr txBox="1"/>
          <p:nvPr/>
        </p:nvSpPr>
        <p:spPr>
          <a:xfrm>
            <a:off x="104946" y="4098024"/>
            <a:ext cx="954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مرحلة 1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5529E38-5333-7448-A412-26CDB866D84F}"/>
              </a:ext>
            </a:extLst>
          </p:cNvPr>
          <p:cNvSpPr txBox="1"/>
          <p:nvPr/>
        </p:nvSpPr>
        <p:spPr>
          <a:xfrm>
            <a:off x="104946" y="4549577"/>
            <a:ext cx="954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مرحلة 2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2B8DCF1-27BE-23F9-0A56-FD25B2523421}"/>
              </a:ext>
            </a:extLst>
          </p:cNvPr>
          <p:cNvSpPr txBox="1"/>
          <p:nvPr/>
        </p:nvSpPr>
        <p:spPr>
          <a:xfrm>
            <a:off x="3648355" y="5167388"/>
            <a:ext cx="49063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dirty="0">
                <a:solidFill>
                  <a:srgbClr val="104862"/>
                </a:solidFill>
              </a:rPr>
              <a:t> الْمَسافَةُ الَّتي قَطَعَتْها الْحافِلَةُ في الْمَرْحَلَةِ الأولى: هي </a:t>
            </a:r>
            <a:r>
              <a:rPr lang="fr-FR" sz="1800" dirty="0">
                <a:solidFill>
                  <a:srgbClr val="104862"/>
                </a:solidFill>
              </a:rPr>
              <a:t>605 km</a:t>
            </a:r>
            <a:endParaRPr lang="fr-MA" dirty="0">
              <a:solidFill>
                <a:srgbClr val="104862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0D33119-E56B-B30D-2033-BC59CE1BCFA5}"/>
              </a:ext>
            </a:extLst>
          </p:cNvPr>
          <p:cNvSpPr txBox="1"/>
          <p:nvPr/>
        </p:nvSpPr>
        <p:spPr>
          <a:xfrm>
            <a:off x="4267200" y="5575984"/>
            <a:ext cx="4246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rgbClr val="104862"/>
                </a:solidFill>
              </a:rPr>
              <a:t>2- الْمَسافَةُ الَّتي قَطَعَتْها الْحافِلَةُ في الْمَرْحَلَةِ الثانية:</a:t>
            </a:r>
            <a:endParaRPr lang="fr-MA" b="1" dirty="0">
              <a:solidFill>
                <a:srgbClr val="104862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2942CE7-18B0-5BC5-3D54-F179FC721477}"/>
              </a:ext>
            </a:extLst>
          </p:cNvPr>
          <p:cNvSpPr txBox="1"/>
          <p:nvPr/>
        </p:nvSpPr>
        <p:spPr>
          <a:xfrm>
            <a:off x="3712677" y="5814510"/>
            <a:ext cx="2843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605 – 370 = 235 km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0C0606C-1D1A-5700-BD84-5E7ECA9FEDF9}"/>
              </a:ext>
            </a:extLst>
          </p:cNvPr>
          <p:cNvSpPr txBox="1"/>
          <p:nvPr/>
        </p:nvSpPr>
        <p:spPr>
          <a:xfrm>
            <a:off x="3630953" y="6134485"/>
            <a:ext cx="49063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dirty="0">
                <a:solidFill>
                  <a:srgbClr val="FF0000"/>
                </a:solidFill>
              </a:rPr>
              <a:t> الْمَسافَةُ الَّتي قَطَعَتْها الْحافِلَةُ في الْمَرْحَلَةِ الثانية: هي </a:t>
            </a:r>
            <a:r>
              <a:rPr lang="fr-FR" sz="1800" dirty="0">
                <a:solidFill>
                  <a:srgbClr val="FF0000"/>
                </a:solidFill>
              </a:rPr>
              <a:t>235 km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86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36153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8433" y="2114939"/>
            <a:ext cx="2407140" cy="344726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1 صفحة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104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68886" y="2407376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6717D53-C3DE-F1F3-8510-0212C1D7580F}"/>
              </a:ext>
            </a:extLst>
          </p:cNvPr>
          <p:cNvSpPr txBox="1"/>
          <p:nvPr/>
        </p:nvSpPr>
        <p:spPr>
          <a:xfrm>
            <a:off x="838200" y="2316396"/>
            <a:ext cx="42341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800" b="1" kern="100" dirty="0">
                <a:solidFill>
                  <a:sysClr val="windowText" lastClr="000000"/>
                </a:solidFill>
                <a:latin typeface="Aptos" panose="020B000402020202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أَتَذَكَّرُ  </a:t>
            </a:r>
            <a:r>
              <a:rPr lang="ar-MA" sz="2800" b="1" dirty="0">
                <a:solidFill>
                  <a:prstClr val="black"/>
                </a:solidFill>
              </a:rPr>
              <a:t>لِحُلِّ مَسْأَلَةِ مِنْ خُطْوَتَيْنِ:</a:t>
            </a:r>
            <a:endParaRPr lang="ar-MA" sz="28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8376ED0-96DE-39A4-50F3-D4696D5D8ADA}"/>
              </a:ext>
            </a:extLst>
          </p:cNvPr>
          <p:cNvSpPr txBox="1"/>
          <p:nvPr/>
        </p:nvSpPr>
        <p:spPr>
          <a:xfrm>
            <a:off x="838200" y="3056936"/>
            <a:ext cx="459399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1: </a:t>
            </a:r>
            <a:r>
              <a:rPr lang="ar-MA" sz="2800" b="1" dirty="0">
                <a:solidFill>
                  <a:srgbClr val="FF0000"/>
                </a:solidFill>
              </a:rPr>
              <a:t>أَقْرَأُ</a:t>
            </a:r>
            <a:r>
              <a:rPr lang="ar-MA" sz="2800" b="1" dirty="0">
                <a:solidFill>
                  <a:prstClr val="black"/>
                </a:solidFill>
              </a:rPr>
              <a:t> الْمَسْأَلَةَ وَأَتَخَيَّلُها؛</a:t>
            </a:r>
            <a:endParaRPr lang="fr-MA" sz="2800" b="1" dirty="0">
              <a:solidFill>
                <a:prstClr val="black"/>
              </a:solidFill>
            </a:endParaRPr>
          </a:p>
          <a:p>
            <a:pPr lvl="0" algn="r" rtl="1">
              <a:defRPr/>
            </a:pPr>
            <a:r>
              <a:rPr lang="ar-MA" sz="2800" b="1" dirty="0">
                <a:solidFill>
                  <a:prstClr val="black"/>
                </a:solidFill>
              </a:rPr>
              <a:t>2: </a:t>
            </a:r>
            <a:r>
              <a:rPr lang="ar-MA" sz="2800" b="1" dirty="0">
                <a:solidFill>
                  <a:srgbClr val="FF0000"/>
                </a:solidFill>
              </a:rPr>
              <a:t>أُمَثِّلُ</a:t>
            </a:r>
            <a:r>
              <a:rPr lang="ar-MA" sz="2800" b="1" dirty="0">
                <a:solidFill>
                  <a:prstClr val="black"/>
                </a:solidFill>
              </a:rPr>
              <a:t> الْمَسْأَلَةَ بِاسْتِعْمالِ نَموذَجِ الْأَشْرِطَةِ؛</a:t>
            </a:r>
          </a:p>
          <a:p>
            <a:pPr lvl="0" algn="r" rtl="1">
              <a:defRPr/>
            </a:pPr>
            <a:r>
              <a:rPr lang="ar-MA" sz="2800" b="1" dirty="0">
                <a:solidFill>
                  <a:prstClr val="black"/>
                </a:solidFill>
              </a:rPr>
              <a:t>3: </a:t>
            </a:r>
            <a:r>
              <a:rPr lang="ar-MA" sz="2800" b="1" dirty="0">
                <a:solidFill>
                  <a:srgbClr val="FF0000"/>
                </a:solidFill>
              </a:rPr>
              <a:t>أَسْتَنْتِجُ</a:t>
            </a:r>
            <a:r>
              <a:rPr lang="ar-MA" sz="2800" b="1" dirty="0">
                <a:solidFill>
                  <a:prstClr val="black"/>
                </a:solidFill>
              </a:rPr>
              <a:t> مُتَساوِياتِ الْحَلِّ.</a:t>
            </a:r>
          </a:p>
          <a:p>
            <a:pPr lvl="0" algn="r" rtl="1">
              <a:defRPr/>
            </a:pPr>
            <a:r>
              <a:rPr lang="ar-MA" sz="2800" b="1" dirty="0">
                <a:solidFill>
                  <a:prstClr val="black"/>
                </a:solidFill>
              </a:rPr>
              <a:t>4: </a:t>
            </a:r>
            <a:r>
              <a:rPr lang="ar-MA" sz="2800" b="1" dirty="0">
                <a:solidFill>
                  <a:srgbClr val="FF0000"/>
                </a:solidFill>
              </a:rPr>
              <a:t>أَكْتُبُ</a:t>
            </a:r>
            <a:r>
              <a:rPr lang="ar-MA" sz="2800" b="1" dirty="0">
                <a:solidFill>
                  <a:prstClr val="black"/>
                </a:solidFill>
              </a:rPr>
              <a:t> عِباراتِ الْحَلِّ.</a:t>
            </a:r>
            <a:endParaRPr lang="fr-MA" sz="2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3A1F6F5-6242-55E0-531F-F62CE63DE2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2810" y="1767859"/>
            <a:ext cx="6495178" cy="418383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6285099-20C8-065A-688C-CA2302CA7003}"/>
              </a:ext>
            </a:extLst>
          </p:cNvPr>
          <p:cNvSpPr txBox="1"/>
          <p:nvPr/>
        </p:nvSpPr>
        <p:spPr>
          <a:xfrm>
            <a:off x="4572000" y="3808974"/>
            <a:ext cx="4750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C5B13F5-0386-330F-ECD7-F108400291C3}"/>
              </a:ext>
            </a:extLst>
          </p:cNvPr>
          <p:cNvSpPr txBox="1"/>
          <p:nvPr/>
        </p:nvSpPr>
        <p:spPr>
          <a:xfrm>
            <a:off x="1045469" y="4702787"/>
            <a:ext cx="2855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(4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10 - 70) ÷ 2 = 170 </a:t>
            </a:r>
            <a:r>
              <a:rPr lang="f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7C0AF52-4D18-54DC-22F6-4459EBE50A13}"/>
              </a:ext>
            </a:extLst>
          </p:cNvPr>
          <p:cNvSpPr txBox="1"/>
          <p:nvPr/>
        </p:nvSpPr>
        <p:spPr>
          <a:xfrm>
            <a:off x="1029794" y="5257041"/>
            <a:ext cx="2855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170  + 70 = 240 </a:t>
            </a:r>
            <a:r>
              <a:rPr lang="f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B3DBED0-E7B3-6C85-E51A-17204B06D3E6}"/>
              </a:ext>
            </a:extLst>
          </p:cNvPr>
          <p:cNvSpPr txBox="1"/>
          <p:nvPr/>
        </p:nvSpPr>
        <p:spPr>
          <a:xfrm>
            <a:off x="2215766" y="3567253"/>
            <a:ext cx="9632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البذلة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9A16788-3302-4C17-5A6F-F24C2055DA05}"/>
              </a:ext>
            </a:extLst>
          </p:cNvPr>
          <p:cNvSpPr txBox="1"/>
          <p:nvPr/>
        </p:nvSpPr>
        <p:spPr>
          <a:xfrm>
            <a:off x="2215766" y="3853994"/>
            <a:ext cx="9632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الحذاء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2743" y="1915617"/>
            <a:ext cx="3049861" cy="422402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95 وأنجزوا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1" y="2166546"/>
            <a:ext cx="2807845" cy="202445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F0F8C-E52E-0D01-934B-76DB6308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6D7457E8-3728-75CD-5A2C-D6A047127B3B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2CDA9E-A5BC-C91D-14A1-CF7241536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69CBDB-CE72-4DCD-6EB0-DFBDBCA0E2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5288" y="1818562"/>
            <a:ext cx="6269946" cy="434294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C87DA9D-316A-7A80-9942-690D00533824}"/>
              </a:ext>
            </a:extLst>
          </p:cNvPr>
          <p:cNvSpPr txBox="1"/>
          <p:nvPr/>
        </p:nvSpPr>
        <p:spPr>
          <a:xfrm>
            <a:off x="4629431" y="3920945"/>
            <a:ext cx="27168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(2460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960)÷2= 750 kg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47B941-9AF7-7E44-A041-CD824EA160BA}"/>
              </a:ext>
            </a:extLst>
          </p:cNvPr>
          <p:cNvSpPr/>
          <p:nvPr/>
        </p:nvSpPr>
        <p:spPr>
          <a:xfrm>
            <a:off x="1449022" y="3948894"/>
            <a:ext cx="2071295" cy="361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3229FA-6CB1-5604-DD16-8BC183D2DD42}"/>
              </a:ext>
            </a:extLst>
          </p:cNvPr>
          <p:cNvSpPr/>
          <p:nvPr/>
        </p:nvSpPr>
        <p:spPr>
          <a:xfrm>
            <a:off x="1449022" y="4406094"/>
            <a:ext cx="1257178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CC710C59-5FBA-6E28-0CAA-0F3EBC9FF3CA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706200" y="4586094"/>
            <a:ext cx="814117" cy="27179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1B2B6A6D-672F-24F7-42EC-7F95B3A7BE1C}"/>
              </a:ext>
            </a:extLst>
          </p:cNvPr>
          <p:cNvSpPr txBox="1"/>
          <p:nvPr/>
        </p:nvSpPr>
        <p:spPr>
          <a:xfrm>
            <a:off x="2798855" y="4263803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srgbClr val="FF0000"/>
                </a:solidFill>
              </a:rPr>
              <a:t>960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9" name="Accolade fermante 8">
            <a:extLst>
              <a:ext uri="{FF2B5EF4-FFF2-40B4-BE49-F238E27FC236}">
                <a16:creationId xmlns:a16="http://schemas.microsoft.com/office/drawing/2014/main" id="{EE95F57F-F4AE-B235-30DB-F241037AA4F6}"/>
              </a:ext>
            </a:extLst>
          </p:cNvPr>
          <p:cNvSpPr/>
          <p:nvPr/>
        </p:nvSpPr>
        <p:spPr>
          <a:xfrm>
            <a:off x="3421901" y="3914723"/>
            <a:ext cx="593429" cy="829378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E1D83E-D607-553C-2830-6FDF6DC9AA96}"/>
              </a:ext>
            </a:extLst>
          </p:cNvPr>
          <p:cNvSpPr txBox="1"/>
          <p:nvPr/>
        </p:nvSpPr>
        <p:spPr>
          <a:xfrm>
            <a:off x="4032931" y="4181318"/>
            <a:ext cx="831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2460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37FFEBF-094C-BF87-155C-5DCED395BE9B}"/>
              </a:ext>
            </a:extLst>
          </p:cNvPr>
          <p:cNvSpPr txBox="1"/>
          <p:nvPr/>
        </p:nvSpPr>
        <p:spPr>
          <a:xfrm>
            <a:off x="308135" y="3945203"/>
            <a:ext cx="12458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كتلة الشاحنة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F291BFB-104A-BCAF-D5B1-D6B379B97C0D}"/>
              </a:ext>
            </a:extLst>
          </p:cNvPr>
          <p:cNvSpPr txBox="1"/>
          <p:nvPr/>
        </p:nvSpPr>
        <p:spPr>
          <a:xfrm>
            <a:off x="215480" y="4396756"/>
            <a:ext cx="13384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كتلة الصناديق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FC5EA8A-D703-40D0-217F-B566A8FAD9F6}"/>
              </a:ext>
            </a:extLst>
          </p:cNvPr>
          <p:cNvSpPr txBox="1"/>
          <p:nvPr/>
        </p:nvSpPr>
        <p:spPr>
          <a:xfrm>
            <a:off x="4032931" y="5071384"/>
            <a:ext cx="25059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750 + 960 = 1710 kg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95B6098-5F24-B490-7FB8-22DC498F743F}"/>
              </a:ext>
            </a:extLst>
          </p:cNvPr>
          <p:cNvSpPr txBox="1"/>
          <p:nvPr/>
        </p:nvSpPr>
        <p:spPr>
          <a:xfrm>
            <a:off x="4390126" y="4405475"/>
            <a:ext cx="28138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كتلة الصناديق:  750 كيلوغراما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ADB5E75-1EB8-810D-591F-1AC3006CA937}"/>
              </a:ext>
            </a:extLst>
          </p:cNvPr>
          <p:cNvSpPr txBox="1"/>
          <p:nvPr/>
        </p:nvSpPr>
        <p:spPr>
          <a:xfrm>
            <a:off x="4335201" y="5471494"/>
            <a:ext cx="28138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كتلة الشاحنة: 1710 كيلوغراما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6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8867920-D42F-CFC4-0B3D-0BB789B17978}"/>
              </a:ext>
            </a:extLst>
          </p:cNvPr>
          <p:cNvGrpSpPr/>
          <p:nvPr/>
        </p:nvGrpSpPr>
        <p:grpSpPr>
          <a:xfrm>
            <a:off x="2101487" y="2315018"/>
            <a:ext cx="4941025" cy="3487559"/>
            <a:chOff x="1596942" y="2708718"/>
            <a:chExt cx="4941025" cy="348755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3C6E2E0-9A11-CB56-A968-2C00C5E97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56320" y="2731165"/>
              <a:ext cx="2481647" cy="346171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B6BF954-581C-F813-6467-D0449E5DEE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6942" y="2708718"/>
              <a:ext cx="2513228" cy="34875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16800</TotalTime>
  <Words>1446</Words>
  <Application>Microsoft Office PowerPoint</Application>
  <PresentationFormat>Affichage à l'écran (4:3)</PresentationFormat>
  <Paragraphs>354</Paragraphs>
  <Slides>44</Slides>
  <Notes>12</Notes>
  <HiddenSlides>0</HiddenSlides>
  <MMClips>4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44</vt:i4>
      </vt:variant>
    </vt:vector>
  </HeadingPairs>
  <TitlesOfParts>
    <vt:vector size="57" baseType="lpstr">
      <vt:lpstr>DengXian</vt:lpstr>
      <vt:lpstr>Aptos</vt:lpstr>
      <vt:lpstr>Aptos Display</vt:lpstr>
      <vt:lpstr>Arial</vt:lpstr>
      <vt:lpstr>Calibri</vt:lpstr>
      <vt:lpstr>Dosis</vt:lpstr>
      <vt:lpstr>Effra CC Arbc</vt:lpstr>
      <vt:lpstr>2_Conception personnalisée</vt:lpstr>
      <vt:lpstr>Page d'entree</vt:lpstr>
      <vt:lpstr>partie 1</vt:lpstr>
      <vt:lpstr>3_Conception personnalisée</vt:lpstr>
      <vt:lpstr>4_Conception personnalisée</vt:lpstr>
      <vt:lpstr>1_partie 1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SEMLALI HASSAN</cp:lastModifiedBy>
  <cp:revision>340</cp:revision>
  <cp:lastPrinted>2025-08-13T10:11:39Z</cp:lastPrinted>
  <dcterms:created xsi:type="dcterms:W3CDTF">2025-08-01T12:31:49Z</dcterms:created>
  <dcterms:modified xsi:type="dcterms:W3CDTF">2026-04-19T21:48:11Z</dcterms:modified>
</cp:coreProperties>
</file>