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47"/>
  </p:notesMasterIdLst>
  <p:handoutMasterIdLst>
    <p:handoutMasterId r:id="rId48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75" r:id="rId12"/>
    <p:sldId id="926" r:id="rId13"/>
    <p:sldId id="931" r:id="rId14"/>
    <p:sldId id="1035" r:id="rId15"/>
    <p:sldId id="1104" r:id="rId16"/>
    <p:sldId id="1037" r:id="rId17"/>
    <p:sldId id="837" r:id="rId18"/>
    <p:sldId id="993" r:id="rId19"/>
    <p:sldId id="994" r:id="rId20"/>
    <p:sldId id="995" r:id="rId21"/>
    <p:sldId id="996" r:id="rId22"/>
    <p:sldId id="997" r:id="rId23"/>
    <p:sldId id="998" r:id="rId24"/>
    <p:sldId id="1014" r:id="rId25"/>
    <p:sldId id="1052" r:id="rId26"/>
    <p:sldId id="1053" r:id="rId27"/>
    <p:sldId id="1076" r:id="rId28"/>
    <p:sldId id="1115" r:id="rId29"/>
    <p:sldId id="1077" r:id="rId30"/>
    <p:sldId id="1078" r:id="rId31"/>
    <p:sldId id="1110" r:id="rId32"/>
    <p:sldId id="1111" r:id="rId33"/>
    <p:sldId id="1113" r:id="rId34"/>
    <p:sldId id="1114" r:id="rId35"/>
    <p:sldId id="1010" r:id="rId36"/>
    <p:sldId id="848" r:id="rId37"/>
    <p:sldId id="922" r:id="rId38"/>
    <p:sldId id="924" r:id="rId39"/>
    <p:sldId id="849" r:id="rId40"/>
    <p:sldId id="978" r:id="rId41"/>
    <p:sldId id="644" r:id="rId42"/>
    <p:sldId id="672" r:id="rId43"/>
    <p:sldId id="809" r:id="rId44"/>
    <p:sldId id="956" r:id="rId45"/>
    <p:sldId id="789" r:id="rId46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49"/>
      <p:bold r:id="rId50"/>
    </p:embeddedFont>
    <p:embeddedFont>
      <p:font typeface="Dosis" pitchFamily="2" charset="0"/>
      <p:regular r:id="rId51"/>
      <p:bold r:id="rId5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FBFBF"/>
    <a:srgbClr val="FFC000"/>
    <a:srgbClr val="104862"/>
    <a:srgbClr val="B2B3AE"/>
    <a:srgbClr val="106585"/>
    <a:srgbClr val="FC8D00"/>
    <a:srgbClr val="17AB98"/>
    <a:srgbClr val="EF7F1C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5" autoAdjust="0"/>
    <p:restoredTop sz="79377" autoAdjust="0"/>
  </p:normalViewPr>
  <p:slideViewPr>
    <p:cSldViewPr snapToGrid="0">
      <p:cViewPr varScale="1">
        <p:scale>
          <a:sx n="59" d="100"/>
          <a:sy n="59" d="100"/>
        </p:scale>
        <p:origin x="140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2.fntdata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handoutMaster" Target="handoutMasters/handoutMaster1.xml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1.fntdata"/><Relationship Id="rId57" Type="http://schemas.microsoft.com/office/2018/10/relationships/authors" Target="author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5FA67-8385-DDEA-09A2-9E5C737B5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69B453-B54E-BD21-B63E-3FB3C76614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8798DF-4894-3F2F-DAEE-102253BE0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64BDCA-CFFF-A263-9FC9-2DE948D5C2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6911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52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471F4-3452-5106-D88C-0AA792479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F01BF3-39E2-090B-C8CB-5A22DCC79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B4FC8C-6671-3F02-B35E-879CF1996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767A64-3BAD-7B4D-4978-5ED763D845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924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22DC7-05F7-DD60-710A-74FB39E75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1DFB1B-56D2-68E3-C3A5-2371665D0F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B07F97-D601-9516-2F32-85ACA180A3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D85BDE-A066-99C0-299A-53DCDE9913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111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4DA34-254F-E5D7-D70D-5E7EDB660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4A5022-8801-5968-1F13-B4A356574E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D4E205-6F9B-9DA0-6C28-3DFF2C7D1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667C2C7-BCEE-AAF1-6A12-6B5778E254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21358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D02F4-9F85-5A20-F3D4-31E291BC6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E62A7A2-031E-D45C-80FE-49FF8AA899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288434-B123-A3B1-A1EE-2BA50CD2E0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4C432A-2B9C-40CD-F012-8899BE56B8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0516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37FF5-3E9A-9D9E-A349-0FDDDADD1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C5D58F5-CAB2-C1F1-BF26-3763488991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295E36-6702-AD75-4B0B-EBCCDC4A3E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6179BC-13B2-D212-3BFD-E7B99E3D89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16201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4545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0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gif"/><Relationship Id="rId4" Type="http://schemas.openxmlformats.org/officeDocument/2006/relationships/image" Target="../media/image3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27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4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قياس الزمن (2)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قياس الزمن (3)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729" y="2704348"/>
            <a:ext cx="3938021" cy="940822"/>
          </a:xfrm>
          <a:prstGeom prst="rect">
            <a:avLst/>
          </a:prstGeom>
        </p:spPr>
      </p:pic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8704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4585963" y="2848036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قياس الزمن (1)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قياس الزمن (1)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79799" y="2655640"/>
            <a:ext cx="5008752" cy="3612769"/>
            <a:chOff x="1579799" y="2655640"/>
            <a:chExt cx="5008752" cy="36127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05738" y="2655640"/>
              <a:ext cx="2582813" cy="361276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9799" y="2659077"/>
              <a:ext cx="2547517" cy="35868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الساعة وأجري تحويلات على وحدات قياس الزمن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01DBE889-A8D3-A029-22FC-D865EE73B0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0084" y="1769376"/>
            <a:ext cx="6502082" cy="450143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44426DB-77B2-34A2-BFCB-EB407FB63618}"/>
              </a:ext>
            </a:extLst>
          </p:cNvPr>
          <p:cNvSpPr txBox="1"/>
          <p:nvPr/>
        </p:nvSpPr>
        <p:spPr>
          <a:xfrm>
            <a:off x="1682908" y="2160865"/>
            <a:ext cx="2708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4 × 4 × 3,14 = 50,24 cm²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0E83EB8-3D34-C6F5-FC17-5993C38479CE}"/>
              </a:ext>
            </a:extLst>
          </p:cNvPr>
          <p:cNvSpPr txBox="1"/>
          <p:nvPr/>
        </p:nvSpPr>
        <p:spPr>
          <a:xfrm>
            <a:off x="2044857" y="5304115"/>
            <a:ext cx="2527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2 × 50,24 = 100,48 cm²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D844FA6-3881-7559-AC9C-B41C349554EA}"/>
              </a:ext>
            </a:extLst>
          </p:cNvPr>
          <p:cNvSpPr txBox="1"/>
          <p:nvPr/>
        </p:nvSpPr>
        <p:spPr>
          <a:xfrm>
            <a:off x="5162549" y="5304115"/>
            <a:ext cx="3384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(19,62÷ 2) – (7,06÷2) </a:t>
            </a:r>
          </a:p>
          <a:p>
            <a:r>
              <a:rPr lang="fr-FR" dirty="0">
                <a:solidFill>
                  <a:srgbClr val="FF0000"/>
                </a:solidFill>
              </a:rPr>
              <a:t>= 9,81 – 3,53 = 6,28 cm²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5CC32CB-99F3-3899-14AA-2B04F2B15004}"/>
              </a:ext>
            </a:extLst>
          </p:cNvPr>
          <p:cNvSpPr txBox="1"/>
          <p:nvPr/>
        </p:nvSpPr>
        <p:spPr>
          <a:xfrm>
            <a:off x="4572001" y="2345531"/>
            <a:ext cx="2889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2,5 × 2,5 × 3,14 = 19,62 cm²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4366FED-9E37-3F47-339D-1A842477FD5F}"/>
              </a:ext>
            </a:extLst>
          </p:cNvPr>
          <p:cNvSpPr txBox="1"/>
          <p:nvPr/>
        </p:nvSpPr>
        <p:spPr>
          <a:xfrm>
            <a:off x="4635433" y="4492539"/>
            <a:ext cx="2889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1,5 × 1,5 × 3,14 = 7,06 cm²</a:t>
            </a:r>
            <a:endParaRPr lang="fr-M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21.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8179" y="1796786"/>
            <a:ext cx="3127641" cy="4307364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08179" y="2908552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CB89A-A7AE-7264-1B17-3C6D719D1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A2D8D81D-26A0-9B76-61CF-4F51210973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BEAEBE1-7887-9254-70BF-F6A0C6D17E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E305E1F-57A3-8E61-305D-5883B40F47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2FCF56-396C-3071-3ED0-CA2527FFF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0722" y="3194686"/>
            <a:ext cx="7559590" cy="82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3267" y="2960401"/>
            <a:ext cx="8264362" cy="86993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1128169" y="2918255"/>
            <a:ext cx="6471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9</a:t>
            </a:r>
            <a:endParaRPr lang="fr-MA" sz="28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128169" y="3350261"/>
            <a:ext cx="922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9</a:t>
            </a:r>
            <a:endParaRPr lang="fr-MA" sz="28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C94952-73DD-98B5-0A34-2EC0AF9A1E6F}"/>
              </a:ext>
            </a:extLst>
          </p:cNvPr>
          <p:cNvSpPr txBox="1"/>
          <p:nvPr/>
        </p:nvSpPr>
        <p:spPr>
          <a:xfrm>
            <a:off x="3924837" y="2912335"/>
            <a:ext cx="6471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11</a:t>
            </a:r>
            <a:endParaRPr lang="fr-MA" sz="2800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A6FE6B2-C375-7E0A-C435-B1C672552BB2}"/>
              </a:ext>
            </a:extLst>
          </p:cNvPr>
          <p:cNvSpPr txBox="1"/>
          <p:nvPr/>
        </p:nvSpPr>
        <p:spPr>
          <a:xfrm>
            <a:off x="3767512" y="3250889"/>
            <a:ext cx="922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2</a:t>
            </a:r>
            <a:endParaRPr lang="fr-MA" sz="2800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7FEA1F4-FA34-1141-60B0-E0A7339DB96E}"/>
              </a:ext>
            </a:extLst>
          </p:cNvPr>
          <p:cNvSpPr txBox="1"/>
          <p:nvPr/>
        </p:nvSpPr>
        <p:spPr>
          <a:xfrm>
            <a:off x="6516230" y="2912335"/>
            <a:ext cx="6471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6</a:t>
            </a:r>
            <a:endParaRPr lang="fr-MA" sz="2800" b="1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2F3C5BD-94F0-1BB5-15D9-34591A5479F2}"/>
              </a:ext>
            </a:extLst>
          </p:cNvPr>
          <p:cNvSpPr txBox="1"/>
          <p:nvPr/>
        </p:nvSpPr>
        <p:spPr>
          <a:xfrm>
            <a:off x="6516230" y="3344341"/>
            <a:ext cx="922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7</a:t>
            </a:r>
            <a:endParaRPr lang="fr-MA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الساعة وأنجز تحويلات على وحدات قياس الزمن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أتعرف كيف أقرأ الساعة وأنجز تحويلات على وحدات قياس الزمن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- N5-P4-SEM4-S1">
            <a:hlinkClick r:id="" action="ppaction://media"/>
            <a:extLst>
              <a:ext uri="{FF2B5EF4-FFF2-40B4-BE49-F238E27FC236}">
                <a16:creationId xmlns:a16="http://schemas.microsoft.com/office/drawing/2014/main" id="{FCD2114B-7F45-7B75-C966-8D805B5665B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5172" y="2198915"/>
            <a:ext cx="7532914" cy="423726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367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30E64AF-DAFF-6DAA-914D-2A41B1D90FD1}"/>
              </a:ext>
            </a:extLst>
          </p:cNvPr>
          <p:cNvSpPr txBox="1"/>
          <p:nvPr/>
        </p:nvSpPr>
        <p:spPr>
          <a:xfrm>
            <a:off x="2046402" y="2070260"/>
            <a:ext cx="5051195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600" dirty="0"/>
              <a:t>أَتَذَكَّرُ: لِأُحَوِّلَ مُدَّةً مُرَكَّبَةً إِلى وَحْدَةٍ مُعَيَّنَةٍ </a:t>
            </a:r>
            <a:r>
              <a:rPr lang="ar-MA" sz="3600" b="1" dirty="0">
                <a:solidFill>
                  <a:prstClr val="black"/>
                </a:solidFill>
              </a:rPr>
              <a:t>:</a:t>
            </a:r>
          </a:p>
          <a:p>
            <a:pPr lvl="0" algn="r" rtl="1"/>
            <a:endParaRPr kumimoji="0" lang="ar-MA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r" rtl="1"/>
            <a:r>
              <a:rPr kumimoji="0" lang="ar-SA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1- </a:t>
            </a:r>
            <a:r>
              <a:rPr lang="ar-MA" sz="3600" dirty="0">
                <a:solidFill>
                  <a:srgbClr val="FF0000"/>
                </a:solidFill>
              </a:rPr>
              <a:t>أُحَوِّلُ  </a:t>
            </a:r>
            <a:r>
              <a:rPr lang="ar-MA" sz="3600" dirty="0"/>
              <a:t>كُلَّ الْمُدَدِ إِلى الْوَحْدَةِ الْمَطْلوبَةِ</a:t>
            </a:r>
            <a:r>
              <a:rPr lang="ar-MA" sz="3600" b="1" dirty="0">
                <a:solidFill>
                  <a:prstClr val="black"/>
                </a:solidFill>
              </a:rPr>
              <a:t>؛</a:t>
            </a:r>
            <a:endParaRPr lang="fr-MA" sz="3600" b="1" dirty="0">
              <a:solidFill>
                <a:prstClr val="black"/>
              </a:solidFill>
            </a:endParaRPr>
          </a:p>
          <a:p>
            <a:pPr lvl="0" algn="r" rtl="1"/>
            <a:r>
              <a:rPr lang="ar-MA" sz="3600" b="1" dirty="0">
                <a:solidFill>
                  <a:prstClr val="black"/>
                </a:solidFill>
              </a:rPr>
              <a:t>2: </a:t>
            </a:r>
            <a:r>
              <a:rPr lang="ar-MA" sz="3600" dirty="0">
                <a:solidFill>
                  <a:srgbClr val="FF0000"/>
                </a:solidFill>
              </a:rPr>
              <a:t>أَحْسُبُ </a:t>
            </a:r>
            <a:r>
              <a:rPr lang="ar-MA" sz="3600" dirty="0"/>
              <a:t>مَجْموعَ الْمُدَدِ الْمُحَوَّلَةِ.</a:t>
            </a:r>
            <a:endParaRPr kumimoji="0" lang="ar-SA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118E317-B78B-69EF-5259-97C6BC5B2B65}"/>
              </a:ext>
            </a:extLst>
          </p:cNvPr>
          <p:cNvSpPr/>
          <p:nvPr/>
        </p:nvSpPr>
        <p:spPr>
          <a:xfrm>
            <a:off x="2213653" y="2610517"/>
            <a:ext cx="4881185" cy="29520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A1791D6E-0577-E878-CEED-42365BC04AC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C3A0E84-BAA2-C968-F335-841185804F0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517F32-37C2-4376-57CC-07AEA21C428F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24080D2-F839-49A7-466E-E3C62F003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0491732E-7DB5-9283-C63E-B4CB3579A7E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8BC71FF7-2D21-7F8B-A1F5-523857F8E13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B7422AA-4609-C694-3990-027DBB6DEDA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DDC89E0-3E70-E522-90CF-64193A742AC7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A228A1B-6CD5-BCD1-46CC-B9C888CEA986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306882D-D2DE-899F-A895-C1A9E7742DFF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8E547B4E-191E-A036-BD5D-22796BE086D0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2FBFFA5-CEC5-3A1A-B34F-09BFB2D91E3E}"/>
              </a:ext>
            </a:extLst>
          </p:cNvPr>
          <p:cNvSpPr txBox="1"/>
          <p:nvPr/>
        </p:nvSpPr>
        <p:spPr>
          <a:xfrm>
            <a:off x="2439909" y="3317749"/>
            <a:ext cx="46791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h 16 s = …………….. s</a:t>
            </a:r>
            <a:endParaRPr lang="fr-MA" sz="2800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E705-144A-B45A-C5B2-D6E12B5C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116416-E87B-9AFE-05A5-FD74C98998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حولوا الساعات إلى الثواني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68D26-729C-278A-99B3-C01B3B542A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46F3F32-8BD6-B975-D88C-5085A0A66D77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53ED3136-8FF2-7EA7-378E-DDCF4D7B39F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D872594-3C77-0B6E-6B0B-B9B3FB4F4197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0AFF2067-8DD6-CC70-B539-90D56CE910DB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3BE7D69-F843-BD0C-157B-9941FD6122BA}"/>
              </a:ext>
            </a:extLst>
          </p:cNvPr>
          <p:cNvSpPr txBox="1"/>
          <p:nvPr/>
        </p:nvSpPr>
        <p:spPr>
          <a:xfrm>
            <a:off x="2439909" y="3317749"/>
            <a:ext cx="46791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h 16 s = …………….. s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EED14A3-E303-C12C-1CF2-0FB620875F15}"/>
              </a:ext>
            </a:extLst>
          </p:cNvPr>
          <p:cNvSpPr txBox="1"/>
          <p:nvPr/>
        </p:nvSpPr>
        <p:spPr>
          <a:xfrm>
            <a:off x="2811927" y="4384571"/>
            <a:ext cx="46791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h  = …………….. s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15885-946B-852C-54F6-93586A46A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01C94D-69C3-AC37-B3FF-651D27DFEE6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582263-A85D-0464-91BE-BEC83D523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766940-0790-B6FC-238B-55E5A3BE1D0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512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9D235-1EDC-0575-7814-EACB15B7E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07B54E8-831E-6F07-3DFA-A695BC7A17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CA6D96-C274-876F-99BA-FF05415B21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967685A-BCFE-0AC4-172D-05BA7333DD9A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E87B3217-0FC3-69F9-8896-C9A9A74E4BC7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995033F-C44F-11AE-036B-D98291EC5A64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07D73485-8CB8-8204-9681-C58D236B1428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B30A1EA-D270-5389-3A8E-3A1B2E7094DC}"/>
              </a:ext>
            </a:extLst>
          </p:cNvPr>
          <p:cNvSpPr txBox="1"/>
          <p:nvPr/>
        </p:nvSpPr>
        <p:spPr>
          <a:xfrm>
            <a:off x="2439909" y="3317749"/>
            <a:ext cx="46791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h 16 s = …………….. s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EE3330D-696D-0A75-A454-E8527949D39E}"/>
              </a:ext>
            </a:extLst>
          </p:cNvPr>
          <p:cNvSpPr txBox="1"/>
          <p:nvPr/>
        </p:nvSpPr>
        <p:spPr>
          <a:xfrm>
            <a:off x="2811927" y="4384571"/>
            <a:ext cx="46791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h  =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× 60 = 300 min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E80CA1D-2D2B-06C0-3A18-BBD584CCFDCB}"/>
              </a:ext>
            </a:extLst>
          </p:cNvPr>
          <p:cNvSpPr txBox="1"/>
          <p:nvPr/>
        </p:nvSpPr>
        <p:spPr>
          <a:xfrm>
            <a:off x="2439909" y="5189783"/>
            <a:ext cx="46791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 min =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 × 60 = 18 000 s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26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903E1-B9BB-8465-D85A-5978B70E3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7DA5A9-54BC-7BB6-EDBA-68AEC92BA9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7EB9FD-7F1C-B7EE-5A61-66E3A9BE7D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29E28DC-31C3-9882-55C8-38A6289EEC13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F59672EF-1362-5A3A-BB91-FDEC518CB2D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D8B272D-2259-E8A0-0F54-B049429DDFA7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8F0F011-CB3D-A33E-1D56-EC5F136D6B27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000FB2C-1C3B-E43C-EECA-256C19CD9618}"/>
              </a:ext>
            </a:extLst>
          </p:cNvPr>
          <p:cNvSpPr txBox="1"/>
          <p:nvPr/>
        </p:nvSpPr>
        <p:spPr>
          <a:xfrm>
            <a:off x="2439909" y="3317749"/>
            <a:ext cx="46791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h 16 s = …………….. s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641EEAE-49AA-99B7-380E-63BCE8840C9B}"/>
              </a:ext>
            </a:extLst>
          </p:cNvPr>
          <p:cNvSpPr txBox="1"/>
          <p:nvPr/>
        </p:nvSpPr>
        <p:spPr>
          <a:xfrm>
            <a:off x="2811927" y="4384571"/>
            <a:ext cx="46791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h  =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× 60 = 300 min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E2D7AD8-62FB-9CA8-6F18-06DFA97282D6}"/>
              </a:ext>
            </a:extLst>
          </p:cNvPr>
          <p:cNvSpPr txBox="1"/>
          <p:nvPr/>
        </p:nvSpPr>
        <p:spPr>
          <a:xfrm>
            <a:off x="2439909" y="5189783"/>
            <a:ext cx="46791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 min =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 × 60 = 18 000 s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68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BEE07-28E5-C3CD-82D4-90CF14494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DE3F405-7517-F90D-BFD2-AFCDF28A7FB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المجموع على الألواح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DBE31-E269-F8AC-7028-13123E13452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63C6523-F076-22C5-7BB2-716FE04B79F5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642FB2D8-4EA8-B71C-8BC1-1122AF374B1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5532D21-3257-AAEC-D87C-4077D58546A7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83B36458-5345-3ADE-5526-E210F17E50DF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165E729-1D9F-A32E-E7FB-7A44394C8DAF}"/>
              </a:ext>
            </a:extLst>
          </p:cNvPr>
          <p:cNvSpPr txBox="1"/>
          <p:nvPr/>
        </p:nvSpPr>
        <p:spPr>
          <a:xfrm>
            <a:off x="2439909" y="3317749"/>
            <a:ext cx="46791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h 16 s = …………….. s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9C17C6C-DF53-FF6B-E6CA-28F2AF0A5F07}"/>
              </a:ext>
            </a:extLst>
          </p:cNvPr>
          <p:cNvSpPr txBox="1"/>
          <p:nvPr/>
        </p:nvSpPr>
        <p:spPr>
          <a:xfrm>
            <a:off x="2811927" y="4384571"/>
            <a:ext cx="46791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h  =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× 60 = 300 min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6E156C4-7D62-C8FC-8A37-CB1A129CE525}"/>
              </a:ext>
            </a:extLst>
          </p:cNvPr>
          <p:cNvSpPr txBox="1"/>
          <p:nvPr/>
        </p:nvSpPr>
        <p:spPr>
          <a:xfrm>
            <a:off x="2439909" y="5189783"/>
            <a:ext cx="46791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 min =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 × 60 = 18 000 s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57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EAE53-46AB-64E6-DDD7-9A847439F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6DC9F95-CA60-3D4B-26D2-A9E05467073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0B1DFB-7A33-8E78-E682-2194C2AA6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694E20-6238-C3C2-F48A-385D2D9FE7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562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1F68B-2C9F-F140-202F-BE0EDFCD2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F8C902-03A6-FF8C-4F12-C6738AE59B2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4076FF-D27C-7A65-9234-49D42B83FE2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AFE454-BCE1-7CDC-DE40-B7DB69F60115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692880A9-7D33-68BA-796A-CD0E9944B35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2FAAEFB-FEEE-8403-C3C3-8312C32644C1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83F264EE-63E6-C1F3-0932-21486E837FF0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3FF59A9-BC3F-917C-3CCC-CBFD5DF58AEF}"/>
              </a:ext>
            </a:extLst>
          </p:cNvPr>
          <p:cNvSpPr txBox="1"/>
          <p:nvPr/>
        </p:nvSpPr>
        <p:spPr>
          <a:xfrm>
            <a:off x="2439909" y="3317749"/>
            <a:ext cx="50036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h 16 s =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18 000 + 16 = 18 016 s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1D23540-E137-7FA3-A617-3E5E9A25EF11}"/>
              </a:ext>
            </a:extLst>
          </p:cNvPr>
          <p:cNvSpPr txBox="1"/>
          <p:nvPr/>
        </p:nvSpPr>
        <p:spPr>
          <a:xfrm>
            <a:off x="2811927" y="4384571"/>
            <a:ext cx="46791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h  =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× 60 = 300 min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BF03B46-BA51-AB9D-AD25-3754F86CD96B}"/>
              </a:ext>
            </a:extLst>
          </p:cNvPr>
          <p:cNvSpPr txBox="1"/>
          <p:nvPr/>
        </p:nvSpPr>
        <p:spPr>
          <a:xfrm>
            <a:off x="2439909" y="5189783"/>
            <a:ext cx="46791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 min =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 × 60 = 18 000 s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68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E325A-F846-3A4A-0794-94E7132B1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208F49A-EB6E-0292-E018-62F4474AD6E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C493DB7-4378-A0C2-95FB-1926638F1FA4}"/>
              </a:ext>
            </a:extLst>
          </p:cNvPr>
          <p:cNvSpPr/>
          <p:nvPr/>
        </p:nvSpPr>
        <p:spPr>
          <a:xfrm>
            <a:off x="2213653" y="2610517"/>
            <a:ext cx="4881185" cy="29520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9843842-A2E5-0644-8EA2-F7653D08A29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B94CF05-637B-71E6-7FFB-189497A9D7C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63A1735-87EA-8275-9916-56CB979F788A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BD98363-DDCC-BF58-1001-A8FE5A80C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32304" y="3958722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AD91A9B9-DC42-CB3D-5009-3D91DA05364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62165A0-0E75-2824-6682-7C81F22A188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CF701E9-6FD0-089A-32A2-F4330396D78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5EEE33E-B4BF-29E8-3D07-60FB1D934A1E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46722C8-4806-36C9-2543-EC5BC7E65EF4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7950941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AAC51-B7B8-AB42-276E-BE45F9B0A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0BACF4-AD60-562D-7BC3-997357A9E41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حولوا المدة التالية إلى المطلوب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064A32-E610-BDF7-77C1-750F1FB1B63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CC97704-25F9-BDD4-2420-4AFDE137F0F4}"/>
              </a:ext>
            </a:extLst>
          </p:cNvPr>
          <p:cNvSpPr txBox="1"/>
          <p:nvPr/>
        </p:nvSpPr>
        <p:spPr>
          <a:xfrm>
            <a:off x="2439909" y="3317749"/>
            <a:ext cx="46791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h 5 min = …………….. min</a:t>
            </a:r>
            <a:endParaRPr lang="fr-MA" sz="2800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10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31046-CC0C-7C2F-3A5B-3A7C88C16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B02C71E-47FF-56D0-4B60-749F825F3DE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CDC8482-8F0E-7773-4D3F-80FDD0A2D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AEFA89-06DE-6D00-52F7-8278CEE9DB1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825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DFB28-54AB-D0CB-8F3B-94746F9B6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78CBA70-F4D4-83B0-5053-1E3DA1B8BDA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FF8D58-876D-921C-B8A7-ADDA68593E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5661BE5-36A9-70E3-4D12-468B51E0B7BC}"/>
              </a:ext>
            </a:extLst>
          </p:cNvPr>
          <p:cNvSpPr txBox="1"/>
          <p:nvPr/>
        </p:nvSpPr>
        <p:spPr>
          <a:xfrm>
            <a:off x="2439909" y="3317749"/>
            <a:ext cx="50036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h 5 min =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600 + 5 = 605  min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A9BF943-255E-A850-981B-3C09C93C100D}"/>
              </a:ext>
            </a:extLst>
          </p:cNvPr>
          <p:cNvSpPr txBox="1"/>
          <p:nvPr/>
        </p:nvSpPr>
        <p:spPr>
          <a:xfrm>
            <a:off x="2811927" y="4384571"/>
            <a:ext cx="46791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h  =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× 60 = 600 min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30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D3E9C85-B3EE-5BD5-15FA-56D76EFDE621}"/>
              </a:ext>
            </a:extLst>
          </p:cNvPr>
          <p:cNvSpPr/>
          <p:nvPr/>
        </p:nvSpPr>
        <p:spPr>
          <a:xfrm>
            <a:off x="2213653" y="2610517"/>
            <a:ext cx="4881185" cy="29901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40166D31-DF65-8821-80C3-28C6649CC20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974E1EE-FA56-C09F-3D21-72EDBF7540A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3884E16-5F43-D7EE-74C8-A02D85084AE9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4292EDC-5F15-3B19-05E3-7ADCBD6A7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8368" y="4510590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BC5490CB-9516-F1CA-DFAB-A2363A7608F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118573A9-BA86-5C54-9CA6-AEC14410DA7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91170B7-94D2-29F5-192D-043FD5AA50C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CF090A4-D771-B10D-3CF8-99D3E2E83756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3C61A3-9021-D45C-AAD4-A7B13308E475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50863" y="2061510"/>
            <a:ext cx="2522281" cy="3554124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4 صفحة 99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67595" y="2206395"/>
            <a:ext cx="2514600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4989" y="2832408"/>
            <a:ext cx="4951294" cy="223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B9D9262-699D-8780-E6EE-0AFA45541710}"/>
              </a:ext>
            </a:extLst>
          </p:cNvPr>
          <p:cNvSpPr txBox="1"/>
          <p:nvPr/>
        </p:nvSpPr>
        <p:spPr>
          <a:xfrm>
            <a:off x="933449" y="2595271"/>
            <a:ext cx="442506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dirty="0"/>
              <a:t>أَتَذَكَّرُ: لِأُحَوِّلَ مُدَّةً مُرَكَّبَةً إِلى وَحْدَةٍ مُعَيَّنَةٍ </a:t>
            </a:r>
            <a:r>
              <a:rPr lang="ar-MA" sz="3200" b="1" dirty="0">
                <a:solidFill>
                  <a:prstClr val="black"/>
                </a:solidFill>
              </a:rPr>
              <a:t>:</a:t>
            </a:r>
          </a:p>
          <a:p>
            <a:pPr lvl="0" algn="r" rtl="1"/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r" rtl="1"/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1- </a:t>
            </a:r>
            <a:r>
              <a:rPr lang="ar-MA" sz="3200" dirty="0">
                <a:solidFill>
                  <a:srgbClr val="FF0000"/>
                </a:solidFill>
              </a:rPr>
              <a:t>أُحَوِّلُ  </a:t>
            </a:r>
            <a:r>
              <a:rPr lang="ar-MA" sz="3200" dirty="0"/>
              <a:t>كُلَّ الْمُدَدِ إِلى الْوَحْدَةِ الْمَطْلوبَةِ</a:t>
            </a:r>
            <a:r>
              <a:rPr lang="ar-MA" sz="3200" b="1" dirty="0">
                <a:solidFill>
                  <a:prstClr val="black"/>
                </a:solidFill>
              </a:rPr>
              <a:t>؛</a:t>
            </a:r>
            <a:endParaRPr lang="fr-MA" sz="3200" b="1" dirty="0">
              <a:solidFill>
                <a:prstClr val="black"/>
              </a:solidFill>
            </a:endParaRPr>
          </a:p>
          <a:p>
            <a:pPr lvl="0" algn="r" rtl="1"/>
            <a:r>
              <a:rPr lang="ar-MA" sz="3200" b="1" dirty="0">
                <a:solidFill>
                  <a:prstClr val="black"/>
                </a:solidFill>
              </a:rPr>
              <a:t>2: </a:t>
            </a:r>
            <a:r>
              <a:rPr lang="ar-MA" sz="3200" dirty="0">
                <a:solidFill>
                  <a:srgbClr val="FF0000"/>
                </a:solidFill>
              </a:rPr>
              <a:t>أَحْسُبُ </a:t>
            </a:r>
            <a:r>
              <a:rPr lang="ar-MA" sz="3200" dirty="0"/>
              <a:t>مَجْموعَ الْمُدَدِ الْمُحَوَّلَةِ.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83E0342-F14A-D94C-C663-A7574D152F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278" y="2316861"/>
            <a:ext cx="8097262" cy="365364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35F7276-F0C5-5AD5-1439-E677D6EB0EE4}"/>
              </a:ext>
            </a:extLst>
          </p:cNvPr>
          <p:cNvSpPr txBox="1"/>
          <p:nvPr/>
        </p:nvSpPr>
        <p:spPr>
          <a:xfrm>
            <a:off x="4706628" y="4120026"/>
            <a:ext cx="738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210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42A302F-586E-D965-07FC-924C8B56D0DB}"/>
              </a:ext>
            </a:extLst>
          </p:cNvPr>
          <p:cNvSpPr txBox="1"/>
          <p:nvPr/>
        </p:nvSpPr>
        <p:spPr>
          <a:xfrm>
            <a:off x="4572000" y="3593781"/>
            <a:ext cx="5040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300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44DD135-424B-6D21-2DCE-13581D8F246B}"/>
              </a:ext>
            </a:extLst>
          </p:cNvPr>
          <p:cNvSpPr txBox="1"/>
          <p:nvPr/>
        </p:nvSpPr>
        <p:spPr>
          <a:xfrm>
            <a:off x="4824003" y="4646271"/>
            <a:ext cx="738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620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46AC5E1-4B5E-168B-B4D2-ED3B2C9B041A}"/>
              </a:ext>
            </a:extLst>
          </p:cNvPr>
          <p:cNvSpPr txBox="1"/>
          <p:nvPr/>
        </p:nvSpPr>
        <p:spPr>
          <a:xfrm>
            <a:off x="6877496" y="3439892"/>
            <a:ext cx="8028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7 200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30E7D1-9F9E-94AC-EE4F-96CFDB60598D}"/>
              </a:ext>
            </a:extLst>
          </p:cNvPr>
          <p:cNvSpPr txBox="1"/>
          <p:nvPr/>
        </p:nvSpPr>
        <p:spPr>
          <a:xfrm>
            <a:off x="7042181" y="4060231"/>
            <a:ext cx="8028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11 100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9F2CC37-3623-7E59-2449-B0B2961C0137}"/>
              </a:ext>
            </a:extLst>
          </p:cNvPr>
          <p:cNvSpPr txBox="1"/>
          <p:nvPr/>
        </p:nvSpPr>
        <p:spPr>
          <a:xfrm>
            <a:off x="6939595" y="4526681"/>
            <a:ext cx="8028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18 030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DE9D50C-905B-D2DB-79B3-070C2773257E}"/>
              </a:ext>
            </a:extLst>
          </p:cNvPr>
          <p:cNvSpPr txBox="1"/>
          <p:nvPr/>
        </p:nvSpPr>
        <p:spPr>
          <a:xfrm>
            <a:off x="7267999" y="5094703"/>
            <a:ext cx="8028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4 220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6500666-8866-D27E-529B-3F7B7BC8ACF2}"/>
              </a:ext>
            </a:extLst>
          </p:cNvPr>
          <p:cNvSpPr txBox="1"/>
          <p:nvPr/>
        </p:nvSpPr>
        <p:spPr>
          <a:xfrm>
            <a:off x="4706628" y="5094703"/>
            <a:ext cx="738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1 215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C908D6B-8E14-1861-193C-EF64F5A4DC9D}"/>
              </a:ext>
            </a:extLst>
          </p:cNvPr>
          <p:cNvSpPr txBox="1"/>
          <p:nvPr/>
        </p:nvSpPr>
        <p:spPr>
          <a:xfrm>
            <a:off x="1890303" y="3593781"/>
            <a:ext cx="738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240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6CB84E7-12B4-1C1D-F905-0F718AC32E8E}"/>
              </a:ext>
            </a:extLst>
          </p:cNvPr>
          <p:cNvSpPr txBox="1"/>
          <p:nvPr/>
        </p:nvSpPr>
        <p:spPr>
          <a:xfrm>
            <a:off x="2259681" y="4060231"/>
            <a:ext cx="738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80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E1CA8D2-A0EF-843C-1F80-B803883D6B7B}"/>
              </a:ext>
            </a:extLst>
          </p:cNvPr>
          <p:cNvSpPr txBox="1"/>
          <p:nvPr/>
        </p:nvSpPr>
        <p:spPr>
          <a:xfrm>
            <a:off x="2206263" y="4628253"/>
            <a:ext cx="738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135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43B8141-8A8A-6560-0E1A-CE30A9B50F8D}"/>
              </a:ext>
            </a:extLst>
          </p:cNvPr>
          <p:cNvSpPr txBox="1"/>
          <p:nvPr/>
        </p:nvSpPr>
        <p:spPr>
          <a:xfrm>
            <a:off x="2206263" y="5248591"/>
            <a:ext cx="738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185</a:t>
            </a:r>
            <a:endParaRPr lang="fr-MA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4281" y="1852847"/>
            <a:ext cx="3086785" cy="434956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99 وأنجزوا النشاط 5.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1" y="3733567"/>
            <a:ext cx="2807845" cy="11051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47268E0-3C1D-F87E-8E9E-9701EBBC3E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0100" y="2696300"/>
            <a:ext cx="7234678" cy="288234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D7A9E10-06B9-080E-9867-D9B6F618C03E}"/>
              </a:ext>
            </a:extLst>
          </p:cNvPr>
          <p:cNvSpPr txBox="1"/>
          <p:nvPr/>
        </p:nvSpPr>
        <p:spPr>
          <a:xfrm>
            <a:off x="2356209" y="3878083"/>
            <a:ext cx="738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105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884E2B-3054-E26B-7AC2-437E42233490}"/>
              </a:ext>
            </a:extLst>
          </p:cNvPr>
          <p:cNvSpPr txBox="1"/>
          <p:nvPr/>
        </p:nvSpPr>
        <p:spPr>
          <a:xfrm>
            <a:off x="2076450" y="3361763"/>
            <a:ext cx="5040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540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52764AC-A6E0-7982-4241-33DC75F97EE9}"/>
              </a:ext>
            </a:extLst>
          </p:cNvPr>
          <p:cNvSpPr txBox="1"/>
          <p:nvPr/>
        </p:nvSpPr>
        <p:spPr>
          <a:xfrm>
            <a:off x="2356209" y="4368008"/>
            <a:ext cx="738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330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39D6C8B-AA8F-639C-1606-E9B16A3E2092}"/>
              </a:ext>
            </a:extLst>
          </p:cNvPr>
          <p:cNvSpPr txBox="1"/>
          <p:nvPr/>
        </p:nvSpPr>
        <p:spPr>
          <a:xfrm>
            <a:off x="6422110" y="3248029"/>
            <a:ext cx="8028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10 800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C57947E-0323-CEC1-409C-AB35FA32FEB6}"/>
              </a:ext>
            </a:extLst>
          </p:cNvPr>
          <p:cNvSpPr txBox="1"/>
          <p:nvPr/>
        </p:nvSpPr>
        <p:spPr>
          <a:xfrm>
            <a:off x="6629739" y="3733466"/>
            <a:ext cx="8028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14 410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2207E33-3962-A56A-6DA0-75F3F7D73F46}"/>
              </a:ext>
            </a:extLst>
          </p:cNvPr>
          <p:cNvSpPr txBox="1"/>
          <p:nvPr/>
        </p:nvSpPr>
        <p:spPr>
          <a:xfrm>
            <a:off x="6939595" y="4526681"/>
            <a:ext cx="8028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28 825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A817233-3B97-462C-B01D-685B694A6E66}"/>
              </a:ext>
            </a:extLst>
          </p:cNvPr>
          <p:cNvSpPr txBox="1"/>
          <p:nvPr/>
        </p:nvSpPr>
        <p:spPr>
          <a:xfrm>
            <a:off x="6879455" y="4790136"/>
            <a:ext cx="8028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4 000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218BCE8-E2B0-B282-2020-48EF868282CC}"/>
              </a:ext>
            </a:extLst>
          </p:cNvPr>
          <p:cNvSpPr txBox="1"/>
          <p:nvPr/>
        </p:nvSpPr>
        <p:spPr>
          <a:xfrm>
            <a:off x="2356209" y="4929984"/>
            <a:ext cx="738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170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DD91D1D-F7DF-EFAA-AA7C-35B30CABA1B4}"/>
              </a:ext>
            </a:extLst>
          </p:cNvPr>
          <p:cNvSpPr txBox="1"/>
          <p:nvPr/>
        </p:nvSpPr>
        <p:spPr>
          <a:xfrm>
            <a:off x="4613441" y="3897238"/>
            <a:ext cx="738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290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374EE1F-9639-1DE6-53F2-40035CA6063B}"/>
              </a:ext>
            </a:extLst>
          </p:cNvPr>
          <p:cNvSpPr txBox="1"/>
          <p:nvPr/>
        </p:nvSpPr>
        <p:spPr>
          <a:xfrm>
            <a:off x="4412862" y="3401918"/>
            <a:ext cx="5040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420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517F2C5-FFDC-A75D-7E48-0BD26BDDA4CB}"/>
              </a:ext>
            </a:extLst>
          </p:cNvPr>
          <p:cNvSpPr txBox="1"/>
          <p:nvPr/>
        </p:nvSpPr>
        <p:spPr>
          <a:xfrm>
            <a:off x="4597076" y="4368008"/>
            <a:ext cx="738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490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ED6688A-7306-6AE1-D565-7E645A3D7CB0}"/>
              </a:ext>
            </a:extLst>
          </p:cNvPr>
          <p:cNvSpPr txBox="1"/>
          <p:nvPr/>
        </p:nvSpPr>
        <p:spPr>
          <a:xfrm>
            <a:off x="4664865" y="4863328"/>
            <a:ext cx="738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920</a:t>
            </a:r>
            <a:endParaRPr lang="fr-MA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64CBBD8-DCC0-4449-CA8A-74C56D11D424}"/>
              </a:ext>
            </a:extLst>
          </p:cNvPr>
          <p:cNvGrpSpPr/>
          <p:nvPr/>
        </p:nvGrpSpPr>
        <p:grpSpPr>
          <a:xfrm>
            <a:off x="2067624" y="2065090"/>
            <a:ext cx="5008752" cy="3612769"/>
            <a:chOff x="1579799" y="2655640"/>
            <a:chExt cx="5008752" cy="3612769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1E60BA4-321A-53AF-F7A0-A9CD73D8B3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05738" y="2655640"/>
              <a:ext cx="2582813" cy="361276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4E7335D-8940-C5C0-C85E-EDEFE3A5A9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9799" y="2659077"/>
              <a:ext cx="2547517" cy="35868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16478</TotalTime>
  <Words>776</Words>
  <Application>Microsoft Office PowerPoint</Application>
  <PresentationFormat>Affichage à l'écran (4:3)</PresentationFormat>
  <Paragraphs>225</Paragraphs>
  <Slides>42</Slides>
  <Notes>14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42</vt:i4>
      </vt:variant>
    </vt:vector>
  </HeadingPairs>
  <TitlesOfParts>
    <vt:vector size="53" baseType="lpstr">
      <vt:lpstr>DengXian</vt:lpstr>
      <vt:lpstr>Dosis</vt:lpstr>
      <vt:lpstr>Calibri</vt:lpstr>
      <vt:lpstr>Aptos Display</vt:lpstr>
      <vt:lpstr>Arial</vt:lpstr>
      <vt:lpstr>Aptos</vt:lpstr>
      <vt:lpstr>Effra CC Arbc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HAMDOUNI;BTIHAJ</dc:creator>
  <cp:lastModifiedBy>EL HAMDOUNI BTIHAJ</cp:lastModifiedBy>
  <cp:revision>294</cp:revision>
  <cp:lastPrinted>2025-08-13T10:11:39Z</cp:lastPrinted>
  <dcterms:created xsi:type="dcterms:W3CDTF">2025-08-01T12:31:49Z</dcterms:created>
  <dcterms:modified xsi:type="dcterms:W3CDTF">2026-04-19T19:05:19Z</dcterms:modified>
</cp:coreProperties>
</file>