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ink/ink1.xml" ContentType="application/inkml+xml"/>
  <Override PartName="/ppt/notesSlides/notesSlide7.xml" ContentType="application/vnd.openxmlformats-officedocument.presentationml.notesSlide+xml"/>
  <Override PartName="/ppt/ink/ink2.xml" ContentType="application/inkml+xml"/>
  <Override PartName="/ppt/notesSlides/notesSlide8.xml" ContentType="application/vnd.openxmlformats-officedocument.presentationml.notesSlide+xml"/>
  <Override PartName="/ppt/ink/ink3.xml" ContentType="application/inkml+xml"/>
  <Override PartName="/ppt/notesSlides/notesSlide9.xml" ContentType="application/vnd.openxmlformats-officedocument.presentationml.notesSlide+xml"/>
  <Override PartName="/ppt/ink/ink4.xml" ContentType="application/inkml+xml"/>
  <Override PartName="/ppt/notesSlides/notesSlide10.xml" ContentType="application/vnd.openxmlformats-officedocument.presentationml.notesSlide+xml"/>
  <Override PartName="/ppt/ink/ink5.xml" ContentType="application/inkml+xml"/>
  <Override PartName="/ppt/notesSlides/notesSlide11.xml" ContentType="application/vnd.openxmlformats-officedocument.presentationml.notesSlide+xml"/>
  <Override PartName="/ppt/ink/ink6.xml" ContentType="application/inkml+xml"/>
  <Override PartName="/ppt/notesSlides/notesSlide12.xml" ContentType="application/vnd.openxmlformats-officedocument.presentationml.notesSlide+xml"/>
  <Override PartName="/ppt/ink/ink7.xml" ContentType="application/inkml+xml"/>
  <Override PartName="/ppt/notesSlides/notesSlide13.xml" ContentType="application/vnd.openxmlformats-officedocument.presentationml.notesSlide+xml"/>
  <Override PartName="/ppt/ink/ink8.xml" ContentType="application/inkml+xml"/>
  <Override PartName="/ppt/notesSlides/notesSlide14.xml" ContentType="application/vnd.openxmlformats-officedocument.presentationml.notesSlide+xml"/>
  <Override PartName="/ppt/ink/ink9.xml" ContentType="application/inkml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9" r:id="rId4"/>
  </p:sldMasterIdLst>
  <p:notesMasterIdLst>
    <p:notesMasterId r:id="rId51"/>
  </p:notesMasterIdLst>
  <p:handoutMasterIdLst>
    <p:handoutMasterId r:id="rId52"/>
  </p:handoutMasterIdLst>
  <p:sldIdLst>
    <p:sldId id="779" r:id="rId5"/>
    <p:sldId id="955" r:id="rId6"/>
    <p:sldId id="738" r:id="rId7"/>
    <p:sldId id="780" r:id="rId8"/>
    <p:sldId id="842" r:id="rId9"/>
    <p:sldId id="834" r:id="rId10"/>
    <p:sldId id="746" r:id="rId11"/>
    <p:sldId id="1075" r:id="rId12"/>
    <p:sldId id="926" r:id="rId13"/>
    <p:sldId id="931" r:id="rId14"/>
    <p:sldId id="1035" r:id="rId15"/>
    <p:sldId id="1104" r:id="rId16"/>
    <p:sldId id="1037" r:id="rId17"/>
    <p:sldId id="837" r:id="rId18"/>
    <p:sldId id="993" r:id="rId19"/>
    <p:sldId id="994" r:id="rId20"/>
    <p:sldId id="995" r:id="rId21"/>
    <p:sldId id="996" r:id="rId22"/>
    <p:sldId id="997" r:id="rId23"/>
    <p:sldId id="998" r:id="rId24"/>
    <p:sldId id="1014" r:id="rId25"/>
    <p:sldId id="1052" r:id="rId26"/>
    <p:sldId id="1119" r:id="rId27"/>
    <p:sldId id="1117" r:id="rId28"/>
    <p:sldId id="1120" r:id="rId29"/>
    <p:sldId id="1118" r:id="rId30"/>
    <p:sldId id="1053" r:id="rId31"/>
    <p:sldId id="1076" r:id="rId32"/>
    <p:sldId id="1115" r:id="rId33"/>
    <p:sldId id="1077" r:id="rId34"/>
    <p:sldId id="1078" r:id="rId35"/>
    <p:sldId id="1110" r:id="rId36"/>
    <p:sldId id="1111" r:id="rId37"/>
    <p:sldId id="1113" r:id="rId38"/>
    <p:sldId id="1112" r:id="rId39"/>
    <p:sldId id="1010" r:id="rId40"/>
    <p:sldId id="848" r:id="rId41"/>
    <p:sldId id="922" r:id="rId42"/>
    <p:sldId id="924" r:id="rId43"/>
    <p:sldId id="849" r:id="rId44"/>
    <p:sldId id="978" r:id="rId45"/>
    <p:sldId id="644" r:id="rId46"/>
    <p:sldId id="672" r:id="rId47"/>
    <p:sldId id="809" r:id="rId48"/>
    <p:sldId id="956" r:id="rId49"/>
    <p:sldId id="789" r:id="rId50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53"/>
    </p:embeddedFont>
    <p:embeddedFont>
      <p:font typeface="Dosis" pitchFamily="2" charset="0"/>
      <p:regular r:id="rId54"/>
      <p:bold r:id="rId5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7FC5C2"/>
    <a:srgbClr val="FFC000"/>
    <a:srgbClr val="104862"/>
    <a:srgbClr val="BFBFBF"/>
    <a:srgbClr val="B2B3AE"/>
    <a:srgbClr val="106585"/>
    <a:srgbClr val="FC8D00"/>
    <a:srgbClr val="17AB98"/>
    <a:srgbClr val="EF7F1C"/>
    <a:srgbClr val="F6B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235" autoAdjust="0"/>
    <p:restoredTop sz="95033" autoAdjust="0"/>
  </p:normalViewPr>
  <p:slideViewPr>
    <p:cSldViewPr snapToGrid="0">
      <p:cViewPr varScale="1">
        <p:scale>
          <a:sx n="69" d="100"/>
          <a:sy n="69" d="100"/>
        </p:scale>
        <p:origin x="1308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font" Target="fonts/font3.fntdata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font" Target="fonts/font1.fntdata"/><Relationship Id="rId58" Type="http://schemas.openxmlformats.org/officeDocument/2006/relationships/theme" Target="theme/theme1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viewProps" Target="viewProp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handoutMaster" Target="handoutMasters/handoutMaster1.xml"/><Relationship Id="rId60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14/04/2026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6T22:05:15.46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7T09:15:12.93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24575,'0'0'-8191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7T09:15:21.57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24575,'0'0'-8191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7T09:23:19.04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24575,'0'0'-8191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7T09:23:19.04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24575,'0'0'-8191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7T09:25:25.3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24575,'0'0'-8191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7T09:25:50.27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24575,'0'0'-8191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7T09:25:57.96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24575,'0'0'-8191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7T09:27:09.4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14/04/2026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36799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55FA67-8385-DDEA-09A2-9E5C737B54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D69B453-B54E-BD21-B63E-3FB3C76614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B8798DF-4894-3F2F-DAEE-102253BE0E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364BDCA-CFFF-A263-9FC9-2DE948D5C2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69113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30521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5EAEA8-EC67-7C77-2076-F3A4449E0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E3C2A83-02D9-30CC-ED2D-AFDA493FFC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AB226DA-045A-F518-F242-359FC03F1F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4822A93-277B-8D40-B001-CDD0846731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80094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68CBCB-C43C-113D-7F7E-DCD2236040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F3DD282-58C3-F86E-F424-189819F0D1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CFF9AEE-B78A-771A-DCCF-73E250DCA0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73C4966-FC51-3C9A-5D47-61C1DAEBB5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51593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DC655F-F4D9-32A0-3A38-E9C58640C5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452C9A4-C061-387D-4863-32CE533B84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355FEBA-293F-7E0D-3DAF-107F1BBFC8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A2EC248-E743-BC9B-8ED6-A3976B44F4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92020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E471F4-3452-5106-D88C-0AA792479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0F01BF3-39E2-090B-C8CB-5A22DCC797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BB4FC8C-6671-3F02-B35E-879CF19966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F767A64-3BAD-7B4D-4978-5ED763D845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9240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A22DC7-05F7-DD60-710A-74FB39E75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01DFB1B-56D2-68E3-C3A5-2371665D0F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1B07F97-D601-9516-2F32-85ACA180A3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7D85BDE-A066-99C0-299A-53DCDE9913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31111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34DA34-254F-E5D7-D70D-5E7EDB660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4A5022-8801-5968-1F13-B4A356574E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5D4E205-6F9B-9DA0-6C28-3DFF2C7D14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667C2C7-BCEE-AAF1-6A12-6B5778E254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21358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5D02F4-9F85-5A20-F3D4-31E291BC6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E62A7A2-031E-D45C-80FE-49FF8AA899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8288434-B123-A3B1-A1EE-2BA50CD2E0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34C432A-2B9C-40CD-F012-8899BE56B8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70516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398666-7173-65E3-3C9E-E79585F064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9362796-2ED7-3376-88B4-33F6221202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0589289-63C0-9EB9-D830-7C889F823F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D1CDD45-7D25-171F-DF0A-EB5E3E4787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10960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59147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500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61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5526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181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90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1546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2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4.gif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png"/><Relationship Id="rId4" Type="http://schemas.openxmlformats.org/officeDocument/2006/relationships/image" Target="../media/image27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2.png"/><Relationship Id="rId4" Type="http://schemas.openxmlformats.org/officeDocument/2006/relationships/image" Target="../media/image24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5.gif"/><Relationship Id="rId4" Type="http://schemas.openxmlformats.org/officeDocument/2006/relationships/image" Target="../media/image34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6.png"/><Relationship Id="rId5" Type="http://schemas.openxmlformats.org/officeDocument/2006/relationships/image" Target="../media/image24.gif"/><Relationship Id="rId4" Type="http://schemas.openxmlformats.org/officeDocument/2006/relationships/image" Target="../media/image11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4" Type="http://schemas.openxmlformats.org/officeDocument/2006/relationships/customXml" Target="../ink/ink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4" Type="http://schemas.openxmlformats.org/officeDocument/2006/relationships/customXml" Target="../ink/ink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4" Type="http://schemas.openxmlformats.org/officeDocument/2006/relationships/customXml" Target="../ink/ink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0.png"/><Relationship Id="rId4" Type="http://schemas.openxmlformats.org/officeDocument/2006/relationships/customXml" Target="../ink/ink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0.png"/><Relationship Id="rId4" Type="http://schemas.openxmlformats.org/officeDocument/2006/relationships/customXml" Target="../ink/ink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0.png"/><Relationship Id="rId4" Type="http://schemas.openxmlformats.org/officeDocument/2006/relationships/customXml" Target="../ink/ink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0.png"/><Relationship Id="rId4" Type="http://schemas.openxmlformats.org/officeDocument/2006/relationships/customXml" Target="../ink/ink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0.png"/><Relationship Id="rId4" Type="http://schemas.openxmlformats.org/officeDocument/2006/relationships/customXml" Target="../ink/ink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27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4.png"/><Relationship Id="rId4" Type="http://schemas.openxmlformats.org/officeDocument/2006/relationships/image" Target="../media/image27.e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10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BDE157-8D6C-992E-0EE1-1567A39C0693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4561E7F-30F6-1DB7-FA5C-FDD31357B9F3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11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BF28019-F578-81FB-6FF0-C27E6D05284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12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3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الثالث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370132" y="238366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2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حساب محيط الدائرة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</a:rPr>
                <a:t>مراجعة وتثبيت دروس الأسبوع (3)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658512" y="2361493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5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حساب محيط المضلعات المنتظمة 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681134" y="3718185"/>
            <a:ext cx="3780000" cy="1123837"/>
            <a:chOff x="648000" y="1949241"/>
            <a:chExt cx="3780000" cy="1123837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فصل الملايين: قراءة وكتابة</a:t>
              </a:r>
              <a:endParaRPr lang="fr-FR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0C8EE71E-A9A2-C98C-E6F5-B91B722656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2729" y="3946644"/>
            <a:ext cx="3938021" cy="940822"/>
          </a:xfrm>
          <a:prstGeom prst="rect">
            <a:avLst/>
          </a:prstGeom>
        </p:spPr>
      </p:pic>
      <p:sp>
        <p:nvSpPr>
          <p:cNvPr id="22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922704" y="3713348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3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Espace réservé du texte 5">
            <a:extLst>
              <a:ext uri="{FF2B5EF4-FFF2-40B4-BE49-F238E27FC236}">
                <a16:creationId xmlns:a16="http://schemas.microsoft.com/office/drawing/2014/main" id="{7EDEA042-536A-7D7E-B989-3BA2936F8C95}"/>
              </a:ext>
            </a:extLst>
          </p:cNvPr>
          <p:cNvSpPr txBox="1">
            <a:spLocks/>
          </p:cNvSpPr>
          <p:nvPr/>
        </p:nvSpPr>
        <p:spPr>
          <a:xfrm>
            <a:off x="4839963" y="4090332"/>
            <a:ext cx="3420000" cy="631140"/>
          </a:xfrm>
          <a:prstGeom prst="round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None/>
            </a:pPr>
            <a:r>
              <a:rPr lang="ar-MA" sz="1800" b="1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مساحة القرص</a:t>
            </a:r>
            <a:endParaRPr lang="fr-FR" sz="1800" b="1" kern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حساب مساحة القرص</a:t>
            </a:r>
            <a:endParaRPr lang="fr-FR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28847BCA-B280-DC0A-7136-15CF15412434}"/>
              </a:ext>
            </a:extLst>
          </p:cNvPr>
          <p:cNvGrpSpPr/>
          <p:nvPr/>
        </p:nvGrpSpPr>
        <p:grpSpPr>
          <a:xfrm>
            <a:off x="1578531" y="2655640"/>
            <a:ext cx="5012951" cy="3612769"/>
            <a:chOff x="1578531" y="2655640"/>
            <a:chExt cx="5012951" cy="361276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CF070C6-7F1E-CAD1-32A2-5BE59813FC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02805" y="2655640"/>
              <a:ext cx="2588677" cy="3612769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0BB670E-3F8A-45C6-F5EC-B518418B9C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78531" y="2665599"/>
              <a:ext cx="2550053" cy="35737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ECE8DE-DD76-FBFE-174B-DBECD5A0D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3444" y="2492190"/>
            <a:ext cx="542839" cy="361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165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7" name="TextBox 17">
            <a:extLst>
              <a:ext uri="{FF2B5EF4-FFF2-40B4-BE49-F238E27FC236}">
                <a16:creationId xmlns:a16="http://schemas.microsoft.com/office/drawing/2014/main" id="{D8ED8A40-7B2A-43B2-9AA3-1766D0EE555F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11FBE569-E425-B453-C19F-72976683BDB6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7E83F5B-58F8-5DC1-C1BE-823C03617384}"/>
              </a:ext>
            </a:extLst>
          </p:cNvPr>
          <p:cNvSpPr txBox="1"/>
          <p:nvPr/>
        </p:nvSpPr>
        <p:spPr>
          <a:xfrm>
            <a:off x="1493580" y="3947328"/>
            <a:ext cx="56903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مساحة القرص</a:t>
            </a:r>
            <a:endParaRPr lang="fr-FR" sz="28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C2A25C1-601F-51BD-6D56-57DEAEA50E5E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E7502D09-E65B-DD02-46AC-FE5C4E2A7622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0B680453-3817-D43E-CEBE-19CC87C8E88E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DDBA3C6-2F2C-69CF-6E95-100612A42591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21" name="Chevron 12">
              <a:extLst>
                <a:ext uri="{FF2B5EF4-FFF2-40B4-BE49-F238E27FC236}">
                  <a16:creationId xmlns:a16="http://schemas.microsoft.com/office/drawing/2014/main" id="{40BED6B4-F58A-4FDD-E99C-8F931305102E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F923420A-E2F6-1972-1E78-F1F5772B4AE3}"/>
                </a:ext>
              </a:extLst>
            </p:cNvPr>
            <p:cNvCxnSpPr>
              <a:cxnSpLocks/>
              <a:stCxn id="21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1881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2" name="Image 1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7806D27-9ABE-FCE3-5B21-7479E8235FD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A185CE1-F918-09F5-232A-57AE01259854}"/>
              </a:ext>
            </a:extLst>
          </p:cNvPr>
          <p:cNvGrpSpPr/>
          <p:nvPr/>
        </p:nvGrpSpPr>
        <p:grpSpPr>
          <a:xfrm>
            <a:off x="1992322" y="2239767"/>
            <a:ext cx="4953946" cy="2819009"/>
            <a:chOff x="2415604" y="2221113"/>
            <a:chExt cx="4566109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708F00E-29BE-940D-23A4-1FAA3084CFAB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B110D808-E65D-402B-D1E7-CE5BDF1DD8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44670" y="3027634"/>
              <a:ext cx="631873" cy="631873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BA484E4-6BDA-FB66-1AB1-C68108CB2A55}"/>
                </a:ext>
              </a:extLst>
            </p:cNvPr>
            <p:cNvSpPr txBox="1"/>
            <p:nvPr/>
          </p:nvSpPr>
          <p:spPr>
            <a:xfrm>
              <a:off x="2415604" y="3102442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57C1DEAE-197F-46E8-EB33-C418877862DC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76D2BCB-9B47-0FE4-1F78-8958ED44BE5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A7C581BC-7D27-436B-A85D-8308E13E8224}"/>
                </a:ext>
              </a:extLst>
            </p:cNvPr>
            <p:cNvSpPr txBox="1"/>
            <p:nvPr/>
          </p:nvSpPr>
          <p:spPr>
            <a:xfrm>
              <a:off x="2415604" y="3710849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الحساب الذهني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07991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دقيقة واحدة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4A25D333-32C4-B113-1CEB-C8B70649E396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0B32122A-240C-A27A-0892-885C1505CE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DEDF8C6F-CEEE-8D59-6F37-F0610DC5688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B3172A4A-2ADF-4114-C91D-75B9777827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926" y="2142996"/>
            <a:ext cx="7813564" cy="339112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2142285-B0B7-D933-37C8-00C6C146A317}"/>
              </a:ext>
            </a:extLst>
          </p:cNvPr>
          <p:cNvSpPr txBox="1"/>
          <p:nvPr/>
        </p:nvSpPr>
        <p:spPr>
          <a:xfrm>
            <a:off x="4179732" y="3259723"/>
            <a:ext cx="4119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4</a:t>
            </a:r>
            <a:endParaRPr lang="fr-MA" sz="2000" b="1" dirty="0">
              <a:solidFill>
                <a:srgbClr val="FF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4B3DF19-0D75-4D70-62B4-1CEDE9138402}"/>
              </a:ext>
            </a:extLst>
          </p:cNvPr>
          <p:cNvSpPr txBox="1"/>
          <p:nvPr/>
        </p:nvSpPr>
        <p:spPr>
          <a:xfrm>
            <a:off x="1649400" y="3728031"/>
            <a:ext cx="7335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FF0000"/>
                </a:solidFill>
              </a:rPr>
              <a:t>25</a:t>
            </a:r>
            <a:endParaRPr lang="fr-MA" sz="2000" b="1" dirty="0">
              <a:solidFill>
                <a:srgbClr val="FF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8272040-F613-FA89-1679-380E90894043}"/>
              </a:ext>
            </a:extLst>
          </p:cNvPr>
          <p:cNvSpPr txBox="1"/>
          <p:nvPr/>
        </p:nvSpPr>
        <p:spPr>
          <a:xfrm>
            <a:off x="6470784" y="4227643"/>
            <a:ext cx="10537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rgbClr val="FF0000"/>
                </a:solidFill>
              </a:rPr>
              <a:t>مربع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0786835-448F-E7B0-11F7-4CB7AB161B56}"/>
              </a:ext>
            </a:extLst>
          </p:cNvPr>
          <p:cNvSpPr txBox="1"/>
          <p:nvPr/>
        </p:nvSpPr>
        <p:spPr>
          <a:xfrm>
            <a:off x="4160049" y="4227643"/>
            <a:ext cx="411951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FF0000"/>
                </a:solidFill>
              </a:rPr>
              <a:t>9</a:t>
            </a:r>
            <a:endParaRPr lang="fr-MA" sz="2000" b="1" dirty="0">
              <a:solidFill>
                <a:srgbClr val="FF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5DF8927-1F1C-DE8B-1DF7-1FB16E6D4B8A}"/>
              </a:ext>
            </a:extLst>
          </p:cNvPr>
          <p:cNvSpPr txBox="1"/>
          <p:nvPr/>
        </p:nvSpPr>
        <p:spPr>
          <a:xfrm>
            <a:off x="4183683" y="4711603"/>
            <a:ext cx="4119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FF0000"/>
                </a:solidFill>
              </a:rPr>
              <a:t>3</a:t>
            </a:r>
            <a:endParaRPr lang="fr-MA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0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FA69A-1E66-651A-28AC-62758195C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AD41232-80DF-F2FB-D39B-6F1D7D81F8F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527A7BA-9F70-4D83-6D03-FBE93D8918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886" y="2239767"/>
            <a:ext cx="4928383" cy="2819009"/>
          </a:xfrm>
          <a:prstGeom prst="rect">
            <a:avLst/>
          </a:prstGeom>
        </p:spPr>
      </p:pic>
      <p:pic>
        <p:nvPicPr>
          <p:cNvPr id="14" name="Image 1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236A5CE-D760-3182-F8B0-B494C85714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001087" y="3821919"/>
            <a:ext cx="631873" cy="63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127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سنبدأ بالحساب الذهني. خذوا كراسات الحساب الذهني صفحة 20.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9828D8-D31F-7525-2AA5-39E4D192E9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08179" y="1774918"/>
            <a:ext cx="3127641" cy="4351100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4369684-0A8F-2F9C-45EF-14A2A5D6ADCF}"/>
              </a:ext>
            </a:extLst>
          </p:cNvPr>
          <p:cNvSpPr/>
          <p:nvPr/>
        </p:nvSpPr>
        <p:spPr>
          <a:xfrm>
            <a:off x="3008179" y="4604002"/>
            <a:ext cx="2991070" cy="3693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3735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0CB89A-A7AE-7264-1B17-3C6D719D16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A2D8D81D-26A0-9B76-61CF-4F512109736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CBEAEBE1-7887-9254-70BF-F6A0C6D17EC8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 الحساب الذهني 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3E305E1F-57A3-8E61-305D-5883B40F479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D2FCF56-396C-3071-3ED0-CA2527FFF0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3063" y="3281511"/>
            <a:ext cx="8108432" cy="1008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909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524C2BB-6F62-F5EB-1DE6-ECF26E5D9D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3693" y="3086708"/>
            <a:ext cx="8027430" cy="96021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0139774-274D-119B-CB92-26E7F748FACD}"/>
              </a:ext>
            </a:extLst>
          </p:cNvPr>
          <p:cNvSpPr txBox="1"/>
          <p:nvPr/>
        </p:nvSpPr>
        <p:spPr>
          <a:xfrm>
            <a:off x="1604419" y="3202573"/>
            <a:ext cx="9826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FF0000"/>
                </a:solidFill>
              </a:rPr>
              <a:t>12 000</a:t>
            </a:r>
            <a:endParaRPr lang="fr-MA" sz="1600" b="1" dirty="0">
              <a:solidFill>
                <a:srgbClr val="FF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43BF530-8E7C-22DA-8A9C-74C60A6FE073}"/>
              </a:ext>
            </a:extLst>
          </p:cNvPr>
          <p:cNvSpPr txBox="1"/>
          <p:nvPr/>
        </p:nvSpPr>
        <p:spPr>
          <a:xfrm>
            <a:off x="1604418" y="3634579"/>
            <a:ext cx="14005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FF0000"/>
                </a:solidFill>
              </a:rPr>
              <a:t>0,302</a:t>
            </a:r>
            <a:endParaRPr lang="fr-MA" sz="1600" b="1" dirty="0">
              <a:solidFill>
                <a:srgbClr val="FF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8C94952-73DD-98B5-0A34-2EC0AF9A1E6F}"/>
              </a:ext>
            </a:extLst>
          </p:cNvPr>
          <p:cNvSpPr txBox="1"/>
          <p:nvPr/>
        </p:nvSpPr>
        <p:spPr>
          <a:xfrm>
            <a:off x="5722903" y="3202573"/>
            <a:ext cx="9826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FF0000"/>
                </a:solidFill>
              </a:rPr>
              <a:t>32 100</a:t>
            </a:r>
            <a:endParaRPr lang="fr-MA" sz="1600" b="1" dirty="0">
              <a:solidFill>
                <a:srgbClr val="FF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A6FE6B2-C375-7E0A-C435-B1C672552BB2}"/>
              </a:ext>
            </a:extLst>
          </p:cNvPr>
          <p:cNvSpPr txBox="1"/>
          <p:nvPr/>
        </p:nvSpPr>
        <p:spPr>
          <a:xfrm>
            <a:off x="5722903" y="3624750"/>
            <a:ext cx="14005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FF0000"/>
                </a:solidFill>
              </a:rPr>
              <a:t>0,790</a:t>
            </a:r>
            <a:endParaRPr lang="fr-MA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55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8150737-C30A-1BD2-D469-32B03C2D8EED}"/>
              </a:ext>
            </a:extLst>
          </p:cNvPr>
          <p:cNvGrpSpPr/>
          <p:nvPr/>
        </p:nvGrpSpPr>
        <p:grpSpPr>
          <a:xfrm>
            <a:off x="1981084" y="2299140"/>
            <a:ext cx="4788978" cy="2259720"/>
            <a:chOff x="1968285" y="2436266"/>
            <a:chExt cx="4788978" cy="225972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C7192D5-9E8E-81C7-5AE9-F5E12D1C4F31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5" name="Image 2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96B58F06-2F3F-38EA-07C2-62E3DDB54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575999" y="3393658"/>
              <a:ext cx="631873" cy="631873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D9C8B826-5527-FA17-2436-46492A235C6C}"/>
                </a:ext>
              </a:extLst>
            </p:cNvPr>
            <p:cNvSpPr txBox="1"/>
            <p:nvPr/>
          </p:nvSpPr>
          <p:spPr>
            <a:xfrm>
              <a:off x="2215193" y="3446413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M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مساحة القرص</a:t>
              </a:r>
              <a:endParaRPr lang="fr-FR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Flowchart: Alternate Process 54">
              <a:extLst>
                <a:ext uri="{FF2B5EF4-FFF2-40B4-BE49-F238E27FC236}">
                  <a16:creationId xmlns:a16="http://schemas.microsoft.com/office/drawing/2014/main" id="{FEDB4404-A370-D784-75A3-B8CEF9092FB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B3660DE8-01A1-F237-05A5-5ABC53705A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59714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DFC35-385A-4B30-F178-6858152FA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4A60824-473F-84D3-BA6C-C6EB7CEAD833}"/>
              </a:ext>
            </a:extLst>
          </p:cNvPr>
          <p:cNvSpPr txBox="1"/>
          <p:nvPr/>
        </p:nvSpPr>
        <p:spPr>
          <a:xfrm>
            <a:off x="108156" y="847700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الآن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Aptos" panose="02110004020202020204"/>
                <a:cs typeface="Arial" panose="020B0604020202020204" pitchFamily="34" charset="0"/>
              </a:rPr>
              <a:t>أتعرف كيف أحسب مساحة القرص</a:t>
            </a:r>
            <a:endParaRPr lang="fr-FR" b="1" dirty="0">
              <a:solidFill>
                <a:prstClr val="white">
                  <a:lumMod val="50000"/>
                </a:prstClr>
              </a:solidFill>
              <a:latin typeface="Aptos" panose="02110004020202020204"/>
              <a:cs typeface="Arial" panose="020B060402020202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E0FC2E-8DE4-2AFD-9F6E-FD78644AAA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3FFC55B6-5550-6F3E-0B89-7612287EED6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FE977B8-9925-2ACB-450A-13A63210D5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F6AFE57-D808-FAE0-73C1-199FA9BA74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265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B7A94-4E72-A674-C3A6-A7FD7AAD0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5A05434A-60C1-4257-0AB8-4EDD0A7FBAC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2614169-A5F2-0C61-22A4-6B3EA38919C8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عرض فيديو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النمذجة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AC062145-28AC-B60A-3F70-8F66E37CFF3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MATHS- N5-P4-SEM 3-S3">
            <a:hlinkClick r:id="" action="ppaction://media"/>
            <a:extLst>
              <a:ext uri="{FF2B5EF4-FFF2-40B4-BE49-F238E27FC236}">
                <a16:creationId xmlns:a16="http://schemas.microsoft.com/office/drawing/2014/main" id="{035A0FA8-B47B-80E3-87F8-C6727831229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2146" y="1883976"/>
            <a:ext cx="7832867" cy="4405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4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0924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974C7-CE14-100F-D834-A6D2FBA8B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0B774B-17A7-926B-DD53-D973791E2B15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يذكرنا بما تعلمناه؟</a:t>
            </a:r>
          </a:p>
        </p:txBody>
      </p:sp>
      <p:pic>
        <p:nvPicPr>
          <p:cNvPr id="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D5AA959-CB5B-D80D-9351-36892AC97F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BB3113F-26C8-1A90-55A7-7A0E81AF2261}"/>
              </a:ext>
            </a:extLst>
          </p:cNvPr>
          <p:cNvSpPr txBox="1"/>
          <p:nvPr/>
        </p:nvSpPr>
        <p:spPr>
          <a:xfrm>
            <a:off x="876300" y="2644170"/>
            <a:ext cx="6918095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2800" dirty="0"/>
              <a:t>لِأَحْسُبَ مِساحَةَ قُرْصٍ، </a:t>
            </a:r>
            <a:r>
              <a:rPr lang="ar-MA" sz="2800" b="1" dirty="0">
                <a:solidFill>
                  <a:prstClr val="black"/>
                </a:solidFill>
              </a:rPr>
              <a:t>أَتَّبِعُ الْخُطُواتِ التّالِيَةَ:</a:t>
            </a:r>
            <a:endParaRPr lang="ar-MA" sz="2800" dirty="0"/>
          </a:p>
          <a:p>
            <a:pPr lvl="0" algn="r" rtl="1"/>
            <a:endParaRPr lang="ar-MA" sz="2800" dirty="0">
              <a:solidFill>
                <a:prstClr val="black"/>
              </a:solidFill>
              <a:latin typeface="Calibri" panose="020F0502020204030204"/>
            </a:endParaRPr>
          </a:p>
          <a:p>
            <a:pPr lvl="0" algn="r" rtl="1"/>
            <a:r>
              <a:rPr lang="ar-SA" sz="2800" dirty="0">
                <a:solidFill>
                  <a:prstClr val="black"/>
                </a:solidFill>
                <a:latin typeface="Calibri" panose="020F0502020204030204"/>
              </a:rPr>
              <a:t>1- </a:t>
            </a:r>
            <a:r>
              <a:rPr lang="ar-MA" sz="2800" dirty="0">
                <a:solidFill>
                  <a:srgbClr val="FF0000"/>
                </a:solidFill>
              </a:rPr>
              <a:t>أُحَدِّدُ </a:t>
            </a:r>
            <a:r>
              <a:rPr lang="ar-MA" sz="2800" dirty="0"/>
              <a:t>طولَ</a:t>
            </a:r>
            <a:r>
              <a:rPr lang="ar-MA" sz="2800" dirty="0">
                <a:solidFill>
                  <a:srgbClr val="FF0000"/>
                </a:solidFill>
              </a:rPr>
              <a:t> </a:t>
            </a:r>
            <a:r>
              <a:rPr lang="ar-MA" sz="2800" dirty="0"/>
              <a:t>الشُّعاعِ</a:t>
            </a:r>
            <a:r>
              <a:rPr lang="ar-MA" sz="2800" b="1" dirty="0">
                <a:solidFill>
                  <a:prstClr val="black"/>
                </a:solidFill>
              </a:rPr>
              <a:t>؛</a:t>
            </a:r>
            <a:endParaRPr lang="fr-MA" sz="2800" b="1" dirty="0">
              <a:solidFill>
                <a:prstClr val="black"/>
              </a:solidFill>
            </a:endParaRPr>
          </a:p>
          <a:p>
            <a:pPr algn="r" rtl="1"/>
            <a:r>
              <a:rPr lang="ar-MA" sz="2800" b="1" dirty="0">
                <a:solidFill>
                  <a:prstClr val="black"/>
                </a:solidFill>
              </a:rPr>
              <a:t>2: </a:t>
            </a:r>
            <a:r>
              <a:rPr lang="ar-MA" sz="2800" dirty="0">
                <a:solidFill>
                  <a:srgbClr val="FF0000"/>
                </a:solidFill>
              </a:rPr>
              <a:t>أَحْسُبُ </a:t>
            </a:r>
            <a:r>
              <a:rPr lang="ar-MA" sz="2800" dirty="0"/>
              <a:t>جُداءَ الشُّعاعَيْنِ وَالْعَدَدَ ثَلاثَ فاصِلَ أَرْبَعَةَ عَشَرَ.</a:t>
            </a:r>
          </a:p>
          <a:p>
            <a:pPr algn="r" rtl="1"/>
            <a:r>
              <a:rPr lang="ar-MA" sz="2400" b="1" dirty="0">
                <a:solidFill>
                  <a:prstClr val="black"/>
                </a:solidFill>
              </a:rPr>
              <a:t> 3: </a:t>
            </a:r>
            <a:r>
              <a:rPr lang="ar-MA" sz="2400" dirty="0">
                <a:solidFill>
                  <a:srgbClr val="FF0000"/>
                </a:solidFill>
              </a:rPr>
              <a:t>أَحْسُبُ ِمساحَةَ</a:t>
            </a:r>
            <a:r>
              <a:rPr lang="ar-MA" sz="2400" dirty="0"/>
              <a:t> الْقُرْصِ بِحِسابِ جُداءِ الشُّعاعَيْنِ وَالْعَدَدِ ثَلاثَ فاصِلَ </a:t>
            </a:r>
            <a:r>
              <a:rPr lang="ar-MA" sz="2400"/>
              <a:t>أَرْبَعَةَ عَشَرَ.</a:t>
            </a:r>
            <a:endParaRPr lang="ar-SA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78475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609027-18D2-9241-8BA4-2B698BBC0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D16067C-98DD-E137-87B9-3C90FF02A20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118E317-B78B-69EF-5259-97C6BC5B2B65}"/>
              </a:ext>
            </a:extLst>
          </p:cNvPr>
          <p:cNvSpPr/>
          <p:nvPr/>
        </p:nvSpPr>
        <p:spPr>
          <a:xfrm>
            <a:off x="2213653" y="2610517"/>
            <a:ext cx="4881185" cy="295208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A1791D6E-0577-E878-CEED-42365BC04ACD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2C3A0E84-BAA2-C968-F335-841185804F05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0517F32-37C2-4376-57CC-07AEA21C428F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F24080D2-F839-49A7-466E-E3C62F0035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68922" y="3323461"/>
            <a:ext cx="925916" cy="925916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0491732E-7DB5-9283-C63E-B4CB3579A7E5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8BC71FF7-2D21-7F8B-A1F5-523857F8E13F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EB7422AA-4609-C694-3990-027DBB6DEDA1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DDC89E0-3E70-E522-90CF-64193A742AC7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A228A1B-6CD5-BCD1-46CC-B9C888CEA986}"/>
              </a:ext>
            </a:extLst>
          </p:cNvPr>
          <p:cNvSpPr txBox="1"/>
          <p:nvPr/>
        </p:nvSpPr>
        <p:spPr>
          <a:xfrm>
            <a:off x="2474608" y="4711938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18027139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89BBA-C765-2F70-0CFB-0DE7BD2ED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56A6373-0A4E-0740-1B0E-4264AC087D4F}"/>
              </a:ext>
            </a:extLst>
          </p:cNvPr>
          <p:cNvSpPr txBox="1"/>
          <p:nvPr/>
        </p:nvSpPr>
        <p:spPr>
          <a:xfrm>
            <a:off x="590551" y="879779"/>
            <a:ext cx="6882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خذوا ألواحكم. </a:t>
            </a:r>
            <a:endParaRPr kumimoji="0" lang="fr-FR" sz="20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 4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86F2E773-58BD-CA6E-AD00-2DD080722A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5D13350-3824-56CC-E1E1-B91054E3363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99693" y="2192683"/>
            <a:ext cx="3475674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5929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F036E-C3A6-3FB7-4DA8-0F69083C7D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D337AAA-AF07-7DC5-A21B-A1B12E436258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 </a:t>
            </a: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4131E8F-A6B0-9361-B9E9-9A0DC9B2CBE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F14B4C5-46EB-E030-4A2D-DF75F7414AC8}"/>
              </a:ext>
            </a:extLst>
          </p:cNvPr>
          <p:cNvSpPr/>
          <p:nvPr/>
        </p:nvSpPr>
        <p:spPr>
          <a:xfrm>
            <a:off x="5791555" y="1752495"/>
            <a:ext cx="16995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الشعاع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0DE7824C-2A5E-887C-3091-245133A85C13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938CA257-F73A-EE84-781D-A0FAD115F4C2}"/>
              </a:ext>
            </a:extLst>
          </p:cNvPr>
          <p:cNvSpPr/>
          <p:nvPr/>
        </p:nvSpPr>
        <p:spPr>
          <a:xfrm>
            <a:off x="3181350" y="1733567"/>
            <a:ext cx="16995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الجداء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15FB14D0-2BD7-8485-732C-75F1F6574996}"/>
              </a:ext>
            </a:extLst>
          </p:cNvPr>
          <p:cNvSpPr>
            <a:spLocks noChangeAspect="1"/>
          </p:cNvSpPr>
          <p:nvPr/>
        </p:nvSpPr>
        <p:spPr>
          <a:xfrm>
            <a:off x="4906496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DBDACCA8-754E-FFFF-41A5-37001B54D048}"/>
              </a:ext>
            </a:extLst>
          </p:cNvPr>
          <p:cNvGrpSpPr/>
          <p:nvPr/>
        </p:nvGrpSpPr>
        <p:grpSpPr>
          <a:xfrm>
            <a:off x="2908493" y="2838450"/>
            <a:ext cx="2667000" cy="2647950"/>
            <a:chOff x="4724400" y="2781300"/>
            <a:chExt cx="2667000" cy="2647950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DAF3C81C-BC1B-484F-3DE1-31C0A4D522BF}"/>
                </a:ext>
              </a:extLst>
            </p:cNvPr>
            <p:cNvSpPr/>
            <p:nvPr/>
          </p:nvSpPr>
          <p:spPr>
            <a:xfrm>
              <a:off x="4724400" y="2781300"/>
              <a:ext cx="2667000" cy="2647950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6" name="Encre 5">
                  <a:extLst>
                    <a:ext uri="{FF2B5EF4-FFF2-40B4-BE49-F238E27FC236}">
                      <a16:creationId xmlns:a16="http://schemas.microsoft.com/office/drawing/2014/main" id="{F87F80A9-14DB-CBAC-445B-A26B4B2C9376}"/>
                    </a:ext>
                  </a:extLst>
                </p14:cNvPr>
                <p14:cNvContentPartPr/>
                <p14:nvPr/>
              </p14:nvContentPartPr>
              <p14:xfrm>
                <a:off x="6133560" y="4076670"/>
                <a:ext cx="360" cy="360"/>
              </p14:xfrm>
            </p:contentPart>
          </mc:Choice>
          <mc:Fallback xmlns="">
            <p:pic>
              <p:nvPicPr>
                <p:cNvPr id="7" name="Encre 6">
                  <a:extLst>
                    <a:ext uri="{FF2B5EF4-FFF2-40B4-BE49-F238E27FC236}">
                      <a16:creationId xmlns:a16="http://schemas.microsoft.com/office/drawing/2014/main" id="{3F0F8CF4-DACD-D3C9-2DA1-790D311475A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124920" y="406767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CC0D686D-3793-A242-8DCB-7DE14EE11A66}"/>
                </a:ext>
              </a:extLst>
            </p:cNvPr>
            <p:cNvSpPr txBox="1"/>
            <p:nvPr/>
          </p:nvSpPr>
          <p:spPr>
            <a:xfrm>
              <a:off x="5617503" y="3973835"/>
              <a:ext cx="53286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400" b="1" dirty="0">
                  <a:solidFill>
                    <a:prstClr val="black"/>
                  </a:solidFill>
                </a:rPr>
                <a:t>O</a:t>
              </a:r>
              <a:endParaRPr lang="fr-MA" sz="2400" dirty="0"/>
            </a:p>
          </p:txBody>
        </p:sp>
      </p:grp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87F303E3-096E-8602-7B3A-6C441533B8A1}"/>
              </a:ext>
            </a:extLst>
          </p:cNvPr>
          <p:cNvCxnSpPr>
            <a:cxnSpLocks/>
          </p:cNvCxnSpPr>
          <p:nvPr/>
        </p:nvCxnSpPr>
        <p:spPr>
          <a:xfrm flipV="1">
            <a:off x="4241992" y="3781579"/>
            <a:ext cx="1296596" cy="43019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D97160C3-97C0-27B1-9855-0A1B27947A38}"/>
              </a:ext>
            </a:extLst>
          </p:cNvPr>
          <p:cNvCxnSpPr>
            <a:cxnSpLocks/>
            <a:stCxn id="5" idx="1"/>
            <a:endCxn id="5" idx="5"/>
          </p:cNvCxnSpPr>
          <p:nvPr/>
        </p:nvCxnSpPr>
        <p:spPr>
          <a:xfrm>
            <a:off x="3299066" y="3226233"/>
            <a:ext cx="1885854" cy="1872384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2">
            <a:extLst>
              <a:ext uri="{FF2B5EF4-FFF2-40B4-BE49-F238E27FC236}">
                <a16:creationId xmlns:a16="http://schemas.microsoft.com/office/drawing/2014/main" id="{3C833D71-E3F2-47DB-A999-86E33B1F85AD}"/>
              </a:ext>
            </a:extLst>
          </p:cNvPr>
          <p:cNvSpPr txBox="1"/>
          <p:nvPr/>
        </p:nvSpPr>
        <p:spPr>
          <a:xfrm>
            <a:off x="5597741" y="3550746"/>
            <a:ext cx="5328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prstClr val="black"/>
                </a:solidFill>
              </a:rPr>
              <a:t>B</a:t>
            </a:r>
            <a:endParaRPr lang="fr-MA" sz="2400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27810029-1F66-3616-1C4D-16AAA938AF58}"/>
              </a:ext>
            </a:extLst>
          </p:cNvPr>
          <p:cNvSpPr txBox="1"/>
          <p:nvPr/>
        </p:nvSpPr>
        <p:spPr>
          <a:xfrm>
            <a:off x="2870663" y="2879531"/>
            <a:ext cx="5328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prstClr val="black"/>
                </a:solidFill>
              </a:rPr>
              <a:t>A</a:t>
            </a:r>
            <a:endParaRPr lang="fr-MA" sz="2400" dirty="0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86E30CCF-7BF1-5582-C71A-1F5B6BF7894D}"/>
              </a:ext>
            </a:extLst>
          </p:cNvPr>
          <p:cNvSpPr txBox="1"/>
          <p:nvPr/>
        </p:nvSpPr>
        <p:spPr>
          <a:xfrm>
            <a:off x="5197273" y="5024735"/>
            <a:ext cx="5328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prstClr val="black"/>
                </a:solidFill>
              </a:rPr>
              <a:t>C</a:t>
            </a:r>
            <a:endParaRPr lang="fr-MA" sz="2400" dirty="0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A408753F-326D-7EBD-973C-EA643519C587}"/>
              </a:ext>
            </a:extLst>
          </p:cNvPr>
          <p:cNvSpPr txBox="1"/>
          <p:nvPr/>
        </p:nvSpPr>
        <p:spPr>
          <a:xfrm rot="20651908">
            <a:off x="4471367" y="3550745"/>
            <a:ext cx="10998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10 cm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D9C1678-1817-D643-C8D2-575CCE033F5A}"/>
              </a:ext>
            </a:extLst>
          </p:cNvPr>
          <p:cNvSpPr/>
          <p:nvPr/>
        </p:nvSpPr>
        <p:spPr>
          <a:xfrm>
            <a:off x="471948" y="1733567"/>
            <a:ext cx="16995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المساحة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3C02F77C-FF49-5C28-AEC7-B3578FBCDE0E}"/>
              </a:ext>
            </a:extLst>
          </p:cNvPr>
          <p:cNvSpPr>
            <a:spLocks noChangeAspect="1"/>
          </p:cNvSpPr>
          <p:nvPr/>
        </p:nvSpPr>
        <p:spPr>
          <a:xfrm>
            <a:off x="2197094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57F961E-26B4-1408-3EAC-15D5B27B3637}"/>
              </a:ext>
            </a:extLst>
          </p:cNvPr>
          <p:cNvSpPr txBox="1"/>
          <p:nvPr/>
        </p:nvSpPr>
        <p:spPr>
          <a:xfrm>
            <a:off x="2058030" y="3646163"/>
            <a:ext cx="7793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prstClr val="black"/>
                </a:solidFill>
              </a:rPr>
              <a:t>(D)</a:t>
            </a:r>
            <a:endParaRPr lang="fr-MA" sz="3600" dirty="0"/>
          </a:p>
        </p:txBody>
      </p:sp>
    </p:spTree>
    <p:extLst>
      <p:ext uri="{BB962C8B-B14F-4D97-AF65-F5344CB8AC3E}">
        <p14:creationId xmlns:p14="http://schemas.microsoft.com/office/powerpoint/2010/main" val="1143455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DE705-144A-B45A-C5B2-D6E12B5C3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0116416-E87B-9AFE-05A5-FD74C989986B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</a:t>
            </a:r>
            <a:r>
              <a:rPr lang="ar-MA" sz="2000" b="1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قياس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شعاع القرص (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4168D26-729C-278A-99B3-C01B3B542AF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6EB72B2D-3EF2-388C-4960-162487190062}"/>
              </a:ext>
            </a:extLst>
          </p:cNvPr>
          <p:cNvSpPr/>
          <p:nvPr/>
        </p:nvSpPr>
        <p:spPr>
          <a:xfrm>
            <a:off x="5791555" y="1752495"/>
            <a:ext cx="16995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الشعاع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1" name="Oval 80">
            <a:extLst>
              <a:ext uri="{FF2B5EF4-FFF2-40B4-BE49-F238E27FC236}">
                <a16:creationId xmlns:a16="http://schemas.microsoft.com/office/drawing/2014/main" id="{BDDF77B5-8967-809E-67F6-D38E4D9835A5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42" name="Rectangle : coins arrondis 41">
            <a:extLst>
              <a:ext uri="{FF2B5EF4-FFF2-40B4-BE49-F238E27FC236}">
                <a16:creationId xmlns:a16="http://schemas.microsoft.com/office/drawing/2014/main" id="{3AD1632C-9723-2976-6E7C-1A8316761A2D}"/>
              </a:ext>
            </a:extLst>
          </p:cNvPr>
          <p:cNvSpPr/>
          <p:nvPr/>
        </p:nvSpPr>
        <p:spPr>
          <a:xfrm>
            <a:off x="3181350" y="1733567"/>
            <a:ext cx="16995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الجداء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3" name="Oval 80">
            <a:extLst>
              <a:ext uri="{FF2B5EF4-FFF2-40B4-BE49-F238E27FC236}">
                <a16:creationId xmlns:a16="http://schemas.microsoft.com/office/drawing/2014/main" id="{8A8F24B0-422A-7641-9BC5-3CC312B2CF1B}"/>
              </a:ext>
            </a:extLst>
          </p:cNvPr>
          <p:cNvSpPr>
            <a:spLocks noChangeAspect="1"/>
          </p:cNvSpPr>
          <p:nvPr/>
        </p:nvSpPr>
        <p:spPr>
          <a:xfrm>
            <a:off x="4906496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E976313E-BA2C-94E7-2068-86D718BD419E}"/>
              </a:ext>
            </a:extLst>
          </p:cNvPr>
          <p:cNvGrpSpPr/>
          <p:nvPr/>
        </p:nvGrpSpPr>
        <p:grpSpPr>
          <a:xfrm>
            <a:off x="2908493" y="2838450"/>
            <a:ext cx="2667000" cy="2647950"/>
            <a:chOff x="4724400" y="2781300"/>
            <a:chExt cx="2667000" cy="2647950"/>
          </a:xfrm>
        </p:grpSpPr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CAC3B7F9-82D4-EFD2-9B22-409DFCDA6878}"/>
                </a:ext>
              </a:extLst>
            </p:cNvPr>
            <p:cNvSpPr/>
            <p:nvPr/>
          </p:nvSpPr>
          <p:spPr>
            <a:xfrm>
              <a:off x="4724400" y="2781300"/>
              <a:ext cx="2667000" cy="2647950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46" name="Encre 45">
                  <a:extLst>
                    <a:ext uri="{FF2B5EF4-FFF2-40B4-BE49-F238E27FC236}">
                      <a16:creationId xmlns:a16="http://schemas.microsoft.com/office/drawing/2014/main" id="{F68CC36C-7FE3-4DDC-94C0-81F8A0EE7FAA}"/>
                    </a:ext>
                  </a:extLst>
                </p14:cNvPr>
                <p14:cNvContentPartPr/>
                <p14:nvPr/>
              </p14:nvContentPartPr>
              <p14:xfrm>
                <a:off x="6133560" y="4076670"/>
                <a:ext cx="360" cy="360"/>
              </p14:xfrm>
            </p:contentPart>
          </mc:Choice>
          <mc:Fallback xmlns="">
            <p:pic>
              <p:nvPicPr>
                <p:cNvPr id="7" name="Encre 6">
                  <a:extLst>
                    <a:ext uri="{FF2B5EF4-FFF2-40B4-BE49-F238E27FC236}">
                      <a16:creationId xmlns:a16="http://schemas.microsoft.com/office/drawing/2014/main" id="{3F0F8CF4-DACD-D3C9-2DA1-790D311475A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124920" y="406767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756A4875-251A-76DE-A7F1-E2FFB33D316D}"/>
                </a:ext>
              </a:extLst>
            </p:cNvPr>
            <p:cNvSpPr txBox="1"/>
            <p:nvPr/>
          </p:nvSpPr>
          <p:spPr>
            <a:xfrm>
              <a:off x="5617503" y="3973835"/>
              <a:ext cx="53286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400" b="1" dirty="0">
                  <a:solidFill>
                    <a:prstClr val="black"/>
                  </a:solidFill>
                </a:rPr>
                <a:t>O</a:t>
              </a:r>
              <a:endParaRPr lang="fr-MA" sz="2400" dirty="0"/>
            </a:p>
          </p:txBody>
        </p:sp>
      </p:grpSp>
      <p:cxnSp>
        <p:nvCxnSpPr>
          <p:cNvPr id="48" name="Connecteur droit 47">
            <a:extLst>
              <a:ext uri="{FF2B5EF4-FFF2-40B4-BE49-F238E27FC236}">
                <a16:creationId xmlns:a16="http://schemas.microsoft.com/office/drawing/2014/main" id="{02623F84-28D8-9D0E-291B-F50E2734453D}"/>
              </a:ext>
            </a:extLst>
          </p:cNvPr>
          <p:cNvCxnSpPr>
            <a:cxnSpLocks/>
          </p:cNvCxnSpPr>
          <p:nvPr/>
        </p:nvCxnSpPr>
        <p:spPr>
          <a:xfrm flipV="1">
            <a:off x="4241992" y="3781579"/>
            <a:ext cx="1296596" cy="43019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9CA5F3BA-4C05-0711-EB8C-B1A810CA0D8F}"/>
              </a:ext>
            </a:extLst>
          </p:cNvPr>
          <p:cNvCxnSpPr>
            <a:cxnSpLocks/>
            <a:stCxn id="45" idx="1"/>
            <a:endCxn id="45" idx="5"/>
          </p:cNvCxnSpPr>
          <p:nvPr/>
        </p:nvCxnSpPr>
        <p:spPr>
          <a:xfrm>
            <a:off x="3299066" y="3226233"/>
            <a:ext cx="1885854" cy="1872384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ZoneTexte 49">
            <a:extLst>
              <a:ext uri="{FF2B5EF4-FFF2-40B4-BE49-F238E27FC236}">
                <a16:creationId xmlns:a16="http://schemas.microsoft.com/office/drawing/2014/main" id="{876769D9-F4C3-7112-2EBF-A0E1C9F45D26}"/>
              </a:ext>
            </a:extLst>
          </p:cNvPr>
          <p:cNvSpPr txBox="1"/>
          <p:nvPr/>
        </p:nvSpPr>
        <p:spPr>
          <a:xfrm>
            <a:off x="5597741" y="3550746"/>
            <a:ext cx="5328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prstClr val="black"/>
                </a:solidFill>
              </a:rPr>
              <a:t>B</a:t>
            </a:r>
            <a:endParaRPr lang="fr-MA" sz="2400" dirty="0"/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A5EA73FB-44BF-3D65-A051-FAF670C87BF3}"/>
              </a:ext>
            </a:extLst>
          </p:cNvPr>
          <p:cNvSpPr txBox="1"/>
          <p:nvPr/>
        </p:nvSpPr>
        <p:spPr>
          <a:xfrm>
            <a:off x="2870663" y="2879531"/>
            <a:ext cx="5328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prstClr val="black"/>
                </a:solidFill>
              </a:rPr>
              <a:t>A</a:t>
            </a:r>
            <a:endParaRPr lang="fr-MA" sz="2400" dirty="0"/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92CB538C-DEE4-F0EE-685F-8F65D8364C5F}"/>
              </a:ext>
            </a:extLst>
          </p:cNvPr>
          <p:cNvSpPr txBox="1"/>
          <p:nvPr/>
        </p:nvSpPr>
        <p:spPr>
          <a:xfrm>
            <a:off x="5197273" y="5024735"/>
            <a:ext cx="5328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prstClr val="black"/>
                </a:solidFill>
              </a:rPr>
              <a:t>C</a:t>
            </a:r>
            <a:endParaRPr lang="fr-MA" sz="2400" dirty="0"/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C12FEA23-9787-C884-9CB7-38D132564896}"/>
              </a:ext>
            </a:extLst>
          </p:cNvPr>
          <p:cNvSpPr txBox="1"/>
          <p:nvPr/>
        </p:nvSpPr>
        <p:spPr>
          <a:xfrm rot="20651908">
            <a:off x="4471367" y="3550745"/>
            <a:ext cx="10998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10 cm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989E4A43-3268-DC98-2FDF-849E045B9D88}"/>
              </a:ext>
            </a:extLst>
          </p:cNvPr>
          <p:cNvSpPr/>
          <p:nvPr/>
        </p:nvSpPr>
        <p:spPr>
          <a:xfrm>
            <a:off x="471948" y="1733567"/>
            <a:ext cx="16995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المساحة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5" name="Oval 80">
            <a:extLst>
              <a:ext uri="{FF2B5EF4-FFF2-40B4-BE49-F238E27FC236}">
                <a16:creationId xmlns:a16="http://schemas.microsoft.com/office/drawing/2014/main" id="{4D8D6FEF-3AA7-1808-5175-DD03B54322DC}"/>
              </a:ext>
            </a:extLst>
          </p:cNvPr>
          <p:cNvSpPr>
            <a:spLocks noChangeAspect="1"/>
          </p:cNvSpPr>
          <p:nvPr/>
        </p:nvSpPr>
        <p:spPr>
          <a:xfrm>
            <a:off x="2197094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037F91FF-245F-9F51-D70A-23AB2962B8A6}"/>
              </a:ext>
            </a:extLst>
          </p:cNvPr>
          <p:cNvSpPr txBox="1"/>
          <p:nvPr/>
        </p:nvSpPr>
        <p:spPr>
          <a:xfrm>
            <a:off x="2058030" y="3646163"/>
            <a:ext cx="7793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prstClr val="black"/>
                </a:solidFill>
              </a:rPr>
              <a:t>(D)</a:t>
            </a:r>
            <a:endParaRPr lang="fr-MA" sz="3600" dirty="0"/>
          </a:p>
        </p:txBody>
      </p:sp>
    </p:spTree>
    <p:extLst>
      <p:ext uri="{BB962C8B-B14F-4D97-AF65-F5344CB8AC3E}">
        <p14:creationId xmlns:p14="http://schemas.microsoft.com/office/powerpoint/2010/main" val="3518561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415885-946B-852C-54F6-93586A46A0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201C94D-69C3-AC37-B3FF-651D27DFEE6F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6582263-A85D-0464-91BE-BEC83D5234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766940-0790-B6FC-238B-55E5A3BE1D0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95125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AD1196-CEE6-5088-73C0-0845B2C9D6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BB5BDF5-88EC-E1B1-757D-9F18BA173516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B3624A0-86CE-5DEE-74A0-9587FC776F9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9B3CC948-B0AD-EA3C-FDD8-2E63441137AF}"/>
              </a:ext>
            </a:extLst>
          </p:cNvPr>
          <p:cNvSpPr txBox="1"/>
          <p:nvPr/>
        </p:nvSpPr>
        <p:spPr>
          <a:xfrm>
            <a:off x="398888" y="4929485"/>
            <a:ext cx="21190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 = 10 cm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1DA9729-3BBC-F4FE-6802-24653667E1D2}"/>
              </a:ext>
            </a:extLst>
          </p:cNvPr>
          <p:cNvSpPr/>
          <p:nvPr/>
        </p:nvSpPr>
        <p:spPr>
          <a:xfrm>
            <a:off x="5791555" y="1752495"/>
            <a:ext cx="16995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الشعاع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FB05B002-B620-189C-1624-5FE7FB4CDB07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317D026-763B-4615-3403-67CC0FF10FE4}"/>
              </a:ext>
            </a:extLst>
          </p:cNvPr>
          <p:cNvSpPr/>
          <p:nvPr/>
        </p:nvSpPr>
        <p:spPr>
          <a:xfrm>
            <a:off x="3181350" y="1733567"/>
            <a:ext cx="16995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الجداء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47B0B592-2C19-D310-3CC0-07293C829069}"/>
              </a:ext>
            </a:extLst>
          </p:cNvPr>
          <p:cNvSpPr>
            <a:spLocks noChangeAspect="1"/>
          </p:cNvSpPr>
          <p:nvPr/>
        </p:nvSpPr>
        <p:spPr>
          <a:xfrm>
            <a:off x="4906496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0A5AE6E-0F99-8E6D-132C-8A9FBF027889}"/>
              </a:ext>
            </a:extLst>
          </p:cNvPr>
          <p:cNvGrpSpPr/>
          <p:nvPr/>
        </p:nvGrpSpPr>
        <p:grpSpPr>
          <a:xfrm>
            <a:off x="2908493" y="2838450"/>
            <a:ext cx="2667000" cy="2647950"/>
            <a:chOff x="4724400" y="2781300"/>
            <a:chExt cx="2667000" cy="2647950"/>
          </a:xfrm>
        </p:grpSpPr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1F7A6F79-0021-C69A-6BC6-5546E5852407}"/>
                </a:ext>
              </a:extLst>
            </p:cNvPr>
            <p:cNvSpPr/>
            <p:nvPr/>
          </p:nvSpPr>
          <p:spPr>
            <a:xfrm>
              <a:off x="4724400" y="2781300"/>
              <a:ext cx="2667000" cy="2647950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10" name="Encre 9">
                  <a:extLst>
                    <a:ext uri="{FF2B5EF4-FFF2-40B4-BE49-F238E27FC236}">
                      <a16:creationId xmlns:a16="http://schemas.microsoft.com/office/drawing/2014/main" id="{EA770B49-B57A-43A9-EC82-DDA79D098F0D}"/>
                    </a:ext>
                  </a:extLst>
                </p14:cNvPr>
                <p14:cNvContentPartPr/>
                <p14:nvPr/>
              </p14:nvContentPartPr>
              <p14:xfrm>
                <a:off x="6133560" y="4076670"/>
                <a:ext cx="360" cy="360"/>
              </p14:xfrm>
            </p:contentPart>
          </mc:Choice>
          <mc:Fallback xmlns="">
            <p:pic>
              <p:nvPicPr>
                <p:cNvPr id="7" name="Encre 6">
                  <a:extLst>
                    <a:ext uri="{FF2B5EF4-FFF2-40B4-BE49-F238E27FC236}">
                      <a16:creationId xmlns:a16="http://schemas.microsoft.com/office/drawing/2014/main" id="{3F0F8CF4-DACD-D3C9-2DA1-790D311475A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124920" y="406767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7BA91B8A-B8C7-22C2-0AAF-03D845CC0C7B}"/>
                </a:ext>
              </a:extLst>
            </p:cNvPr>
            <p:cNvSpPr txBox="1"/>
            <p:nvPr/>
          </p:nvSpPr>
          <p:spPr>
            <a:xfrm>
              <a:off x="5617503" y="3973835"/>
              <a:ext cx="53286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400" b="1" dirty="0">
                  <a:solidFill>
                    <a:prstClr val="black"/>
                  </a:solidFill>
                </a:rPr>
                <a:t>O</a:t>
              </a:r>
              <a:endParaRPr lang="fr-MA" sz="2400" dirty="0"/>
            </a:p>
          </p:txBody>
        </p:sp>
      </p:grp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D58D79C5-76F0-F15F-2CBD-5F0EF0036D4A}"/>
              </a:ext>
            </a:extLst>
          </p:cNvPr>
          <p:cNvCxnSpPr>
            <a:cxnSpLocks/>
          </p:cNvCxnSpPr>
          <p:nvPr/>
        </p:nvCxnSpPr>
        <p:spPr>
          <a:xfrm flipV="1">
            <a:off x="4241992" y="3781579"/>
            <a:ext cx="1296596" cy="43019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09C4EF51-BCCE-14A9-4D86-62248C0C3319}"/>
              </a:ext>
            </a:extLst>
          </p:cNvPr>
          <p:cNvCxnSpPr>
            <a:cxnSpLocks/>
            <a:stCxn id="9" idx="1"/>
            <a:endCxn id="9" idx="5"/>
          </p:cNvCxnSpPr>
          <p:nvPr/>
        </p:nvCxnSpPr>
        <p:spPr>
          <a:xfrm>
            <a:off x="3299066" y="3226233"/>
            <a:ext cx="1885854" cy="1872384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2E735203-97E7-3579-02EF-13C4F7C7426D}"/>
              </a:ext>
            </a:extLst>
          </p:cNvPr>
          <p:cNvSpPr txBox="1"/>
          <p:nvPr/>
        </p:nvSpPr>
        <p:spPr>
          <a:xfrm>
            <a:off x="5597741" y="3550746"/>
            <a:ext cx="5328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prstClr val="black"/>
                </a:solidFill>
              </a:rPr>
              <a:t>B</a:t>
            </a:r>
            <a:endParaRPr lang="fr-MA" sz="2400" dirty="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02586E5-EA66-5940-E2A1-3BDBB44BE237}"/>
              </a:ext>
            </a:extLst>
          </p:cNvPr>
          <p:cNvSpPr txBox="1"/>
          <p:nvPr/>
        </p:nvSpPr>
        <p:spPr>
          <a:xfrm>
            <a:off x="2870663" y="2879531"/>
            <a:ext cx="5328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prstClr val="black"/>
                </a:solidFill>
              </a:rPr>
              <a:t>A</a:t>
            </a:r>
            <a:endParaRPr lang="fr-MA" sz="2400" dirty="0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3C5F4FF3-502D-5088-9BF7-8E62FD40F9B0}"/>
              </a:ext>
            </a:extLst>
          </p:cNvPr>
          <p:cNvSpPr txBox="1"/>
          <p:nvPr/>
        </p:nvSpPr>
        <p:spPr>
          <a:xfrm>
            <a:off x="5197273" y="5024735"/>
            <a:ext cx="5328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prstClr val="black"/>
                </a:solidFill>
              </a:rPr>
              <a:t>C</a:t>
            </a:r>
            <a:endParaRPr lang="fr-MA" sz="2400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1CDFA7A-ACC7-3FD7-9A29-876389D8CAA0}"/>
              </a:ext>
            </a:extLst>
          </p:cNvPr>
          <p:cNvSpPr txBox="1"/>
          <p:nvPr/>
        </p:nvSpPr>
        <p:spPr>
          <a:xfrm rot="20651908">
            <a:off x="4471367" y="3550745"/>
            <a:ext cx="10998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10 cm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6091768D-D620-7DF4-931E-91B5E438456F}"/>
              </a:ext>
            </a:extLst>
          </p:cNvPr>
          <p:cNvSpPr/>
          <p:nvPr/>
        </p:nvSpPr>
        <p:spPr>
          <a:xfrm>
            <a:off x="471948" y="1733567"/>
            <a:ext cx="16995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المساحة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4" name="Oval 80">
            <a:extLst>
              <a:ext uri="{FF2B5EF4-FFF2-40B4-BE49-F238E27FC236}">
                <a16:creationId xmlns:a16="http://schemas.microsoft.com/office/drawing/2014/main" id="{9B683882-3DC6-F919-9820-B4CD533FB1AF}"/>
              </a:ext>
            </a:extLst>
          </p:cNvPr>
          <p:cNvSpPr>
            <a:spLocks noChangeAspect="1"/>
          </p:cNvSpPr>
          <p:nvPr/>
        </p:nvSpPr>
        <p:spPr>
          <a:xfrm>
            <a:off x="2197094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4E9D4DCA-CFD2-BD00-FE0C-6FC22BC35342}"/>
              </a:ext>
            </a:extLst>
          </p:cNvPr>
          <p:cNvSpPr txBox="1"/>
          <p:nvPr/>
        </p:nvSpPr>
        <p:spPr>
          <a:xfrm>
            <a:off x="2058030" y="3646163"/>
            <a:ext cx="7793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prstClr val="black"/>
                </a:solidFill>
              </a:rPr>
              <a:t>(D)</a:t>
            </a:r>
            <a:endParaRPr lang="fr-MA" sz="3600" dirty="0"/>
          </a:p>
        </p:txBody>
      </p:sp>
    </p:spTree>
    <p:extLst>
      <p:ext uri="{BB962C8B-B14F-4D97-AF65-F5344CB8AC3E}">
        <p14:creationId xmlns:p14="http://schemas.microsoft.com/office/powerpoint/2010/main" val="2953602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4B46B7-8346-D625-F7DA-B8787EA1A3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F5A5FFA-2323-B90A-F01D-702E63367DEE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الثانية؟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A654B47-DBA1-6D0A-A658-9E208684130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F716D29-39EC-1D90-A3D3-0E347C3131F1}"/>
              </a:ext>
            </a:extLst>
          </p:cNvPr>
          <p:cNvSpPr txBox="1"/>
          <p:nvPr/>
        </p:nvSpPr>
        <p:spPr>
          <a:xfrm>
            <a:off x="398888" y="4929485"/>
            <a:ext cx="21190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 = 10 cm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13C5E11-B252-DC2D-7784-E1ACF1510E27}"/>
              </a:ext>
            </a:extLst>
          </p:cNvPr>
          <p:cNvSpPr/>
          <p:nvPr/>
        </p:nvSpPr>
        <p:spPr>
          <a:xfrm>
            <a:off x="5791555" y="1752495"/>
            <a:ext cx="16995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الشعاع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F76A3C64-E38E-A919-B162-B9234E640270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0C020CB-24A6-58CF-683E-8C1CDF56298D}"/>
              </a:ext>
            </a:extLst>
          </p:cNvPr>
          <p:cNvSpPr/>
          <p:nvPr/>
        </p:nvSpPr>
        <p:spPr>
          <a:xfrm>
            <a:off x="3181350" y="1733567"/>
            <a:ext cx="16995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الجداء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1BF110F3-2203-4DD2-95F0-03CE9D4204EF}"/>
              </a:ext>
            </a:extLst>
          </p:cNvPr>
          <p:cNvSpPr>
            <a:spLocks noChangeAspect="1"/>
          </p:cNvSpPr>
          <p:nvPr/>
        </p:nvSpPr>
        <p:spPr>
          <a:xfrm>
            <a:off x="4906496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7958912-F5DC-5C7B-CE6F-3398A81C8C75}"/>
              </a:ext>
            </a:extLst>
          </p:cNvPr>
          <p:cNvGrpSpPr/>
          <p:nvPr/>
        </p:nvGrpSpPr>
        <p:grpSpPr>
          <a:xfrm>
            <a:off x="2908493" y="2838450"/>
            <a:ext cx="2667000" cy="2647950"/>
            <a:chOff x="4724400" y="2781300"/>
            <a:chExt cx="2667000" cy="2647950"/>
          </a:xfrm>
        </p:grpSpPr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A4D0EA6C-1AD4-3998-01CD-EC6BB0527A0A}"/>
                </a:ext>
              </a:extLst>
            </p:cNvPr>
            <p:cNvSpPr/>
            <p:nvPr/>
          </p:nvSpPr>
          <p:spPr>
            <a:xfrm>
              <a:off x="4724400" y="2781300"/>
              <a:ext cx="2667000" cy="2647950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12" name="Encre 11">
                  <a:extLst>
                    <a:ext uri="{FF2B5EF4-FFF2-40B4-BE49-F238E27FC236}">
                      <a16:creationId xmlns:a16="http://schemas.microsoft.com/office/drawing/2014/main" id="{91E8CE1B-3788-E65E-C21D-03E3BAA91336}"/>
                    </a:ext>
                  </a:extLst>
                </p14:cNvPr>
                <p14:cNvContentPartPr/>
                <p14:nvPr/>
              </p14:nvContentPartPr>
              <p14:xfrm>
                <a:off x="6133560" y="4076670"/>
                <a:ext cx="360" cy="360"/>
              </p14:xfrm>
            </p:contentPart>
          </mc:Choice>
          <mc:Fallback xmlns="">
            <p:pic>
              <p:nvPicPr>
                <p:cNvPr id="7" name="Encre 6">
                  <a:extLst>
                    <a:ext uri="{FF2B5EF4-FFF2-40B4-BE49-F238E27FC236}">
                      <a16:creationId xmlns:a16="http://schemas.microsoft.com/office/drawing/2014/main" id="{3F0F8CF4-DACD-D3C9-2DA1-790D311475A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124920" y="406767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4434AE36-76DA-8C43-0EFE-64A7AAD80FB3}"/>
                </a:ext>
              </a:extLst>
            </p:cNvPr>
            <p:cNvSpPr txBox="1"/>
            <p:nvPr/>
          </p:nvSpPr>
          <p:spPr>
            <a:xfrm>
              <a:off x="5617503" y="3973835"/>
              <a:ext cx="53286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400" b="1" dirty="0">
                  <a:solidFill>
                    <a:prstClr val="black"/>
                  </a:solidFill>
                </a:rPr>
                <a:t>O</a:t>
              </a:r>
              <a:endParaRPr lang="fr-MA" sz="2400" dirty="0"/>
            </a:p>
          </p:txBody>
        </p:sp>
      </p:grp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C09F26D4-D90F-4A38-C658-C79797526BA1}"/>
              </a:ext>
            </a:extLst>
          </p:cNvPr>
          <p:cNvCxnSpPr>
            <a:cxnSpLocks/>
          </p:cNvCxnSpPr>
          <p:nvPr/>
        </p:nvCxnSpPr>
        <p:spPr>
          <a:xfrm flipV="1">
            <a:off x="4241992" y="3781579"/>
            <a:ext cx="1296596" cy="43019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C27BDB1E-62B8-2F27-2533-A38626BF9244}"/>
              </a:ext>
            </a:extLst>
          </p:cNvPr>
          <p:cNvCxnSpPr>
            <a:cxnSpLocks/>
            <a:stCxn id="11" idx="1"/>
            <a:endCxn id="11" idx="5"/>
          </p:cNvCxnSpPr>
          <p:nvPr/>
        </p:nvCxnSpPr>
        <p:spPr>
          <a:xfrm>
            <a:off x="3299066" y="3226233"/>
            <a:ext cx="1885854" cy="1872384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76799CEC-59C7-2A93-0DDC-407AAC7F752E}"/>
              </a:ext>
            </a:extLst>
          </p:cNvPr>
          <p:cNvSpPr txBox="1"/>
          <p:nvPr/>
        </p:nvSpPr>
        <p:spPr>
          <a:xfrm>
            <a:off x="5597741" y="3550746"/>
            <a:ext cx="5328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prstClr val="black"/>
                </a:solidFill>
              </a:rPr>
              <a:t>B</a:t>
            </a:r>
            <a:endParaRPr lang="fr-MA" sz="2400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0F1F192-349D-6E13-E145-4A2CD7F8FA4A}"/>
              </a:ext>
            </a:extLst>
          </p:cNvPr>
          <p:cNvSpPr txBox="1"/>
          <p:nvPr/>
        </p:nvSpPr>
        <p:spPr>
          <a:xfrm>
            <a:off x="2870663" y="2879531"/>
            <a:ext cx="5328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prstClr val="black"/>
                </a:solidFill>
              </a:rPr>
              <a:t>A</a:t>
            </a:r>
            <a:endParaRPr lang="fr-MA" sz="2400" dirty="0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F788D850-43D1-45B7-FE3C-8862B2E16D24}"/>
              </a:ext>
            </a:extLst>
          </p:cNvPr>
          <p:cNvSpPr txBox="1"/>
          <p:nvPr/>
        </p:nvSpPr>
        <p:spPr>
          <a:xfrm>
            <a:off x="5197273" y="5024735"/>
            <a:ext cx="5328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prstClr val="black"/>
                </a:solidFill>
              </a:rPr>
              <a:t>C</a:t>
            </a:r>
            <a:endParaRPr lang="fr-MA" sz="2400" dirty="0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6B042659-3E8D-5B1C-FC2D-C3C865747A42}"/>
              </a:ext>
            </a:extLst>
          </p:cNvPr>
          <p:cNvSpPr txBox="1"/>
          <p:nvPr/>
        </p:nvSpPr>
        <p:spPr>
          <a:xfrm rot="20651908">
            <a:off x="4471367" y="3550745"/>
            <a:ext cx="10998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10 cm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A567B37F-96C2-2261-A020-812353E16C44}"/>
              </a:ext>
            </a:extLst>
          </p:cNvPr>
          <p:cNvSpPr/>
          <p:nvPr/>
        </p:nvSpPr>
        <p:spPr>
          <a:xfrm>
            <a:off x="471948" y="1733567"/>
            <a:ext cx="16995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المساحة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5" name="Oval 80">
            <a:extLst>
              <a:ext uri="{FF2B5EF4-FFF2-40B4-BE49-F238E27FC236}">
                <a16:creationId xmlns:a16="http://schemas.microsoft.com/office/drawing/2014/main" id="{A84D5F05-B199-C43E-C978-CCCA991341E4}"/>
              </a:ext>
            </a:extLst>
          </p:cNvPr>
          <p:cNvSpPr>
            <a:spLocks noChangeAspect="1"/>
          </p:cNvSpPr>
          <p:nvPr/>
        </p:nvSpPr>
        <p:spPr>
          <a:xfrm>
            <a:off x="2197094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180B4B11-DAC9-CEF8-BB72-B37F513B69E6}"/>
              </a:ext>
            </a:extLst>
          </p:cNvPr>
          <p:cNvSpPr txBox="1"/>
          <p:nvPr/>
        </p:nvSpPr>
        <p:spPr>
          <a:xfrm>
            <a:off x="2058030" y="3646163"/>
            <a:ext cx="7793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prstClr val="black"/>
                </a:solidFill>
              </a:rPr>
              <a:t>(D)</a:t>
            </a:r>
            <a:endParaRPr lang="fr-MA" sz="3600" dirty="0"/>
          </a:p>
        </p:txBody>
      </p:sp>
    </p:spTree>
    <p:extLst>
      <p:ext uri="{BB962C8B-B14F-4D97-AF65-F5344CB8AC3E}">
        <p14:creationId xmlns:p14="http://schemas.microsoft.com/office/powerpoint/2010/main" val="3409706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236ADC-1752-3648-A458-6E53BA28B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2705AD0-13C6-FC99-A79F-C2B39C49D83E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احسبوا جداء الشعاع والشعاع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0E63874-B60A-5676-FA75-D53A2722F6F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2669BC5-A38C-47BB-E7E0-CF8A7F21C472}"/>
              </a:ext>
            </a:extLst>
          </p:cNvPr>
          <p:cNvSpPr txBox="1"/>
          <p:nvPr/>
        </p:nvSpPr>
        <p:spPr>
          <a:xfrm>
            <a:off x="398888" y="4929485"/>
            <a:ext cx="21190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 = 10 cm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A45E5BF-81B5-2B87-8D8F-F6769421FCC8}"/>
              </a:ext>
            </a:extLst>
          </p:cNvPr>
          <p:cNvSpPr/>
          <p:nvPr/>
        </p:nvSpPr>
        <p:spPr>
          <a:xfrm>
            <a:off x="5791555" y="1752495"/>
            <a:ext cx="16995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الشعاع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73BC4C54-B682-5430-D8A0-9B73641AF224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1E07CE8-E6A2-6B74-A118-C8EC156AD9F0}"/>
              </a:ext>
            </a:extLst>
          </p:cNvPr>
          <p:cNvSpPr/>
          <p:nvPr/>
        </p:nvSpPr>
        <p:spPr>
          <a:xfrm>
            <a:off x="3181350" y="1733567"/>
            <a:ext cx="16995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الجداء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AFCB1761-F13D-F547-6A67-14B1C8B5C465}"/>
              </a:ext>
            </a:extLst>
          </p:cNvPr>
          <p:cNvSpPr>
            <a:spLocks noChangeAspect="1"/>
          </p:cNvSpPr>
          <p:nvPr/>
        </p:nvSpPr>
        <p:spPr>
          <a:xfrm>
            <a:off x="4906496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3EC5A511-54E2-0E42-3E48-898E4BD54050}"/>
              </a:ext>
            </a:extLst>
          </p:cNvPr>
          <p:cNvGrpSpPr/>
          <p:nvPr/>
        </p:nvGrpSpPr>
        <p:grpSpPr>
          <a:xfrm>
            <a:off x="2908493" y="2838450"/>
            <a:ext cx="2667000" cy="2647950"/>
            <a:chOff x="4724400" y="2781300"/>
            <a:chExt cx="2667000" cy="2647950"/>
          </a:xfrm>
        </p:grpSpPr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923B989C-6415-0817-4A7B-3404602BBADA}"/>
                </a:ext>
              </a:extLst>
            </p:cNvPr>
            <p:cNvSpPr/>
            <p:nvPr/>
          </p:nvSpPr>
          <p:spPr>
            <a:xfrm>
              <a:off x="4724400" y="2781300"/>
              <a:ext cx="2667000" cy="2647950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12" name="Encre 11">
                  <a:extLst>
                    <a:ext uri="{FF2B5EF4-FFF2-40B4-BE49-F238E27FC236}">
                      <a16:creationId xmlns:a16="http://schemas.microsoft.com/office/drawing/2014/main" id="{B5E5F33B-83D1-500A-DECE-C7B194CB2EB7}"/>
                    </a:ext>
                  </a:extLst>
                </p14:cNvPr>
                <p14:cNvContentPartPr/>
                <p14:nvPr/>
              </p14:nvContentPartPr>
              <p14:xfrm>
                <a:off x="6133560" y="4076670"/>
                <a:ext cx="360" cy="360"/>
              </p14:xfrm>
            </p:contentPart>
          </mc:Choice>
          <mc:Fallback xmlns="">
            <p:pic>
              <p:nvPicPr>
                <p:cNvPr id="12" name="Encre 11">
                  <a:extLst>
                    <a:ext uri="{FF2B5EF4-FFF2-40B4-BE49-F238E27FC236}">
                      <a16:creationId xmlns:a16="http://schemas.microsoft.com/office/drawing/2014/main" id="{B5E5F33B-83D1-500A-DECE-C7B194CB2EB7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124560" y="406767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F612712D-E3DF-3F77-18B3-E378D8B47374}"/>
                </a:ext>
              </a:extLst>
            </p:cNvPr>
            <p:cNvSpPr txBox="1"/>
            <p:nvPr/>
          </p:nvSpPr>
          <p:spPr>
            <a:xfrm>
              <a:off x="5617503" y="3973835"/>
              <a:ext cx="53286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400" b="1" dirty="0">
                  <a:solidFill>
                    <a:prstClr val="black"/>
                  </a:solidFill>
                </a:rPr>
                <a:t>O</a:t>
              </a:r>
              <a:endParaRPr lang="fr-MA" sz="2400" dirty="0"/>
            </a:p>
          </p:txBody>
        </p:sp>
      </p:grp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B008B63F-09CB-60A7-3711-4B36D4D5FE91}"/>
              </a:ext>
            </a:extLst>
          </p:cNvPr>
          <p:cNvCxnSpPr>
            <a:cxnSpLocks/>
          </p:cNvCxnSpPr>
          <p:nvPr/>
        </p:nvCxnSpPr>
        <p:spPr>
          <a:xfrm flipV="1">
            <a:off x="4241992" y="3781579"/>
            <a:ext cx="1296596" cy="43019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DAE8D11E-DB01-9884-4028-23382C037564}"/>
              </a:ext>
            </a:extLst>
          </p:cNvPr>
          <p:cNvCxnSpPr>
            <a:cxnSpLocks/>
            <a:stCxn id="11" idx="1"/>
            <a:endCxn id="11" idx="5"/>
          </p:cNvCxnSpPr>
          <p:nvPr/>
        </p:nvCxnSpPr>
        <p:spPr>
          <a:xfrm>
            <a:off x="3299066" y="3226233"/>
            <a:ext cx="1885854" cy="1872384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C175630B-21E9-D5D4-A3A0-69B58776FC58}"/>
              </a:ext>
            </a:extLst>
          </p:cNvPr>
          <p:cNvSpPr txBox="1"/>
          <p:nvPr/>
        </p:nvSpPr>
        <p:spPr>
          <a:xfrm>
            <a:off x="5597741" y="3550746"/>
            <a:ext cx="5328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prstClr val="black"/>
                </a:solidFill>
              </a:rPr>
              <a:t>B</a:t>
            </a:r>
            <a:endParaRPr lang="fr-MA" sz="2400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6C86027-4C73-5485-8894-D44D7D9B1A68}"/>
              </a:ext>
            </a:extLst>
          </p:cNvPr>
          <p:cNvSpPr txBox="1"/>
          <p:nvPr/>
        </p:nvSpPr>
        <p:spPr>
          <a:xfrm>
            <a:off x="2870663" y="2879531"/>
            <a:ext cx="5328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prstClr val="black"/>
                </a:solidFill>
              </a:rPr>
              <a:t>A</a:t>
            </a:r>
            <a:endParaRPr lang="fr-MA" sz="2400" dirty="0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3EC41559-ED77-91A9-26CC-57D1D7C53639}"/>
              </a:ext>
            </a:extLst>
          </p:cNvPr>
          <p:cNvSpPr txBox="1"/>
          <p:nvPr/>
        </p:nvSpPr>
        <p:spPr>
          <a:xfrm>
            <a:off x="5197273" y="5024735"/>
            <a:ext cx="5328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prstClr val="black"/>
                </a:solidFill>
              </a:rPr>
              <a:t>C</a:t>
            </a:r>
            <a:endParaRPr lang="fr-MA" sz="2400" dirty="0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9399D656-C84D-E435-073B-D7B10C323D44}"/>
              </a:ext>
            </a:extLst>
          </p:cNvPr>
          <p:cNvSpPr txBox="1"/>
          <p:nvPr/>
        </p:nvSpPr>
        <p:spPr>
          <a:xfrm rot="20651908">
            <a:off x="4471367" y="3550745"/>
            <a:ext cx="10998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10 cm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3B658278-C82C-C951-212B-32A362FA1DA6}"/>
              </a:ext>
            </a:extLst>
          </p:cNvPr>
          <p:cNvSpPr/>
          <p:nvPr/>
        </p:nvSpPr>
        <p:spPr>
          <a:xfrm>
            <a:off x="471948" y="1733567"/>
            <a:ext cx="16995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المساحة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5" name="Oval 80">
            <a:extLst>
              <a:ext uri="{FF2B5EF4-FFF2-40B4-BE49-F238E27FC236}">
                <a16:creationId xmlns:a16="http://schemas.microsoft.com/office/drawing/2014/main" id="{F601BF59-A164-8C52-CE58-634BFCE7A74A}"/>
              </a:ext>
            </a:extLst>
          </p:cNvPr>
          <p:cNvSpPr>
            <a:spLocks noChangeAspect="1"/>
          </p:cNvSpPr>
          <p:nvPr/>
        </p:nvSpPr>
        <p:spPr>
          <a:xfrm>
            <a:off x="2197094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57812AC1-A39A-F8D6-1391-322C22CE804F}"/>
              </a:ext>
            </a:extLst>
          </p:cNvPr>
          <p:cNvSpPr txBox="1"/>
          <p:nvPr/>
        </p:nvSpPr>
        <p:spPr>
          <a:xfrm>
            <a:off x="2058030" y="3646163"/>
            <a:ext cx="7793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prstClr val="black"/>
                </a:solidFill>
              </a:rPr>
              <a:t>(D)</a:t>
            </a:r>
            <a:endParaRPr lang="fr-MA" sz="36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CCCF5C9-D599-7C2A-25DF-ABF5F8FBDD09}"/>
              </a:ext>
            </a:extLst>
          </p:cNvPr>
          <p:cNvSpPr txBox="1"/>
          <p:nvPr/>
        </p:nvSpPr>
        <p:spPr>
          <a:xfrm>
            <a:off x="182813" y="5418682"/>
            <a:ext cx="29985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 × r =  ……………</a:t>
            </a:r>
            <a:endParaRPr lang="fr-MA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015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971AFC-9662-995C-7A54-AAF993FFD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F5A1390-061E-C133-2E97-CB0145050F33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2074B6E-DCCF-078E-DFBF-B95EEAB808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88CF46-6C87-861E-10B9-CF44D6EDE81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45752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09D235-1EDC-0575-7814-EACB15B7E3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07B54E8-831E-6F07-3DFA-A695BC7A1743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4CA6D96-C274-876F-99BA-FF05415B211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6" name="ZoneTexte 55">
            <a:extLst>
              <a:ext uri="{FF2B5EF4-FFF2-40B4-BE49-F238E27FC236}">
                <a16:creationId xmlns:a16="http://schemas.microsoft.com/office/drawing/2014/main" id="{C12D80BB-C102-B4CC-4F6B-0A677B367F21}"/>
              </a:ext>
            </a:extLst>
          </p:cNvPr>
          <p:cNvSpPr txBox="1"/>
          <p:nvPr/>
        </p:nvSpPr>
        <p:spPr>
          <a:xfrm>
            <a:off x="398888" y="4929485"/>
            <a:ext cx="21190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 = 10 cm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40AF6809-7AAF-B6C9-2BB8-3910AF7B8B53}"/>
              </a:ext>
            </a:extLst>
          </p:cNvPr>
          <p:cNvSpPr/>
          <p:nvPr/>
        </p:nvSpPr>
        <p:spPr>
          <a:xfrm>
            <a:off x="5791555" y="1752495"/>
            <a:ext cx="16995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الشعاع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8" name="Oval 80">
            <a:extLst>
              <a:ext uri="{FF2B5EF4-FFF2-40B4-BE49-F238E27FC236}">
                <a16:creationId xmlns:a16="http://schemas.microsoft.com/office/drawing/2014/main" id="{2DDBCDBE-AF7F-1BAE-42E4-2A56E492DFAE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9" name="Rectangle : coins arrondis 58">
            <a:extLst>
              <a:ext uri="{FF2B5EF4-FFF2-40B4-BE49-F238E27FC236}">
                <a16:creationId xmlns:a16="http://schemas.microsoft.com/office/drawing/2014/main" id="{F33DD632-D69E-F4FE-961E-A6FC5E5CD587}"/>
              </a:ext>
            </a:extLst>
          </p:cNvPr>
          <p:cNvSpPr/>
          <p:nvPr/>
        </p:nvSpPr>
        <p:spPr>
          <a:xfrm>
            <a:off x="3181350" y="1733567"/>
            <a:ext cx="16995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الجداء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0" name="Oval 80">
            <a:extLst>
              <a:ext uri="{FF2B5EF4-FFF2-40B4-BE49-F238E27FC236}">
                <a16:creationId xmlns:a16="http://schemas.microsoft.com/office/drawing/2014/main" id="{AF90E895-39EB-7648-F071-3C5A24C38213}"/>
              </a:ext>
            </a:extLst>
          </p:cNvPr>
          <p:cNvSpPr>
            <a:spLocks noChangeAspect="1"/>
          </p:cNvSpPr>
          <p:nvPr/>
        </p:nvSpPr>
        <p:spPr>
          <a:xfrm>
            <a:off x="4906496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grpSp>
        <p:nvGrpSpPr>
          <p:cNvPr id="61" name="Groupe 60">
            <a:extLst>
              <a:ext uri="{FF2B5EF4-FFF2-40B4-BE49-F238E27FC236}">
                <a16:creationId xmlns:a16="http://schemas.microsoft.com/office/drawing/2014/main" id="{D9F582FE-DAD1-B05E-5299-68F983251A21}"/>
              </a:ext>
            </a:extLst>
          </p:cNvPr>
          <p:cNvGrpSpPr/>
          <p:nvPr/>
        </p:nvGrpSpPr>
        <p:grpSpPr>
          <a:xfrm>
            <a:off x="2908493" y="2838450"/>
            <a:ext cx="2667000" cy="2647950"/>
            <a:chOff x="4724400" y="2781300"/>
            <a:chExt cx="2667000" cy="2647950"/>
          </a:xfrm>
        </p:grpSpPr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3BA1212F-26BB-5675-642B-89F44887EE00}"/>
                </a:ext>
              </a:extLst>
            </p:cNvPr>
            <p:cNvSpPr/>
            <p:nvPr/>
          </p:nvSpPr>
          <p:spPr>
            <a:xfrm>
              <a:off x="4724400" y="2781300"/>
              <a:ext cx="2667000" cy="2647950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63" name="Encre 62">
                  <a:extLst>
                    <a:ext uri="{FF2B5EF4-FFF2-40B4-BE49-F238E27FC236}">
                      <a16:creationId xmlns:a16="http://schemas.microsoft.com/office/drawing/2014/main" id="{B1E04DD5-7992-1469-8DA3-EF39808D8AA4}"/>
                    </a:ext>
                  </a:extLst>
                </p14:cNvPr>
                <p14:cNvContentPartPr/>
                <p14:nvPr/>
              </p14:nvContentPartPr>
              <p14:xfrm>
                <a:off x="6133560" y="4076670"/>
                <a:ext cx="360" cy="360"/>
              </p14:xfrm>
            </p:contentPart>
          </mc:Choice>
          <mc:Fallback xmlns="">
            <p:pic>
              <p:nvPicPr>
                <p:cNvPr id="63" name="Encre 62">
                  <a:extLst>
                    <a:ext uri="{FF2B5EF4-FFF2-40B4-BE49-F238E27FC236}">
                      <a16:creationId xmlns:a16="http://schemas.microsoft.com/office/drawing/2014/main" id="{B1E04DD5-7992-1469-8DA3-EF39808D8AA4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124560" y="406767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64" name="ZoneTexte 63">
              <a:extLst>
                <a:ext uri="{FF2B5EF4-FFF2-40B4-BE49-F238E27FC236}">
                  <a16:creationId xmlns:a16="http://schemas.microsoft.com/office/drawing/2014/main" id="{8BCC765B-A447-5A5E-455B-13DB179F240A}"/>
                </a:ext>
              </a:extLst>
            </p:cNvPr>
            <p:cNvSpPr txBox="1"/>
            <p:nvPr/>
          </p:nvSpPr>
          <p:spPr>
            <a:xfrm>
              <a:off x="5617503" y="3973835"/>
              <a:ext cx="53286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400" b="1" dirty="0">
                  <a:solidFill>
                    <a:prstClr val="black"/>
                  </a:solidFill>
                </a:rPr>
                <a:t>O</a:t>
              </a:r>
              <a:endParaRPr lang="fr-MA" sz="2400" dirty="0"/>
            </a:p>
          </p:txBody>
        </p:sp>
      </p:grpSp>
      <p:cxnSp>
        <p:nvCxnSpPr>
          <p:cNvPr id="65" name="Connecteur droit 64">
            <a:extLst>
              <a:ext uri="{FF2B5EF4-FFF2-40B4-BE49-F238E27FC236}">
                <a16:creationId xmlns:a16="http://schemas.microsoft.com/office/drawing/2014/main" id="{448B9E97-188C-6CEF-4223-E3A8DD25D9FC}"/>
              </a:ext>
            </a:extLst>
          </p:cNvPr>
          <p:cNvCxnSpPr>
            <a:cxnSpLocks/>
          </p:cNvCxnSpPr>
          <p:nvPr/>
        </p:nvCxnSpPr>
        <p:spPr>
          <a:xfrm flipV="1">
            <a:off x="4241992" y="3781579"/>
            <a:ext cx="1296596" cy="43019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65">
            <a:extLst>
              <a:ext uri="{FF2B5EF4-FFF2-40B4-BE49-F238E27FC236}">
                <a16:creationId xmlns:a16="http://schemas.microsoft.com/office/drawing/2014/main" id="{76F64647-A0F1-907E-9EF3-FD25441D8B58}"/>
              </a:ext>
            </a:extLst>
          </p:cNvPr>
          <p:cNvCxnSpPr>
            <a:cxnSpLocks/>
            <a:stCxn id="62" idx="1"/>
            <a:endCxn id="62" idx="5"/>
          </p:cNvCxnSpPr>
          <p:nvPr/>
        </p:nvCxnSpPr>
        <p:spPr>
          <a:xfrm>
            <a:off x="3299066" y="3226233"/>
            <a:ext cx="1885854" cy="1872384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ZoneTexte 66">
            <a:extLst>
              <a:ext uri="{FF2B5EF4-FFF2-40B4-BE49-F238E27FC236}">
                <a16:creationId xmlns:a16="http://schemas.microsoft.com/office/drawing/2014/main" id="{35FA40D3-DED3-DA81-AA29-D0CB2687B976}"/>
              </a:ext>
            </a:extLst>
          </p:cNvPr>
          <p:cNvSpPr txBox="1"/>
          <p:nvPr/>
        </p:nvSpPr>
        <p:spPr>
          <a:xfrm>
            <a:off x="5597741" y="3550746"/>
            <a:ext cx="5328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prstClr val="black"/>
                </a:solidFill>
              </a:rPr>
              <a:t>B</a:t>
            </a:r>
            <a:endParaRPr lang="fr-MA" sz="2400" dirty="0"/>
          </a:p>
        </p:txBody>
      </p:sp>
      <p:sp>
        <p:nvSpPr>
          <p:cNvPr id="68" name="ZoneTexte 67">
            <a:extLst>
              <a:ext uri="{FF2B5EF4-FFF2-40B4-BE49-F238E27FC236}">
                <a16:creationId xmlns:a16="http://schemas.microsoft.com/office/drawing/2014/main" id="{921DDC07-B80A-04F4-0D98-980CF2F591D9}"/>
              </a:ext>
            </a:extLst>
          </p:cNvPr>
          <p:cNvSpPr txBox="1"/>
          <p:nvPr/>
        </p:nvSpPr>
        <p:spPr>
          <a:xfrm>
            <a:off x="2870663" y="2879531"/>
            <a:ext cx="5328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prstClr val="black"/>
                </a:solidFill>
              </a:rPr>
              <a:t>A</a:t>
            </a:r>
            <a:endParaRPr lang="fr-MA" sz="2400" dirty="0"/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0D902869-2D2F-4C1E-1D51-ACA9E721B78D}"/>
              </a:ext>
            </a:extLst>
          </p:cNvPr>
          <p:cNvSpPr txBox="1"/>
          <p:nvPr/>
        </p:nvSpPr>
        <p:spPr>
          <a:xfrm>
            <a:off x="5197273" y="5024735"/>
            <a:ext cx="5328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prstClr val="black"/>
                </a:solidFill>
              </a:rPr>
              <a:t>C</a:t>
            </a:r>
            <a:endParaRPr lang="fr-MA" sz="2400" dirty="0"/>
          </a:p>
        </p:txBody>
      </p:sp>
      <p:sp>
        <p:nvSpPr>
          <p:cNvPr id="70" name="ZoneTexte 69">
            <a:extLst>
              <a:ext uri="{FF2B5EF4-FFF2-40B4-BE49-F238E27FC236}">
                <a16:creationId xmlns:a16="http://schemas.microsoft.com/office/drawing/2014/main" id="{A132CD94-E838-2426-ACF5-F9D32C086837}"/>
              </a:ext>
            </a:extLst>
          </p:cNvPr>
          <p:cNvSpPr txBox="1"/>
          <p:nvPr/>
        </p:nvSpPr>
        <p:spPr>
          <a:xfrm rot="20651908">
            <a:off x="4471367" y="3550745"/>
            <a:ext cx="10998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10 cm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71" name="Rectangle : coins arrondis 70">
            <a:extLst>
              <a:ext uri="{FF2B5EF4-FFF2-40B4-BE49-F238E27FC236}">
                <a16:creationId xmlns:a16="http://schemas.microsoft.com/office/drawing/2014/main" id="{7F3B1640-ABDC-BD72-49A2-DF27BB7D8A2F}"/>
              </a:ext>
            </a:extLst>
          </p:cNvPr>
          <p:cNvSpPr/>
          <p:nvPr/>
        </p:nvSpPr>
        <p:spPr>
          <a:xfrm>
            <a:off x="471948" y="1733567"/>
            <a:ext cx="16995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المساحة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2" name="Oval 80">
            <a:extLst>
              <a:ext uri="{FF2B5EF4-FFF2-40B4-BE49-F238E27FC236}">
                <a16:creationId xmlns:a16="http://schemas.microsoft.com/office/drawing/2014/main" id="{0B00B592-75C3-7603-397A-8C26CBAE0E41}"/>
              </a:ext>
            </a:extLst>
          </p:cNvPr>
          <p:cNvSpPr>
            <a:spLocks noChangeAspect="1"/>
          </p:cNvSpPr>
          <p:nvPr/>
        </p:nvSpPr>
        <p:spPr>
          <a:xfrm>
            <a:off x="2197094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73" name="ZoneTexte 72">
            <a:extLst>
              <a:ext uri="{FF2B5EF4-FFF2-40B4-BE49-F238E27FC236}">
                <a16:creationId xmlns:a16="http://schemas.microsoft.com/office/drawing/2014/main" id="{97D4799A-8AA9-942E-6B48-6BDA78002B3C}"/>
              </a:ext>
            </a:extLst>
          </p:cNvPr>
          <p:cNvSpPr txBox="1"/>
          <p:nvPr/>
        </p:nvSpPr>
        <p:spPr>
          <a:xfrm>
            <a:off x="2058030" y="3646163"/>
            <a:ext cx="7793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prstClr val="black"/>
                </a:solidFill>
              </a:rPr>
              <a:t>(D)</a:t>
            </a:r>
            <a:endParaRPr lang="fr-MA" sz="3600" dirty="0"/>
          </a:p>
        </p:txBody>
      </p:sp>
      <p:sp>
        <p:nvSpPr>
          <p:cNvPr id="74" name="ZoneTexte 73">
            <a:extLst>
              <a:ext uri="{FF2B5EF4-FFF2-40B4-BE49-F238E27FC236}">
                <a16:creationId xmlns:a16="http://schemas.microsoft.com/office/drawing/2014/main" id="{E9FDBD32-7628-E56A-4497-BD52F3233575}"/>
              </a:ext>
            </a:extLst>
          </p:cNvPr>
          <p:cNvSpPr txBox="1"/>
          <p:nvPr/>
        </p:nvSpPr>
        <p:spPr>
          <a:xfrm>
            <a:off x="182813" y="5418682"/>
            <a:ext cx="29985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 × r =  100 cm²  </a:t>
            </a:r>
            <a:endParaRPr lang="fr-MA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260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A903E1-B9BB-8465-D85A-5978B70E37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F7DA5A9-54BC-7BB6-EDBA-68AEC92BA96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الثالثة؟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57EB9FD-7F1C-B7EE-5A61-66E3A9BE7DF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B975295-725F-1878-835F-7AAC2D83C05E}"/>
              </a:ext>
            </a:extLst>
          </p:cNvPr>
          <p:cNvSpPr txBox="1"/>
          <p:nvPr/>
        </p:nvSpPr>
        <p:spPr>
          <a:xfrm>
            <a:off x="398888" y="4929485"/>
            <a:ext cx="21190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 = 10 cm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89AA306-BB48-DEEB-8A6B-CC27F40DC380}"/>
              </a:ext>
            </a:extLst>
          </p:cNvPr>
          <p:cNvSpPr/>
          <p:nvPr/>
        </p:nvSpPr>
        <p:spPr>
          <a:xfrm>
            <a:off x="5791555" y="1752495"/>
            <a:ext cx="16995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الشعاع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76E25F9A-1524-CB64-21DE-DD2C79211686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346B6829-E1E7-F6E4-1466-AAE48EFF0A5F}"/>
              </a:ext>
            </a:extLst>
          </p:cNvPr>
          <p:cNvSpPr/>
          <p:nvPr/>
        </p:nvSpPr>
        <p:spPr>
          <a:xfrm>
            <a:off x="3181350" y="1733567"/>
            <a:ext cx="16995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الجداء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32D10CE5-449B-471C-5542-355C62CACBD8}"/>
              </a:ext>
            </a:extLst>
          </p:cNvPr>
          <p:cNvSpPr>
            <a:spLocks noChangeAspect="1"/>
          </p:cNvSpPr>
          <p:nvPr/>
        </p:nvSpPr>
        <p:spPr>
          <a:xfrm>
            <a:off x="4906496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E89AF8FA-6941-5739-68F7-F93A4FCAE788}"/>
              </a:ext>
            </a:extLst>
          </p:cNvPr>
          <p:cNvGrpSpPr/>
          <p:nvPr/>
        </p:nvGrpSpPr>
        <p:grpSpPr>
          <a:xfrm>
            <a:off x="2908493" y="2838450"/>
            <a:ext cx="2667000" cy="2647950"/>
            <a:chOff x="4724400" y="2781300"/>
            <a:chExt cx="2667000" cy="2647950"/>
          </a:xfrm>
        </p:grpSpPr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542C4BDD-3693-B756-FB8D-49033F504D61}"/>
                </a:ext>
              </a:extLst>
            </p:cNvPr>
            <p:cNvSpPr/>
            <p:nvPr/>
          </p:nvSpPr>
          <p:spPr>
            <a:xfrm>
              <a:off x="4724400" y="2781300"/>
              <a:ext cx="2667000" cy="2647950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25" name="Encre 24">
                  <a:extLst>
                    <a:ext uri="{FF2B5EF4-FFF2-40B4-BE49-F238E27FC236}">
                      <a16:creationId xmlns:a16="http://schemas.microsoft.com/office/drawing/2014/main" id="{C9D2F9FF-AA5F-1AC2-BE27-956ED1F0F344}"/>
                    </a:ext>
                  </a:extLst>
                </p14:cNvPr>
                <p14:cNvContentPartPr/>
                <p14:nvPr/>
              </p14:nvContentPartPr>
              <p14:xfrm>
                <a:off x="6133560" y="4076670"/>
                <a:ext cx="360" cy="360"/>
              </p14:xfrm>
            </p:contentPart>
          </mc:Choice>
          <mc:Fallback xmlns="">
            <p:pic>
              <p:nvPicPr>
                <p:cNvPr id="25" name="Encre 24">
                  <a:extLst>
                    <a:ext uri="{FF2B5EF4-FFF2-40B4-BE49-F238E27FC236}">
                      <a16:creationId xmlns:a16="http://schemas.microsoft.com/office/drawing/2014/main" id="{C9D2F9FF-AA5F-1AC2-BE27-956ED1F0F344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124560" y="406767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6973E73A-5E1E-E1BD-DE5F-645DE6F2A83B}"/>
                </a:ext>
              </a:extLst>
            </p:cNvPr>
            <p:cNvSpPr txBox="1"/>
            <p:nvPr/>
          </p:nvSpPr>
          <p:spPr>
            <a:xfrm>
              <a:off x="5617503" y="3973835"/>
              <a:ext cx="53286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400" b="1" dirty="0">
                  <a:solidFill>
                    <a:prstClr val="black"/>
                  </a:solidFill>
                </a:rPr>
                <a:t>O</a:t>
              </a:r>
              <a:endParaRPr lang="fr-MA" sz="2400" dirty="0"/>
            </a:p>
          </p:txBody>
        </p:sp>
      </p:grp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93DF341F-E796-526B-EAE4-CDE587C49384}"/>
              </a:ext>
            </a:extLst>
          </p:cNvPr>
          <p:cNvCxnSpPr>
            <a:cxnSpLocks/>
          </p:cNvCxnSpPr>
          <p:nvPr/>
        </p:nvCxnSpPr>
        <p:spPr>
          <a:xfrm flipV="1">
            <a:off x="4236098" y="3781579"/>
            <a:ext cx="1302490" cy="352241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63681F29-9F02-425E-E736-429B483DFE95}"/>
              </a:ext>
            </a:extLst>
          </p:cNvPr>
          <p:cNvCxnSpPr>
            <a:cxnSpLocks/>
            <a:stCxn id="17" idx="1"/>
            <a:endCxn id="17" idx="5"/>
          </p:cNvCxnSpPr>
          <p:nvPr/>
        </p:nvCxnSpPr>
        <p:spPr>
          <a:xfrm>
            <a:off x="3299066" y="3226233"/>
            <a:ext cx="1885854" cy="1872384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ZoneTexte 29">
            <a:extLst>
              <a:ext uri="{FF2B5EF4-FFF2-40B4-BE49-F238E27FC236}">
                <a16:creationId xmlns:a16="http://schemas.microsoft.com/office/drawing/2014/main" id="{A513C590-2C78-AE47-4815-FBCC4C40EEA3}"/>
              </a:ext>
            </a:extLst>
          </p:cNvPr>
          <p:cNvSpPr txBox="1"/>
          <p:nvPr/>
        </p:nvSpPr>
        <p:spPr>
          <a:xfrm>
            <a:off x="5597741" y="3550746"/>
            <a:ext cx="5328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prstClr val="black"/>
                </a:solidFill>
              </a:rPr>
              <a:t>B</a:t>
            </a:r>
            <a:endParaRPr lang="fr-MA" sz="2400" dirty="0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2F55E5F9-5F13-14E1-6A7F-89ADEAE01C6C}"/>
              </a:ext>
            </a:extLst>
          </p:cNvPr>
          <p:cNvSpPr txBox="1"/>
          <p:nvPr/>
        </p:nvSpPr>
        <p:spPr>
          <a:xfrm>
            <a:off x="2870663" y="2879531"/>
            <a:ext cx="5328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prstClr val="black"/>
                </a:solidFill>
              </a:rPr>
              <a:t>A</a:t>
            </a:r>
            <a:endParaRPr lang="fr-MA" sz="2400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817095E4-9473-4329-C52A-8F254337A0D4}"/>
              </a:ext>
            </a:extLst>
          </p:cNvPr>
          <p:cNvSpPr txBox="1"/>
          <p:nvPr/>
        </p:nvSpPr>
        <p:spPr>
          <a:xfrm>
            <a:off x="5197273" y="5024735"/>
            <a:ext cx="5328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prstClr val="black"/>
                </a:solidFill>
              </a:rPr>
              <a:t>C</a:t>
            </a:r>
            <a:endParaRPr lang="fr-MA" sz="2400" dirty="0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61B95DC-35A7-C4B8-FCA7-CC3370BC6756}"/>
              </a:ext>
            </a:extLst>
          </p:cNvPr>
          <p:cNvSpPr txBox="1"/>
          <p:nvPr/>
        </p:nvSpPr>
        <p:spPr>
          <a:xfrm rot="20651908">
            <a:off x="4471367" y="3550745"/>
            <a:ext cx="10998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10 cm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D11A3958-6836-5EAE-3510-300AE660F68F}"/>
              </a:ext>
            </a:extLst>
          </p:cNvPr>
          <p:cNvSpPr/>
          <p:nvPr/>
        </p:nvSpPr>
        <p:spPr>
          <a:xfrm>
            <a:off x="471948" y="1733567"/>
            <a:ext cx="16995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المساحة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5" name="Oval 80">
            <a:extLst>
              <a:ext uri="{FF2B5EF4-FFF2-40B4-BE49-F238E27FC236}">
                <a16:creationId xmlns:a16="http://schemas.microsoft.com/office/drawing/2014/main" id="{2A322A96-1424-A492-7806-551D0CDD9C3B}"/>
              </a:ext>
            </a:extLst>
          </p:cNvPr>
          <p:cNvSpPr>
            <a:spLocks noChangeAspect="1"/>
          </p:cNvSpPr>
          <p:nvPr/>
        </p:nvSpPr>
        <p:spPr>
          <a:xfrm>
            <a:off x="2197094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D65F81F3-6C02-DE66-CE16-CBC6B5CF7B47}"/>
              </a:ext>
            </a:extLst>
          </p:cNvPr>
          <p:cNvSpPr txBox="1"/>
          <p:nvPr/>
        </p:nvSpPr>
        <p:spPr>
          <a:xfrm>
            <a:off x="2058030" y="3646163"/>
            <a:ext cx="7793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prstClr val="black"/>
                </a:solidFill>
              </a:rPr>
              <a:t>(D)</a:t>
            </a:r>
            <a:endParaRPr lang="fr-MA" sz="3600" dirty="0"/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DD132EF3-153E-4CAD-EC9B-D107C7D94BC2}"/>
              </a:ext>
            </a:extLst>
          </p:cNvPr>
          <p:cNvSpPr txBox="1"/>
          <p:nvPr/>
        </p:nvSpPr>
        <p:spPr>
          <a:xfrm>
            <a:off x="182813" y="5418682"/>
            <a:ext cx="29985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 × r =  100 cm²  </a:t>
            </a:r>
            <a:endParaRPr lang="fr-MA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681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0BEE07-28E5-C3CD-82D4-90CF14494B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DE3F405-7517-F90D-BFD2-AFCDF28A7FB1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طبقوا قاعدة حساب مساحة القرص ثم احسبوا مساحته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DBE31-E269-F8AC-7028-13123E13452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141707B-CD22-CBE5-1F2C-E0587D3833F1}"/>
              </a:ext>
            </a:extLst>
          </p:cNvPr>
          <p:cNvSpPr txBox="1"/>
          <p:nvPr/>
        </p:nvSpPr>
        <p:spPr>
          <a:xfrm>
            <a:off x="398888" y="4929485"/>
            <a:ext cx="21190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 = 10 cm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B983654-DBD0-F5FB-F01A-00495F0BF61A}"/>
              </a:ext>
            </a:extLst>
          </p:cNvPr>
          <p:cNvSpPr/>
          <p:nvPr/>
        </p:nvSpPr>
        <p:spPr>
          <a:xfrm>
            <a:off x="5791555" y="1752495"/>
            <a:ext cx="16995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الشعاع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B525836C-9EF6-BF94-4BAD-A5D87F6DBC82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F8D482C-E12A-4AEB-5D6A-2523F88A4D9F}"/>
              </a:ext>
            </a:extLst>
          </p:cNvPr>
          <p:cNvSpPr/>
          <p:nvPr/>
        </p:nvSpPr>
        <p:spPr>
          <a:xfrm>
            <a:off x="3181350" y="1733567"/>
            <a:ext cx="16995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الجداء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FDDDFBCB-1A3E-2756-91A1-FC0617F23F7E}"/>
              </a:ext>
            </a:extLst>
          </p:cNvPr>
          <p:cNvSpPr>
            <a:spLocks noChangeAspect="1"/>
          </p:cNvSpPr>
          <p:nvPr/>
        </p:nvSpPr>
        <p:spPr>
          <a:xfrm>
            <a:off x="4906496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3847F02A-96E7-30E9-34E7-18625B896BC9}"/>
              </a:ext>
            </a:extLst>
          </p:cNvPr>
          <p:cNvGrpSpPr/>
          <p:nvPr/>
        </p:nvGrpSpPr>
        <p:grpSpPr>
          <a:xfrm>
            <a:off x="2908493" y="2838450"/>
            <a:ext cx="2667000" cy="2647950"/>
            <a:chOff x="4724400" y="2781300"/>
            <a:chExt cx="2667000" cy="2647950"/>
          </a:xfrm>
        </p:grpSpPr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4F01BD84-A98A-8B94-BB36-3D2E7336C7E5}"/>
                </a:ext>
              </a:extLst>
            </p:cNvPr>
            <p:cNvSpPr/>
            <p:nvPr/>
          </p:nvSpPr>
          <p:spPr>
            <a:xfrm>
              <a:off x="4724400" y="2781300"/>
              <a:ext cx="2667000" cy="2647950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17" name="Encre 16">
                  <a:extLst>
                    <a:ext uri="{FF2B5EF4-FFF2-40B4-BE49-F238E27FC236}">
                      <a16:creationId xmlns:a16="http://schemas.microsoft.com/office/drawing/2014/main" id="{752EB81C-D26B-04E2-58C0-8EE573CA9A4C}"/>
                    </a:ext>
                  </a:extLst>
                </p14:cNvPr>
                <p14:cNvContentPartPr/>
                <p14:nvPr/>
              </p14:nvContentPartPr>
              <p14:xfrm>
                <a:off x="6133560" y="4076670"/>
                <a:ext cx="360" cy="360"/>
              </p14:xfrm>
            </p:contentPart>
          </mc:Choice>
          <mc:Fallback xmlns="">
            <p:pic>
              <p:nvPicPr>
                <p:cNvPr id="17" name="Encre 16">
                  <a:extLst>
                    <a:ext uri="{FF2B5EF4-FFF2-40B4-BE49-F238E27FC236}">
                      <a16:creationId xmlns:a16="http://schemas.microsoft.com/office/drawing/2014/main" id="{752EB81C-D26B-04E2-58C0-8EE573CA9A4C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124560" y="406767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E212539E-E7AE-2F30-6B20-39CCF064C753}"/>
                </a:ext>
              </a:extLst>
            </p:cNvPr>
            <p:cNvSpPr txBox="1"/>
            <p:nvPr/>
          </p:nvSpPr>
          <p:spPr>
            <a:xfrm>
              <a:off x="5617503" y="3973835"/>
              <a:ext cx="53286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400" b="1" dirty="0">
                  <a:solidFill>
                    <a:prstClr val="black"/>
                  </a:solidFill>
                </a:rPr>
                <a:t>O</a:t>
              </a:r>
              <a:endParaRPr lang="fr-MA" sz="2400" dirty="0"/>
            </a:p>
          </p:txBody>
        </p:sp>
      </p:grp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59F14529-F123-FEC9-5A8B-B53B9EF71871}"/>
              </a:ext>
            </a:extLst>
          </p:cNvPr>
          <p:cNvCxnSpPr>
            <a:cxnSpLocks/>
          </p:cNvCxnSpPr>
          <p:nvPr/>
        </p:nvCxnSpPr>
        <p:spPr>
          <a:xfrm flipV="1">
            <a:off x="4317653" y="3781579"/>
            <a:ext cx="1220935" cy="37186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79E13A50-297D-B780-2BB9-D467660C70E1}"/>
              </a:ext>
            </a:extLst>
          </p:cNvPr>
          <p:cNvCxnSpPr>
            <a:cxnSpLocks/>
            <a:stCxn id="16" idx="1"/>
            <a:endCxn id="16" idx="5"/>
          </p:cNvCxnSpPr>
          <p:nvPr/>
        </p:nvCxnSpPr>
        <p:spPr>
          <a:xfrm>
            <a:off x="3299066" y="3226233"/>
            <a:ext cx="1885854" cy="1872384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>
            <a:extLst>
              <a:ext uri="{FF2B5EF4-FFF2-40B4-BE49-F238E27FC236}">
                <a16:creationId xmlns:a16="http://schemas.microsoft.com/office/drawing/2014/main" id="{F2ADE3E7-0428-CCF4-427F-7791BB65DE08}"/>
              </a:ext>
            </a:extLst>
          </p:cNvPr>
          <p:cNvSpPr txBox="1"/>
          <p:nvPr/>
        </p:nvSpPr>
        <p:spPr>
          <a:xfrm>
            <a:off x="5597741" y="3550746"/>
            <a:ext cx="5328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prstClr val="black"/>
                </a:solidFill>
              </a:rPr>
              <a:t>B</a:t>
            </a:r>
            <a:endParaRPr lang="fr-MA" sz="2400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E04B1474-D06D-7AE4-4DA9-3D9AB3430AE5}"/>
              </a:ext>
            </a:extLst>
          </p:cNvPr>
          <p:cNvSpPr txBox="1"/>
          <p:nvPr/>
        </p:nvSpPr>
        <p:spPr>
          <a:xfrm>
            <a:off x="2870663" y="2879531"/>
            <a:ext cx="5328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prstClr val="black"/>
                </a:solidFill>
              </a:rPr>
              <a:t>A</a:t>
            </a:r>
            <a:endParaRPr lang="fr-MA" sz="2400" dirty="0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3CF5E52B-E487-075F-73F0-2E973AE62E82}"/>
              </a:ext>
            </a:extLst>
          </p:cNvPr>
          <p:cNvSpPr txBox="1"/>
          <p:nvPr/>
        </p:nvSpPr>
        <p:spPr>
          <a:xfrm>
            <a:off x="5197273" y="5024735"/>
            <a:ext cx="5328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prstClr val="black"/>
                </a:solidFill>
              </a:rPr>
              <a:t>C</a:t>
            </a:r>
            <a:endParaRPr lang="fr-MA" sz="2400" dirty="0"/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CE763B20-2B9E-7EC3-A5C4-630913E78BC0}"/>
              </a:ext>
            </a:extLst>
          </p:cNvPr>
          <p:cNvSpPr txBox="1"/>
          <p:nvPr/>
        </p:nvSpPr>
        <p:spPr>
          <a:xfrm rot="20651908">
            <a:off x="4471367" y="3550745"/>
            <a:ext cx="10998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10 cm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29FA187F-3ED5-24AB-A8B7-6F4FBCBC33DF}"/>
              </a:ext>
            </a:extLst>
          </p:cNvPr>
          <p:cNvSpPr/>
          <p:nvPr/>
        </p:nvSpPr>
        <p:spPr>
          <a:xfrm>
            <a:off x="471948" y="1733567"/>
            <a:ext cx="16995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المساحة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6" name="Oval 80">
            <a:extLst>
              <a:ext uri="{FF2B5EF4-FFF2-40B4-BE49-F238E27FC236}">
                <a16:creationId xmlns:a16="http://schemas.microsoft.com/office/drawing/2014/main" id="{658928B7-984F-DD10-1269-895965C19A67}"/>
              </a:ext>
            </a:extLst>
          </p:cNvPr>
          <p:cNvSpPr>
            <a:spLocks noChangeAspect="1"/>
          </p:cNvSpPr>
          <p:nvPr/>
        </p:nvSpPr>
        <p:spPr>
          <a:xfrm>
            <a:off x="2197094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D24300A7-E289-8961-D6DE-556630E2F5BD}"/>
              </a:ext>
            </a:extLst>
          </p:cNvPr>
          <p:cNvSpPr txBox="1"/>
          <p:nvPr/>
        </p:nvSpPr>
        <p:spPr>
          <a:xfrm>
            <a:off x="2058030" y="3646163"/>
            <a:ext cx="7793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prstClr val="black"/>
                </a:solidFill>
              </a:rPr>
              <a:t>(D)</a:t>
            </a:r>
            <a:endParaRPr lang="fr-MA" sz="3600" dirty="0"/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17AF470A-24EB-8875-52A1-85CC15991837}"/>
              </a:ext>
            </a:extLst>
          </p:cNvPr>
          <p:cNvSpPr txBox="1"/>
          <p:nvPr/>
        </p:nvSpPr>
        <p:spPr>
          <a:xfrm>
            <a:off x="182813" y="5418682"/>
            <a:ext cx="29985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 × r =  100 cm²  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81F55A96-DE4E-2983-5A00-B10464FD4243}"/>
              </a:ext>
            </a:extLst>
          </p:cNvPr>
          <p:cNvSpPr txBox="1"/>
          <p:nvPr/>
        </p:nvSpPr>
        <p:spPr>
          <a:xfrm>
            <a:off x="182813" y="5907879"/>
            <a:ext cx="29985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A= ………………     </a:t>
            </a:r>
            <a:endParaRPr lang="fr-MA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574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EAE53-46AB-64E6-DDD7-9A847439FD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6DC9F95-CA60-3D4B-26D2-A9E054670736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30B1DFB-7A33-8E78-E682-2194C2AA6C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3694E20-6238-C3C2-F48A-385D2D9FE70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6562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E1F68B-2C9F-F140-202F-BE0EDFCD2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BF8C902-03A6-FF8C-4F12-C6738AE59B21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D4076FF-D27C-7A65-9234-49D42B83FE2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CB66712-6507-0D23-8753-5098B8B940EC}"/>
              </a:ext>
            </a:extLst>
          </p:cNvPr>
          <p:cNvSpPr txBox="1"/>
          <p:nvPr/>
        </p:nvSpPr>
        <p:spPr>
          <a:xfrm>
            <a:off x="398888" y="4929485"/>
            <a:ext cx="21190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 = 10 cm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1546028-779D-4FB9-3370-D52AAAC269C0}"/>
              </a:ext>
            </a:extLst>
          </p:cNvPr>
          <p:cNvSpPr/>
          <p:nvPr/>
        </p:nvSpPr>
        <p:spPr>
          <a:xfrm>
            <a:off x="5791555" y="1752495"/>
            <a:ext cx="16995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الشعاع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CC0CFCA4-F0D0-E9B9-57F1-95161BB75E4C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AD23097-6BE7-1553-FD85-CAB41EF6C5AD}"/>
              </a:ext>
            </a:extLst>
          </p:cNvPr>
          <p:cNvSpPr/>
          <p:nvPr/>
        </p:nvSpPr>
        <p:spPr>
          <a:xfrm>
            <a:off x="3181350" y="1733567"/>
            <a:ext cx="16995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الجداء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9A30149D-96AF-8036-31E4-41EF5239A620}"/>
              </a:ext>
            </a:extLst>
          </p:cNvPr>
          <p:cNvSpPr>
            <a:spLocks noChangeAspect="1"/>
          </p:cNvSpPr>
          <p:nvPr/>
        </p:nvSpPr>
        <p:spPr>
          <a:xfrm>
            <a:off x="4906496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130F6D0-B182-BF59-FE6C-D2F9C9BECAD0}"/>
              </a:ext>
            </a:extLst>
          </p:cNvPr>
          <p:cNvGrpSpPr/>
          <p:nvPr/>
        </p:nvGrpSpPr>
        <p:grpSpPr>
          <a:xfrm>
            <a:off x="2908493" y="2838450"/>
            <a:ext cx="2667000" cy="2647950"/>
            <a:chOff x="4724400" y="2781300"/>
            <a:chExt cx="2667000" cy="2647950"/>
          </a:xfrm>
        </p:grpSpPr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2E68CFFB-D1E4-E76A-16BB-7B8249023702}"/>
                </a:ext>
              </a:extLst>
            </p:cNvPr>
            <p:cNvSpPr/>
            <p:nvPr/>
          </p:nvSpPr>
          <p:spPr>
            <a:xfrm>
              <a:off x="4724400" y="2781300"/>
              <a:ext cx="2667000" cy="2647950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19" name="Encre 18">
                  <a:extLst>
                    <a:ext uri="{FF2B5EF4-FFF2-40B4-BE49-F238E27FC236}">
                      <a16:creationId xmlns:a16="http://schemas.microsoft.com/office/drawing/2014/main" id="{9B77CCBB-765E-630F-3849-5C0E6B1CF782}"/>
                    </a:ext>
                  </a:extLst>
                </p14:cNvPr>
                <p14:cNvContentPartPr/>
                <p14:nvPr/>
              </p14:nvContentPartPr>
              <p14:xfrm>
                <a:off x="6133560" y="4076670"/>
                <a:ext cx="360" cy="360"/>
              </p14:xfrm>
            </p:contentPart>
          </mc:Choice>
          <mc:Fallback xmlns="">
            <p:pic>
              <p:nvPicPr>
                <p:cNvPr id="19" name="Encre 18">
                  <a:extLst>
                    <a:ext uri="{FF2B5EF4-FFF2-40B4-BE49-F238E27FC236}">
                      <a16:creationId xmlns:a16="http://schemas.microsoft.com/office/drawing/2014/main" id="{9B77CCBB-765E-630F-3849-5C0E6B1CF782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124560" y="406767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A9F72551-411B-F45A-E2C0-0F35E0200C7E}"/>
                </a:ext>
              </a:extLst>
            </p:cNvPr>
            <p:cNvSpPr txBox="1"/>
            <p:nvPr/>
          </p:nvSpPr>
          <p:spPr>
            <a:xfrm>
              <a:off x="5617503" y="3973835"/>
              <a:ext cx="53286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400" b="1" dirty="0">
                  <a:solidFill>
                    <a:prstClr val="black"/>
                  </a:solidFill>
                </a:rPr>
                <a:t>O</a:t>
              </a:r>
              <a:endParaRPr lang="fr-MA" sz="2400" dirty="0"/>
            </a:p>
          </p:txBody>
        </p:sp>
      </p:grp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CE1FC8EB-2AC0-8728-CE6C-4C3E79DAE056}"/>
              </a:ext>
            </a:extLst>
          </p:cNvPr>
          <p:cNvCxnSpPr>
            <a:cxnSpLocks/>
          </p:cNvCxnSpPr>
          <p:nvPr/>
        </p:nvCxnSpPr>
        <p:spPr>
          <a:xfrm flipV="1">
            <a:off x="4208106" y="3781579"/>
            <a:ext cx="1330482" cy="37186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891962AD-6E4B-75E2-F749-9ACC3C844C26}"/>
              </a:ext>
            </a:extLst>
          </p:cNvPr>
          <p:cNvCxnSpPr>
            <a:cxnSpLocks/>
            <a:stCxn id="18" idx="1"/>
            <a:endCxn id="18" idx="5"/>
          </p:cNvCxnSpPr>
          <p:nvPr/>
        </p:nvCxnSpPr>
        <p:spPr>
          <a:xfrm>
            <a:off x="3299066" y="3226233"/>
            <a:ext cx="1885854" cy="1872384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>
            <a:extLst>
              <a:ext uri="{FF2B5EF4-FFF2-40B4-BE49-F238E27FC236}">
                <a16:creationId xmlns:a16="http://schemas.microsoft.com/office/drawing/2014/main" id="{A4A11EDA-8295-F58C-D64A-BBE5DDFB8F56}"/>
              </a:ext>
            </a:extLst>
          </p:cNvPr>
          <p:cNvSpPr txBox="1"/>
          <p:nvPr/>
        </p:nvSpPr>
        <p:spPr>
          <a:xfrm>
            <a:off x="5597741" y="3550746"/>
            <a:ext cx="5328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prstClr val="black"/>
                </a:solidFill>
              </a:rPr>
              <a:t>B</a:t>
            </a:r>
            <a:endParaRPr lang="fr-MA" sz="2400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B4BCD1E2-A3D9-F8B7-BB01-9F319FE62DED}"/>
              </a:ext>
            </a:extLst>
          </p:cNvPr>
          <p:cNvSpPr txBox="1"/>
          <p:nvPr/>
        </p:nvSpPr>
        <p:spPr>
          <a:xfrm>
            <a:off x="2870663" y="2879531"/>
            <a:ext cx="5328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prstClr val="black"/>
                </a:solidFill>
              </a:rPr>
              <a:t>A</a:t>
            </a:r>
            <a:endParaRPr lang="fr-MA" sz="2400" dirty="0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94B6CFF6-659B-6619-CB79-C2C4CA0FE016}"/>
              </a:ext>
            </a:extLst>
          </p:cNvPr>
          <p:cNvSpPr txBox="1"/>
          <p:nvPr/>
        </p:nvSpPr>
        <p:spPr>
          <a:xfrm>
            <a:off x="5197273" y="5024735"/>
            <a:ext cx="5328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prstClr val="black"/>
                </a:solidFill>
              </a:rPr>
              <a:t>C</a:t>
            </a:r>
            <a:endParaRPr lang="fr-MA" sz="2400" dirty="0"/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DF05E624-F8DB-3DED-E14C-1A772E3A391E}"/>
              </a:ext>
            </a:extLst>
          </p:cNvPr>
          <p:cNvSpPr txBox="1"/>
          <p:nvPr/>
        </p:nvSpPr>
        <p:spPr>
          <a:xfrm rot="20651908">
            <a:off x="4471367" y="3550745"/>
            <a:ext cx="10998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10 cm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DB65E7FB-0E4A-0FD3-FD8E-99D69D6C2635}"/>
              </a:ext>
            </a:extLst>
          </p:cNvPr>
          <p:cNvSpPr/>
          <p:nvPr/>
        </p:nvSpPr>
        <p:spPr>
          <a:xfrm>
            <a:off x="471948" y="1733567"/>
            <a:ext cx="16995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المساحة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6" name="Oval 80">
            <a:extLst>
              <a:ext uri="{FF2B5EF4-FFF2-40B4-BE49-F238E27FC236}">
                <a16:creationId xmlns:a16="http://schemas.microsoft.com/office/drawing/2014/main" id="{62DD2687-BF73-53F0-DDED-14F57B7FA141}"/>
              </a:ext>
            </a:extLst>
          </p:cNvPr>
          <p:cNvSpPr>
            <a:spLocks noChangeAspect="1"/>
          </p:cNvSpPr>
          <p:nvPr/>
        </p:nvSpPr>
        <p:spPr>
          <a:xfrm>
            <a:off x="2197094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9FDC3300-CC09-B4AB-60F3-F051A949E9A4}"/>
              </a:ext>
            </a:extLst>
          </p:cNvPr>
          <p:cNvSpPr txBox="1"/>
          <p:nvPr/>
        </p:nvSpPr>
        <p:spPr>
          <a:xfrm>
            <a:off x="2058030" y="3646163"/>
            <a:ext cx="7793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prstClr val="black"/>
                </a:solidFill>
              </a:rPr>
              <a:t>(D)</a:t>
            </a:r>
            <a:endParaRPr lang="fr-MA" sz="3600" dirty="0"/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77D00082-0EDC-EA95-ED4E-0C92C89A620A}"/>
              </a:ext>
            </a:extLst>
          </p:cNvPr>
          <p:cNvSpPr txBox="1"/>
          <p:nvPr/>
        </p:nvSpPr>
        <p:spPr>
          <a:xfrm>
            <a:off x="182813" y="5418682"/>
            <a:ext cx="29985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 × r =  100 cm²  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C192568C-DF3F-64A0-3D38-53CAFD6AC21B}"/>
              </a:ext>
            </a:extLst>
          </p:cNvPr>
          <p:cNvSpPr txBox="1"/>
          <p:nvPr/>
        </p:nvSpPr>
        <p:spPr>
          <a:xfrm>
            <a:off x="182813" y="5907879"/>
            <a:ext cx="48654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= 100 × 3,14 = 314 cm²        </a:t>
            </a:r>
            <a:endParaRPr lang="fr-MA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9688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2E325A-F846-3A4A-0794-94E7132B1B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208F49A-EB6E-0292-E018-62F4474AD6E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C493DB7-4378-A0C2-95FB-1926638F1FA4}"/>
              </a:ext>
            </a:extLst>
          </p:cNvPr>
          <p:cNvSpPr/>
          <p:nvPr/>
        </p:nvSpPr>
        <p:spPr>
          <a:xfrm>
            <a:off x="2213653" y="2610517"/>
            <a:ext cx="4881185" cy="295208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29843842-A2E5-0644-8EA2-F7653D08A293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1B94CF05-637B-71E6-7FFB-189497A9D7C4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63A1735-87EA-8275-9916-56CB979F788A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BD98363-DDCC-BF58-1001-A8FE5A80C4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32304" y="3958722"/>
            <a:ext cx="925916" cy="925916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AD91A9B9-DC42-CB3D-5009-3D91DA053647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262165A0-0E75-2824-6682-7C81F22A1884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ACF701E9-6FD0-089A-32A2-F4330396D78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5EEE33E-B4BF-29E8-3D07-60FB1D934A1E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46722C8-4806-36C9-2543-EC5BC7E65EF4}"/>
              </a:ext>
            </a:extLst>
          </p:cNvPr>
          <p:cNvSpPr txBox="1"/>
          <p:nvPr/>
        </p:nvSpPr>
        <p:spPr>
          <a:xfrm>
            <a:off x="2474608" y="4711938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27950941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2AAC51-B7B8-AB42-276E-BE45F9B0A6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40BACF4-AD60-562D-7BC3-997357A9E413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الألواح، احسبوا مساحة قرص شعاعه يساوي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 cm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3064A32-E610-BDF7-77C1-750F1FB1B63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8260FFC-5E03-067C-2CBD-1E59B97F9FA9}"/>
              </a:ext>
            </a:extLst>
          </p:cNvPr>
          <p:cNvSpPr txBox="1"/>
          <p:nvPr/>
        </p:nvSpPr>
        <p:spPr>
          <a:xfrm>
            <a:off x="1485900" y="2644259"/>
            <a:ext cx="64720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مساحة قرص شعاعه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يساوي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 cm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هو: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84254D1-C62A-64D8-A840-48FCFC7E4232}"/>
              </a:ext>
            </a:extLst>
          </p:cNvPr>
          <p:cNvSpPr txBox="1"/>
          <p:nvPr/>
        </p:nvSpPr>
        <p:spPr>
          <a:xfrm>
            <a:off x="2205067" y="3784938"/>
            <a:ext cx="36904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= …………………………….</a:t>
            </a:r>
            <a:endParaRPr lang="fr-MA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3109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C31046-CC0C-7C2F-3A5B-3A7C88C16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B02C71E-47FF-56D0-4B60-749F825F3DEE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CDC8482-8F0E-7773-4D3F-80FDD0A2D7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3AEFA89-06DE-6D00-52F7-8278CEE9DB1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2825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13470-CB02-1275-08C2-28C5CFBF87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EB2CFB0-2478-08F3-0117-F34053F829A4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1170186-C108-2784-F055-88F64295519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E7D6897-1322-2697-51D5-E43272E4EE37}"/>
              </a:ext>
            </a:extLst>
          </p:cNvPr>
          <p:cNvSpPr txBox="1"/>
          <p:nvPr/>
        </p:nvSpPr>
        <p:spPr>
          <a:xfrm>
            <a:off x="1485900" y="2644259"/>
            <a:ext cx="64720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مساحة قرص شعاعه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يساوي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 cm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486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هو: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338EC44-EA2B-9C26-2E27-875D1724FFBF}"/>
              </a:ext>
            </a:extLst>
          </p:cNvPr>
          <p:cNvSpPr txBox="1"/>
          <p:nvPr/>
        </p:nvSpPr>
        <p:spPr>
          <a:xfrm>
            <a:off x="1828801" y="3784938"/>
            <a:ext cx="47625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= 1 × 1 × 3,14 = 3,14 cm</a:t>
            </a:r>
            <a:r>
              <a:rPr lang="ar-MA" sz="2800" b="1" baseline="30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MA" sz="2800" baseline="30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713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3A657-3EF5-4D52-304C-EEB91696A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AF8B53F-9253-FCF4-7842-EAE3AC760A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D3E9C85-B3EE-5BD5-15FA-56D76EFDE621}"/>
              </a:ext>
            </a:extLst>
          </p:cNvPr>
          <p:cNvSpPr/>
          <p:nvPr/>
        </p:nvSpPr>
        <p:spPr>
          <a:xfrm>
            <a:off x="2213653" y="2610517"/>
            <a:ext cx="4881185" cy="299018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40166D31-DF65-8821-80C3-28C6649CC20B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D974E1EE-FA56-C09F-3D21-72EDBF7540AA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3884E16-5F43-D7EE-74C8-A02D85084AE9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4292EDC-5F15-3B19-05E3-7ADCBD6A7F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58368" y="4510590"/>
            <a:ext cx="925916" cy="925916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BC5490CB-9516-F1CA-DFAB-A2363A7608F7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118573A9-BA86-5C54-9CA6-AEC14410DA7B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F91170B7-94D2-29F5-192D-043FD5AA50C1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CF090A4-D771-B10D-3CF8-99D3E2E83756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C3C61A3-9021-D45C-AAD4-A7B13308E475}"/>
              </a:ext>
            </a:extLst>
          </p:cNvPr>
          <p:cNvSpPr txBox="1"/>
          <p:nvPr/>
        </p:nvSpPr>
        <p:spPr>
          <a:xfrm>
            <a:off x="2474608" y="4711938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240398961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EC583AFA-AD06-57D9-7CBA-25D7DC71E9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43565" y="2067545"/>
            <a:ext cx="2536876" cy="3542054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92 النشاط 2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3585174" y="4206645"/>
            <a:ext cx="2514600" cy="143119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دقيقتان  للإنجاز؛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3D5DEEE-227D-9C86-57AB-0D977976DD1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21">
            <a:extLst>
              <a:ext uri="{FF2B5EF4-FFF2-40B4-BE49-F238E27FC236}">
                <a16:creationId xmlns:a16="http://schemas.microsoft.com/office/drawing/2014/main" id="{C55855DF-E44A-99D8-31D1-DD6A59B85C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3365" y="2586988"/>
            <a:ext cx="2479541" cy="2479541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C9D5036-7F56-7A22-E34A-8C65793534DA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379E7D4-3AEE-ED20-8F91-D426E8708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747ED0A7-7D72-6ECE-E779-742819259E0C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2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DFA09327-14EA-2EE6-8E01-6CB2157008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4967" y="2832408"/>
            <a:ext cx="5131337" cy="2234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229897-7472-6B95-9726-0814D83AE38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41C64EE6-E938-B3AB-1C18-F8BE756A10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163" y="2740294"/>
            <a:ext cx="2132524" cy="213252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60C20ED-B13B-B2E5-198B-FC6B8610AD54}"/>
              </a:ext>
            </a:extLst>
          </p:cNvPr>
          <p:cNvSpPr txBox="1"/>
          <p:nvPr/>
        </p:nvSpPr>
        <p:spPr>
          <a:xfrm>
            <a:off x="367005" y="1022852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إنجاز زميله. تأكدوا أنكم اتبعتم الخطوات بشكل سليم.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BB9DB8F-B8CF-6EB0-2F13-7D667BE33724}"/>
              </a:ext>
            </a:extLst>
          </p:cNvPr>
          <p:cNvSpPr txBox="1"/>
          <p:nvPr/>
        </p:nvSpPr>
        <p:spPr>
          <a:xfrm>
            <a:off x="367004" y="7322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الآن؛ ستشتغلون في ثنائيات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ED04F40-680F-928A-12FE-0F838508DCB0}"/>
              </a:ext>
            </a:extLst>
          </p:cNvPr>
          <p:cNvSpPr txBox="1"/>
          <p:nvPr/>
        </p:nvSpPr>
        <p:spPr>
          <a:xfrm>
            <a:off x="1302015" y="2622710"/>
            <a:ext cx="3917685" cy="29238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2400" dirty="0"/>
              <a:t>لِأَحْسُبَ مِساحَةَ قُرْصٍ، </a:t>
            </a:r>
            <a:r>
              <a:rPr lang="ar-MA" sz="2400" b="1" dirty="0">
                <a:solidFill>
                  <a:prstClr val="black"/>
                </a:solidFill>
              </a:rPr>
              <a:t>أَتَّبِعُ الْخُطُواتِ التّالِيَةَ:</a:t>
            </a:r>
            <a:endParaRPr lang="ar-MA" sz="2400" dirty="0"/>
          </a:p>
          <a:p>
            <a:pPr lvl="0" algn="r" rtl="1"/>
            <a:endParaRPr lang="ar-MA" sz="2400" dirty="0">
              <a:solidFill>
                <a:prstClr val="black"/>
              </a:solidFill>
              <a:latin typeface="Calibri" panose="020F0502020204030204"/>
            </a:endParaRPr>
          </a:p>
          <a:p>
            <a:pPr lvl="0" algn="r" rtl="1"/>
            <a:r>
              <a:rPr lang="ar-SA" sz="2400" dirty="0">
                <a:solidFill>
                  <a:prstClr val="black"/>
                </a:solidFill>
                <a:latin typeface="Calibri" panose="020F0502020204030204"/>
              </a:rPr>
              <a:t>1- </a:t>
            </a:r>
            <a:r>
              <a:rPr lang="ar-MA" sz="2400" dirty="0">
                <a:solidFill>
                  <a:srgbClr val="FF0000"/>
                </a:solidFill>
              </a:rPr>
              <a:t>أُحَدِّدُ </a:t>
            </a:r>
            <a:r>
              <a:rPr lang="ar-MA" sz="2400" dirty="0"/>
              <a:t>طولَ</a:t>
            </a:r>
            <a:r>
              <a:rPr lang="ar-MA" sz="2400" dirty="0">
                <a:solidFill>
                  <a:srgbClr val="FF0000"/>
                </a:solidFill>
              </a:rPr>
              <a:t> </a:t>
            </a:r>
            <a:r>
              <a:rPr lang="ar-MA" sz="2400" dirty="0"/>
              <a:t>الشُّعاعِ</a:t>
            </a:r>
            <a:r>
              <a:rPr lang="ar-MA" sz="2400" b="1" dirty="0">
                <a:solidFill>
                  <a:prstClr val="black"/>
                </a:solidFill>
              </a:rPr>
              <a:t>؛</a:t>
            </a:r>
            <a:endParaRPr lang="fr-MA" sz="2400" b="1" dirty="0">
              <a:solidFill>
                <a:prstClr val="black"/>
              </a:solidFill>
            </a:endParaRPr>
          </a:p>
          <a:p>
            <a:pPr algn="r" rtl="1"/>
            <a:r>
              <a:rPr lang="ar-MA" sz="2400" b="1" dirty="0">
                <a:solidFill>
                  <a:prstClr val="black"/>
                </a:solidFill>
              </a:rPr>
              <a:t>2: </a:t>
            </a:r>
            <a:r>
              <a:rPr lang="ar-MA" sz="2400" dirty="0">
                <a:solidFill>
                  <a:srgbClr val="FF0000"/>
                </a:solidFill>
              </a:rPr>
              <a:t>أَحْسُبُ </a:t>
            </a:r>
            <a:r>
              <a:rPr lang="ar-MA" sz="2400" dirty="0"/>
              <a:t>جُداءَ الشُّعاعَيْنِ وَالْعَدَدَ ثَلاثَ فاصِلَ أَرْبَعَةَ عَشَر.</a:t>
            </a:r>
          </a:p>
          <a:p>
            <a:pPr algn="r" rtl="1"/>
            <a:r>
              <a:rPr lang="ar-MA" sz="2000" b="1" dirty="0">
                <a:solidFill>
                  <a:prstClr val="black"/>
                </a:solidFill>
              </a:rPr>
              <a:t> 3: </a:t>
            </a:r>
            <a:r>
              <a:rPr lang="ar-MA" sz="2000" dirty="0">
                <a:solidFill>
                  <a:srgbClr val="FF0000"/>
                </a:solidFill>
              </a:rPr>
              <a:t>أَحْسُبُ ِمساحَةَ</a:t>
            </a:r>
            <a:r>
              <a:rPr lang="ar-MA" sz="2000" dirty="0"/>
              <a:t> الْقُرْصِ بِحِسابِ جُداءِ الشُّعاعَيْنِ وَالْعَدَدِ ثَلاثَ فاصِلَ أَرْبَعَةَ عَشَر.</a:t>
            </a:r>
            <a:endParaRPr lang="ar-SA" sz="2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83E0342-F14A-D94C-C663-A7574D152F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789" y="2390760"/>
            <a:ext cx="8052240" cy="350584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8F0DABA-C0C7-E071-B6F5-E204E1993A8E}"/>
              </a:ext>
            </a:extLst>
          </p:cNvPr>
          <p:cNvSpPr txBox="1"/>
          <p:nvPr/>
        </p:nvSpPr>
        <p:spPr>
          <a:xfrm>
            <a:off x="860654" y="4202528"/>
            <a:ext cx="29169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5 × 5 × 3,14 =  78,5 cm²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C85E221-823F-ACB0-A19E-8CE33C9C7143}"/>
              </a:ext>
            </a:extLst>
          </p:cNvPr>
          <p:cNvSpPr txBox="1"/>
          <p:nvPr/>
        </p:nvSpPr>
        <p:spPr>
          <a:xfrm>
            <a:off x="860654" y="4667039"/>
            <a:ext cx="2866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4 × 4 × 3,14 =  50,24 cm²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981F470-A745-0FED-3BBC-7E612DA6626C}"/>
              </a:ext>
            </a:extLst>
          </p:cNvPr>
          <p:cNvSpPr txBox="1"/>
          <p:nvPr/>
        </p:nvSpPr>
        <p:spPr>
          <a:xfrm>
            <a:off x="923693" y="5195951"/>
            <a:ext cx="2866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2 × 2 × 3,14 =  12,56 cm²</a:t>
            </a:r>
            <a:endParaRPr lang="fr-MA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B13551D-3BA5-81C8-322E-8DEA13090E99}"/>
              </a:ext>
            </a:extLst>
          </p:cNvPr>
          <p:cNvGrpSpPr/>
          <p:nvPr/>
        </p:nvGrpSpPr>
        <p:grpSpPr>
          <a:xfrm>
            <a:off x="1930085" y="2415654"/>
            <a:ext cx="5182232" cy="2026691"/>
            <a:chOff x="1997212" y="2436266"/>
            <a:chExt cx="4747833" cy="1742377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79E11BB-F682-44D0-7BC2-DC00ED7EA6B0}"/>
                </a:ext>
              </a:extLst>
            </p:cNvPr>
            <p:cNvSpPr/>
            <p:nvPr/>
          </p:nvSpPr>
          <p:spPr>
            <a:xfrm>
              <a:off x="2268784" y="2817097"/>
              <a:ext cx="4476261" cy="136154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5CE68030-86C0-D905-2F9F-5CA4D65B60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5555034" y="3293807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93D2A88-51C3-AF38-1856-9F403BB20B67}"/>
                </a:ext>
              </a:extLst>
            </p:cNvPr>
            <p:cNvSpPr txBox="1"/>
            <p:nvPr/>
          </p:nvSpPr>
          <p:spPr>
            <a:xfrm>
              <a:off x="1997212" y="3219252"/>
              <a:ext cx="3555109" cy="6156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ts val="548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74A91FD8-4E35-99D5-CA17-D71B9462D921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777D77DB-6365-2D5B-B57B-95DC223DE4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406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E8C44557-10EB-734A-A4C7-8BD04631FD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34282" y="1860232"/>
            <a:ext cx="3086784" cy="4334790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1078184" y="763422"/>
            <a:ext cx="6443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الصفحة 93 أنجزوا النشاط 3. لديكم 5 دقائق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6D6D96C-5733-0E98-DD60-EA4498ECBF7B}"/>
              </a:ext>
            </a:extLst>
          </p:cNvPr>
          <p:cNvSpPr/>
          <p:nvPr/>
        </p:nvSpPr>
        <p:spPr>
          <a:xfrm>
            <a:off x="1492114" y="2102332"/>
            <a:ext cx="2807845" cy="161241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784338B-822B-F1C2-E598-A50E648E4D3F}"/>
              </a:ext>
            </a:extLst>
          </p:cNvPr>
          <p:cNvGrpSpPr/>
          <p:nvPr/>
        </p:nvGrpSpPr>
        <p:grpSpPr>
          <a:xfrm>
            <a:off x="379266" y="951263"/>
            <a:ext cx="614494" cy="688367"/>
            <a:chOff x="924143" y="3511073"/>
            <a:chExt cx="614494" cy="68836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6A6A508-397F-3D59-5741-3A3347D149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7A1FFDEB-DC0B-AE30-86DE-930FC78D80B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4258D3F4-894C-31F3-E6DF-9EA982CDDD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7140" y="2654899"/>
            <a:ext cx="2441950" cy="249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7FB12-A402-2F94-BB92-0A628EF80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">
            <a:extLst>
              <a:ext uri="{FF2B5EF4-FFF2-40B4-BE49-F238E27FC236}">
                <a16:creationId xmlns:a16="http://schemas.microsoft.com/office/drawing/2014/main" id="{03F582B8-5DB2-C0B6-02CE-19EE3A800818}"/>
              </a:ext>
            </a:extLst>
          </p:cNvPr>
          <p:cNvSpPr txBox="1"/>
          <p:nvPr/>
        </p:nvSpPr>
        <p:spPr>
          <a:xfrm>
            <a:off x="1114636" y="881857"/>
            <a:ext cx="6249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على كراساتكم 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A71ED37-6046-35B5-FCC6-9B9871B7D5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147268E0-3C1D-F87E-8E9E-9701EBBC3E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6218" y="2587184"/>
            <a:ext cx="6882441" cy="310057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1F38FC2-3861-049D-4414-46E156F564E5}"/>
              </a:ext>
            </a:extLst>
          </p:cNvPr>
          <p:cNvSpPr txBox="1"/>
          <p:nvPr/>
        </p:nvSpPr>
        <p:spPr>
          <a:xfrm>
            <a:off x="1114636" y="3535361"/>
            <a:ext cx="31335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7 × 7 × 3,14 =  153,86 m²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669BE21-CEDB-04D2-CC25-E351AFF4A6BC}"/>
              </a:ext>
            </a:extLst>
          </p:cNvPr>
          <p:cNvSpPr txBox="1"/>
          <p:nvPr/>
        </p:nvSpPr>
        <p:spPr>
          <a:xfrm>
            <a:off x="1039257" y="4025238"/>
            <a:ext cx="30049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10 × 10 × 3,14 =  314 cm²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BD32063-8348-77D4-CDC5-94F5D7C56282}"/>
              </a:ext>
            </a:extLst>
          </p:cNvPr>
          <p:cNvSpPr txBox="1"/>
          <p:nvPr/>
        </p:nvSpPr>
        <p:spPr>
          <a:xfrm>
            <a:off x="1114636" y="4457549"/>
            <a:ext cx="30679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6 × 6 × 3,14 =  113,04 m²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8FD7609-A22F-FFDA-849A-A2049A5967E5}"/>
              </a:ext>
            </a:extLst>
          </p:cNvPr>
          <p:cNvSpPr txBox="1"/>
          <p:nvPr/>
        </p:nvSpPr>
        <p:spPr>
          <a:xfrm>
            <a:off x="1013542" y="4967669"/>
            <a:ext cx="30679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8</a:t>
            </a:r>
            <a:r>
              <a:rPr lang="fr-FR" sz="2000" b="1" dirty="0">
                <a:solidFill>
                  <a:srgbClr val="C00000"/>
                </a:solidFill>
              </a:rPr>
              <a:t> × </a:t>
            </a:r>
            <a:r>
              <a:rPr lang="ar-MA" sz="2000" b="1" dirty="0">
                <a:solidFill>
                  <a:srgbClr val="C00000"/>
                </a:solidFill>
              </a:rPr>
              <a:t>8</a:t>
            </a:r>
            <a:r>
              <a:rPr lang="fr-FR" sz="2000" b="1" dirty="0">
                <a:solidFill>
                  <a:srgbClr val="C00000"/>
                </a:solidFill>
              </a:rPr>
              <a:t> × 3,14 =  200,96 km²</a:t>
            </a:r>
            <a:endParaRPr lang="fr-MA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2903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65403" y="769125"/>
            <a:ext cx="7190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كراساتكم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الحصة القادمة سأختار أحدكم لتصحيح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النشاط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90EB738F-D47B-6DB1-2050-A2BBC397A8DB}"/>
              </a:ext>
            </a:extLst>
          </p:cNvPr>
          <p:cNvGrpSpPr/>
          <p:nvPr/>
        </p:nvGrpSpPr>
        <p:grpSpPr>
          <a:xfrm>
            <a:off x="1883331" y="2103190"/>
            <a:ext cx="5012951" cy="3612769"/>
            <a:chOff x="1578531" y="2655640"/>
            <a:chExt cx="5012951" cy="3612769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0EE45A6-1961-2006-D45C-F1B5948274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02805" y="2655640"/>
              <a:ext cx="2588677" cy="3612769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94EB6411-14E6-E8BC-31DD-7A5B02FE4C4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78531" y="2665599"/>
              <a:ext cx="2550053" cy="35737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865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65C12CA8-CCF9-3616-1895-9A43513F7305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12" name="Image 11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EF38A5C2-D9BB-E7BC-24D2-866B3AE22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5B67F8-4E41-C120-5707-13116278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16517</TotalTime>
  <Words>876</Words>
  <Application>Microsoft Office PowerPoint</Application>
  <PresentationFormat>Affichage à l'écran (4:3)</PresentationFormat>
  <Paragraphs>297</Paragraphs>
  <Slides>46</Slides>
  <Notes>16</Notes>
  <HiddenSlides>0</HiddenSlides>
  <MMClips>5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46</vt:i4>
      </vt:variant>
    </vt:vector>
  </HeadingPairs>
  <TitlesOfParts>
    <vt:vector size="57" baseType="lpstr">
      <vt:lpstr>Dosis</vt:lpstr>
      <vt:lpstr>Effra CC Arbc</vt:lpstr>
      <vt:lpstr>Calibri</vt:lpstr>
      <vt:lpstr>DengXian</vt:lpstr>
      <vt:lpstr>Aptos Display</vt:lpstr>
      <vt:lpstr>Arial</vt:lpstr>
      <vt:lpstr>Aptos</vt:lpstr>
      <vt:lpstr>2_Conception personnalisée</vt:lpstr>
      <vt:lpstr>Page d'entree</vt:lpstr>
      <vt:lpstr>partie 1</vt:lpstr>
      <vt:lpstr>3_Conception personnalisée</vt:lpstr>
      <vt:lpstr>Présentation PowerPoint</vt:lpstr>
      <vt:lpstr>Présentation PowerPoint</vt:lpstr>
      <vt:lpstr>برمجة الأسبوع الثالث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BTIHAJ.ELHAMDOUNI@taalim.ma</dc:creator>
  <cp:lastModifiedBy>EL HAMDOUNI BTIHAJ</cp:lastModifiedBy>
  <cp:revision>298</cp:revision>
  <cp:lastPrinted>2025-08-13T10:11:39Z</cp:lastPrinted>
  <dcterms:created xsi:type="dcterms:W3CDTF">2025-08-01T12:31:49Z</dcterms:created>
  <dcterms:modified xsi:type="dcterms:W3CDTF">2026-04-14T12:06:10Z</dcterms:modified>
</cp:coreProperties>
</file>