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notesSlides/notesSlide12.xml" ContentType="application/vnd.openxmlformats-officedocument.presentationml.notesSlide+xml"/>
  <Override PartName="/ppt/ink/ink7.xml" ContentType="application/inkml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0"/>
  </p:notesMasterIdLst>
  <p:handoutMasterIdLst>
    <p:handoutMasterId r:id="rId51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119" r:id="rId27"/>
    <p:sldId id="1117" r:id="rId28"/>
    <p:sldId id="1118" r:id="rId29"/>
    <p:sldId id="1053" r:id="rId30"/>
    <p:sldId id="1076" r:id="rId31"/>
    <p:sldId id="1115" r:id="rId32"/>
    <p:sldId id="1077" r:id="rId33"/>
    <p:sldId id="1078" r:id="rId34"/>
    <p:sldId id="1110" r:id="rId35"/>
    <p:sldId id="1111" r:id="rId36"/>
    <p:sldId id="1113" r:id="rId37"/>
    <p:sldId id="1112" r:id="rId38"/>
    <p:sldId id="1010" r:id="rId39"/>
    <p:sldId id="848" r:id="rId40"/>
    <p:sldId id="922" r:id="rId41"/>
    <p:sldId id="924" r:id="rId42"/>
    <p:sldId id="849" r:id="rId43"/>
    <p:sldId id="978" r:id="rId44"/>
    <p:sldId id="644" r:id="rId45"/>
    <p:sldId id="672" r:id="rId46"/>
    <p:sldId id="809" r:id="rId47"/>
    <p:sldId id="956" r:id="rId48"/>
    <p:sldId id="789" r:id="rId4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2"/>
      <p:bold r:id="rId53"/>
    </p:embeddedFont>
    <p:embeddedFont>
      <p:font typeface="Dosis" pitchFamily="2" charset="0"/>
      <p:regular r:id="rId54"/>
      <p:bold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3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05:15.4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06:49.7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07:24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06:49.7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07:24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11:50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12:09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13:14.1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AEA8-EC67-7C77-2076-F3A4449E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3C2A83-02D9-30CC-ED2D-AFDA493FF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B226DA-045A-F518-F242-359FC03F1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822A93-277B-8D40-B001-CDD084673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009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8CBCB-C43C-113D-7F7E-DCD223604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3DD282-58C3-F86E-F424-189819F0D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FF9AEE-B78A-771A-DCCF-73E250DCA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C4966-FC51-3C9A-5D47-61C1DAEBB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159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98666-7173-65E3-3C9E-E79585F06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362796-2ED7-3376-88B4-33F622120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589289-63C0-9EB9-D830-7C889F823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1CDD45-7D25-171F-DF0A-EB5E3E478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096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8537" y="2400385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</a:t>
              </a:r>
              <a:r>
                <a:rPr lang="ar-MA"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القرص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 (3)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628844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239554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277253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الدائرة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58512" y="23614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محيط المضلعات المنتظمة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محيط الدائرة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0536" y="2655640"/>
            <a:ext cx="5022287" cy="3612769"/>
            <a:chOff x="1570536" y="2655640"/>
            <a:chExt cx="5022287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1465" y="2655640"/>
              <a:ext cx="2591358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65599"/>
              <a:ext cx="2566044" cy="3573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الدائرة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3172A4A-2ADF-4114-C91D-75B977782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26" y="2142996"/>
            <a:ext cx="7813564" cy="33911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142285-B0B7-D933-37C8-00C6C146A317}"/>
              </a:ext>
            </a:extLst>
          </p:cNvPr>
          <p:cNvSpPr txBox="1"/>
          <p:nvPr/>
        </p:nvSpPr>
        <p:spPr>
          <a:xfrm>
            <a:off x="4179732" y="3222399"/>
            <a:ext cx="41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4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B3DF19-0D75-4D70-62B4-1CEDE9138402}"/>
              </a:ext>
            </a:extLst>
          </p:cNvPr>
          <p:cNvSpPr txBox="1"/>
          <p:nvPr/>
        </p:nvSpPr>
        <p:spPr>
          <a:xfrm>
            <a:off x="1662821" y="3716050"/>
            <a:ext cx="725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25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272040-F613-FA89-1679-380E90894043}"/>
              </a:ext>
            </a:extLst>
          </p:cNvPr>
          <p:cNvSpPr txBox="1"/>
          <p:nvPr/>
        </p:nvSpPr>
        <p:spPr>
          <a:xfrm>
            <a:off x="6377474" y="4152995"/>
            <a:ext cx="1053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مربع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786835-448F-E7B0-11F7-4CB7AB161B56}"/>
              </a:ext>
            </a:extLst>
          </p:cNvPr>
          <p:cNvSpPr txBox="1"/>
          <p:nvPr/>
        </p:nvSpPr>
        <p:spPr>
          <a:xfrm>
            <a:off x="4160049" y="4208981"/>
            <a:ext cx="4119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9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DF8927-1F1C-DE8B-1DF7-1FB16E6D4B8A}"/>
              </a:ext>
            </a:extLst>
          </p:cNvPr>
          <p:cNvSpPr txBox="1"/>
          <p:nvPr/>
        </p:nvSpPr>
        <p:spPr>
          <a:xfrm>
            <a:off x="4183683" y="4692941"/>
            <a:ext cx="41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74918"/>
            <a:ext cx="3127641" cy="43511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41658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314" y="3163066"/>
            <a:ext cx="7364406" cy="88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3086708"/>
            <a:ext cx="8168283" cy="9602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604419" y="3202573"/>
            <a:ext cx="98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5 000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04418" y="3634579"/>
            <a:ext cx="140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0, 037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722903" y="3202573"/>
            <a:ext cx="98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3 700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722903" y="3624750"/>
            <a:ext cx="140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0,073</a:t>
            </a:r>
            <a:endParaRPr lang="fr-MA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محيط الدائرة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محيط الدائرة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3-S2">
            <a:hlinkClick r:id="" action="ppaction://media"/>
            <a:extLst>
              <a:ext uri="{FF2B5EF4-FFF2-40B4-BE49-F238E27FC236}">
                <a16:creationId xmlns:a16="http://schemas.microsoft.com/office/drawing/2014/main" id="{88BC073E-7C26-0FAE-2736-92A520AAC6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8873" y="1883976"/>
            <a:ext cx="7379672" cy="41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5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458D17-C4EB-CC04-EFDC-FF13977EADFB}"/>
              </a:ext>
            </a:extLst>
          </p:cNvPr>
          <p:cNvSpPr txBox="1"/>
          <p:nvPr/>
        </p:nvSpPr>
        <p:spPr>
          <a:xfrm>
            <a:off x="1302015" y="2622710"/>
            <a:ext cx="64923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/>
              <a:t>لِأَحْسُبَ مُحيطَ دائِرَةٍ أَوْ قُرْصٍ، </a:t>
            </a:r>
            <a:r>
              <a:rPr lang="ar-MA" sz="2800" b="1" dirty="0">
                <a:solidFill>
                  <a:prstClr val="black"/>
                </a:solidFill>
              </a:rPr>
              <a:t>أَتَّبِعُ الْخُطُواتِ التّالِيَةَ:</a:t>
            </a:r>
          </a:p>
          <a:p>
            <a:pPr lvl="0" algn="r" rtl="1"/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800" dirty="0">
                <a:solidFill>
                  <a:srgbClr val="FF0000"/>
                </a:solidFill>
              </a:rPr>
              <a:t>أَحْسُبُ  </a:t>
            </a:r>
            <a:r>
              <a:rPr lang="ar-MA" sz="2800" dirty="0"/>
              <a:t>قُطْرَ الدّائِرَةِ</a:t>
            </a:r>
            <a:r>
              <a:rPr lang="ar-MA" sz="2800" b="1" dirty="0">
                <a:solidFill>
                  <a:prstClr val="black"/>
                </a:solidFill>
              </a:rPr>
              <a:t>؛</a:t>
            </a:r>
            <a:endParaRPr lang="fr-MA" sz="28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2800" b="1" dirty="0">
                <a:solidFill>
                  <a:prstClr val="black"/>
                </a:solidFill>
              </a:rPr>
              <a:t>2: </a:t>
            </a:r>
            <a:r>
              <a:rPr lang="ar-MA" sz="2800" dirty="0">
                <a:solidFill>
                  <a:srgbClr val="FF0000"/>
                </a:solidFill>
              </a:rPr>
              <a:t>أَحْسُبُ </a:t>
            </a:r>
            <a:r>
              <a:rPr lang="ar-MA" sz="2800" dirty="0"/>
              <a:t>جُداءَ الْقُطْرِ وَالْعَدَدَ</a:t>
            </a:r>
            <a:r>
              <a:rPr lang="fr-FR" sz="2800" dirty="0"/>
              <a:t> </a:t>
            </a:r>
            <a:r>
              <a:rPr lang="ar-MA" sz="2800" dirty="0"/>
              <a:t>(</a:t>
            </a:r>
            <a:r>
              <a:rPr lang="el-GR" sz="2800" dirty="0"/>
              <a:t>π</a:t>
            </a:r>
            <a:r>
              <a:rPr lang="ar-MA" sz="2800" dirty="0"/>
              <a:t>) الَّذي قِيمَتُهُ الْمُقَرَّبَةُ تُساوي ثَلاثَ فاصِلَ أَرْبَعَةَ عَشَرْ.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DACCA8-754E-FFFF-41A5-37001B54D048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AF3C81C-BC1B-484F-3DE1-31C0A4D522BF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F87F80A9-14DB-CBAC-445B-A26B4B2C9376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C0D686D-3793-A242-8DCB-7DE14EE11A66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7F303E3-096E-8602-7B3A-6C441533B8A1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97160C3-97C0-27B1-9855-0A1B27947A38}"/>
              </a:ext>
            </a:extLst>
          </p:cNvPr>
          <p:cNvCxnSpPr>
            <a:cxnSpLocks/>
            <a:stCxn id="5" idx="0"/>
            <a:endCxn id="5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C833D71-E3F2-47DB-A999-86E33B1F85AD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7810029-1F66-3616-1C4D-16AAA938AF58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6E30CCF-7BF1-5582-C71A-1F5B6BF7894D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408753F-326D-7EBD-973C-EA643519C587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اسم الضلع الذي يمثل شعاع الدائرة (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922C6DB-5541-01E5-DD28-1E551309F37C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29AC5A1-07F6-1B11-156C-4A4CD700750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31FFF06-A2D9-E36A-3339-0BD2ABEBA005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A7713921-799A-F533-ED04-7FC0E569C9B9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92A4A65-8072-6B1B-3661-50EE1DD4AD5E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57035B9-C1ED-8A55-C5F0-1E3635F4367A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4CB08CAD-8296-7779-BDAD-471ABA732825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A1607B6-02D2-F3BA-F18C-60F1E586E16A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AE30EBB-1DC4-E291-78A9-6F985BD13CF6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E060477-E7F4-4FA2-D80C-0E69B4032FC8}"/>
              </a:ext>
            </a:extLst>
          </p:cNvPr>
          <p:cNvCxnSpPr>
            <a:cxnSpLocks/>
            <a:stCxn id="24" idx="0"/>
            <a:endCxn id="24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53732A4-7CC9-C593-96E2-280B74881D74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D4635ED-D7C2-369E-EF83-424A2A650640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E7FCB52-1B4B-5063-2937-B9EAE7B3803D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2404150-7073-4EFA-73AB-85ED00B076CB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D1196-CEE6-5088-73C0-0845B2C9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B5BDF5-88EC-E1B1-757D-9F18BA17351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3624A0-86CE-5DEE-74A0-9587FC776F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B3CC948-B0AD-EA3C-FDD8-2E63441137AF}"/>
              </a:ext>
            </a:extLst>
          </p:cNvPr>
          <p:cNvSpPr txBox="1"/>
          <p:nvPr/>
        </p:nvSpPr>
        <p:spPr>
          <a:xfrm>
            <a:off x="2066030" y="6022005"/>
            <a:ext cx="4494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شعاع الدائرة (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هو الضلع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[OB]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A3A739-9225-1D1B-1528-27A0EC9D8BC0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F09B8FC-BF53-927C-AFA8-49DB112C7F4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08F1488-1503-F071-0310-002D975056A7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A21F197-45BE-E8EC-E073-CA6B530F3B51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0F45957-0D46-8821-43E6-4CF65C4B9F71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5D723FF-D3CD-7301-3AC1-BA9B5D889721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C475573A-4587-CBC3-A6A5-BE56A638E53D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0CBEA58-2ADC-D048-591C-EB12A6F008D3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6F36A96-AB63-4C86-8F07-EFAB31D419A4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10CD4D2-D3FC-A8CF-2DA5-C414599396EB}"/>
              </a:ext>
            </a:extLst>
          </p:cNvPr>
          <p:cNvCxnSpPr>
            <a:cxnSpLocks/>
            <a:stCxn id="17" idx="0"/>
            <a:endCxn id="17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50AE0F32-8F12-4C95-2F0D-BA60580D5FDE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D3231C7-FB8C-C356-4E4A-5A4FF8F91BAD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9A50BF2-7145-3D1F-98AE-D928D0C49F64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440EBE-818A-7C20-7B61-E3AF1D3C2EAE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0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B46B7-8346-D625-F7DA-B8787EA1A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5A5FFA-2323-B90A-F01D-702E63367DE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طول قطر الدائرة (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654B47-DBA1-6D0A-A658-9E20868413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191B4D3-A360-625F-7715-1F96EB7B8899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0FDE014-2CDF-1ABB-D6F5-06CDBC8C569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D35F943-7BD8-A66E-7C53-6C1935327077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C2E2350-A77D-867E-30B1-BD2D66DC539C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26DCFF-33BB-2176-11BE-96C476C58EEA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A9A66F0-C67E-18D0-5B57-44C8FB9C2B1B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515B888F-E156-D7ED-763C-BCC906152958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515B888F-E156-D7ED-763C-BCC90615295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2456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8A1A346-D9A4-72CA-7F1A-C181168952FA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BAEB4F0-BA25-D4C7-0D8B-5D3C8509433D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013B73B-06BA-6FBF-16CC-AFC1F8F1C28A}"/>
              </a:ext>
            </a:extLst>
          </p:cNvPr>
          <p:cNvCxnSpPr>
            <a:cxnSpLocks/>
            <a:stCxn id="24" idx="0"/>
            <a:endCxn id="24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837C8AB0-9F93-0976-7D77-AAD1BA8FD84A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0B50A31-5A0E-0089-18FE-845C501C50FF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7E16382-FE36-891B-9B59-175505F94D70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768C6C-678C-66A2-647C-357F53B99B5A}"/>
              </a:ext>
            </a:extLst>
          </p:cNvPr>
          <p:cNvSpPr txBox="1"/>
          <p:nvPr/>
        </p:nvSpPr>
        <p:spPr>
          <a:xfrm>
            <a:off x="2066030" y="6022005"/>
            <a:ext cx="4494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…….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656031-EE91-3476-EA60-B75211318369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0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71AFC-9662-995C-7A54-AAF993FFD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5A1390-061E-C133-2E97-CB0145050F3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074B6E-DCCF-078E-DFBF-B95EEAB8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88CF46-6C87-861E-10B9-CF44D6EDE8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75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0B65323-4217-EDF5-1965-363F1EF6E22C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118FAD6-D227-78E3-C1FB-884DA118F5C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93E9DFE-23B3-B9D6-F1E1-4446F79CFE6B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D818B76-57F0-BE77-1B0F-696D6BC4E35D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369716F-FEA2-1FFA-ACB0-7B6D43F31B90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1FB0BBB-2F90-0444-ED48-ED334788632F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EDEE9E0D-400C-F8B3-9866-49BFA3DCEFE2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38591CA-C083-A672-8AF3-895B8B190759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B5A1449-5398-E882-7758-F5BB316FDA8B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7E8F026E-9180-B635-A187-527B5807721D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BCC37A8-2400-6FD9-5146-D8DC170E9CF2}"/>
              </a:ext>
            </a:extLst>
          </p:cNvPr>
          <p:cNvCxnSpPr>
            <a:cxnSpLocks/>
            <a:stCxn id="17" idx="0"/>
            <a:endCxn id="17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49A4C408-45AD-06C3-E9C5-B952813393BE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3A59C7D-DA6C-DFEE-6599-DF7107123BF3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D5014EF-ECBA-9E0B-8D59-070AD8BB34B2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35C2CE3-F704-797A-269D-FCB66031888F}"/>
              </a:ext>
            </a:extLst>
          </p:cNvPr>
          <p:cNvSpPr txBox="1"/>
          <p:nvPr/>
        </p:nvSpPr>
        <p:spPr>
          <a:xfrm>
            <a:off x="285065" y="5224790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2 × 10 = 20 cm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F4C3D9-6C19-9831-DE86-CA5919730B97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0EFBD04-0445-C17C-B9F8-AF172715D0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B1917F-3E66-59AE-4586-6B29FD4B26E9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AB16CFA-FC59-5B5C-CC55-B5BBE8FAA16C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C2D70FA-1FFA-61F3-E6BE-5408FF1473F4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81E0DD0-822E-9738-0EFF-1AAF9A14902A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F04F8849-1129-8A16-D915-54E5EB057E77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E5EE72E-D68F-15D9-DADA-9A4AA5C688C9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4CBA4B3-9197-F026-3752-6DBA30A20D9E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87B6D66-194C-C67F-6D04-B721EB329DAE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DAC1C02-F18E-8F23-7975-41766EB9B12C}"/>
              </a:ext>
            </a:extLst>
          </p:cNvPr>
          <p:cNvCxnSpPr>
            <a:cxnSpLocks/>
            <a:stCxn id="11" idx="0"/>
            <a:endCxn id="11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CB6FFEF-D446-2BB4-D2CB-DD2F8A0C767D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E918A99-FA89-69E7-916D-0489FD5ED649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CCFEAB-3DFC-B042-BC23-78D3BC9889ED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E8EE7D0-B241-EB10-EC1E-45C344473FDB}"/>
              </a:ext>
            </a:extLst>
          </p:cNvPr>
          <p:cNvSpPr txBox="1"/>
          <p:nvPr/>
        </p:nvSpPr>
        <p:spPr>
          <a:xfrm>
            <a:off x="285065" y="5224790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2 × 10 = 20 cm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طبقوا قاعدة حساب محيط الدائرة ثم احسبوا محيط الدائرة (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9E62AC-4317-6AB1-3346-593583CB9946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B9258F9-A197-275D-99AF-A698D7B89E1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6286492-3F7A-E486-0057-C883F34461C3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30AD01A-CC16-D32C-2B21-7442F3A4F9E1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B13E600-19F8-1D0C-767A-C1F08007D1E0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626A60C-A9DE-569D-6D12-8FDACC8D2769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08CCE221-8119-2518-3CFE-759BA78B150E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9575205-52DF-5119-9A2C-32826012FB21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2EE9BF7-32B1-FAC6-F83F-B18339552AD2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C7B75AB-B50A-B51C-02A0-F1565E5E5B0C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C071E21-2543-DF1A-5B81-70C3C17ED66C}"/>
              </a:ext>
            </a:extLst>
          </p:cNvPr>
          <p:cNvCxnSpPr>
            <a:cxnSpLocks/>
            <a:stCxn id="12" idx="0"/>
            <a:endCxn id="12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7C0D7AD-883F-9C97-7BB2-EA02451EC3E1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4220DE4-E47E-3FF2-5404-F55FF461C36F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353CA0-000B-1A8C-A7EC-1F7A5CB523C7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6AB3298-DB21-AAB5-8211-7F0531A4407A}"/>
              </a:ext>
            </a:extLst>
          </p:cNvPr>
          <p:cNvSpPr txBox="1"/>
          <p:nvPr/>
        </p:nvSpPr>
        <p:spPr>
          <a:xfrm>
            <a:off x="285065" y="5224790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2 × 10 = 20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B7261F2-3657-DF96-E419-9C57A0AA8EA8}"/>
              </a:ext>
            </a:extLst>
          </p:cNvPr>
          <p:cNvSpPr txBox="1"/>
          <p:nvPr/>
        </p:nvSpPr>
        <p:spPr>
          <a:xfrm>
            <a:off x="285064" y="5778847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……………….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FE2EC5-5467-1463-90F2-FEA873CC8C91}"/>
              </a:ext>
            </a:extLst>
          </p:cNvPr>
          <p:cNvSpPr/>
          <p:nvPr/>
        </p:nvSpPr>
        <p:spPr>
          <a:xfrm>
            <a:off x="5414885" y="1752495"/>
            <a:ext cx="207622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القطر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A7ADE3D-E23E-A77E-9123-E0B5D30E62D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EB284A-5113-4A05-5F44-1B5EAA6FB6D4}"/>
              </a:ext>
            </a:extLst>
          </p:cNvPr>
          <p:cNvSpPr/>
          <p:nvPr/>
        </p:nvSpPr>
        <p:spPr>
          <a:xfrm>
            <a:off x="2066030" y="1733567"/>
            <a:ext cx="170997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المحيط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0639943-8D76-0F92-4EE3-7F64B6A25D78}"/>
              </a:ext>
            </a:extLst>
          </p:cNvPr>
          <p:cNvSpPr>
            <a:spLocks noChangeAspect="1"/>
          </p:cNvSpPr>
          <p:nvPr/>
        </p:nvSpPr>
        <p:spPr>
          <a:xfrm>
            <a:off x="38015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451729A-B516-C922-9967-91D95BCCBE15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17B0245-2B32-F0DB-F15D-74326E82FFB4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C864E04D-FE26-F4F0-AC86-8BB8D5A461D1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D55E7E6-C2A5-C0D1-1AEC-8B0D912C0F97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39A475A-1F45-1D61-581E-16B3EEC5CD67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2C55D5FF-EF44-B135-03CB-F2B186B6D7FE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E4F4B8B-4E5D-F983-5ECE-4A492CEE6A35}"/>
              </a:ext>
            </a:extLst>
          </p:cNvPr>
          <p:cNvCxnSpPr>
            <a:cxnSpLocks/>
            <a:stCxn id="12" idx="0"/>
            <a:endCxn id="12" idx="4"/>
          </p:cNvCxnSpPr>
          <p:nvPr/>
        </p:nvCxnSpPr>
        <p:spPr>
          <a:xfrm>
            <a:off x="4241993" y="2838450"/>
            <a:ext cx="0" cy="264795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F9E12C37-C061-4A85-43CF-A58EC73DA033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66E9BEC-A9FA-6CD0-3041-15E7CF7A0478}"/>
              </a:ext>
            </a:extLst>
          </p:cNvPr>
          <p:cNvSpPr txBox="1"/>
          <p:nvPr/>
        </p:nvSpPr>
        <p:spPr>
          <a:xfrm>
            <a:off x="3975561" y="2452792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7D20FD2-6A26-897C-75C9-CE5B0DA96C23}"/>
              </a:ext>
            </a:extLst>
          </p:cNvPr>
          <p:cNvSpPr txBox="1"/>
          <p:nvPr/>
        </p:nvSpPr>
        <p:spPr>
          <a:xfrm>
            <a:off x="3950352" y="5486400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F74299A-53AB-E62D-5F05-7838ABDCB624}"/>
              </a:ext>
            </a:extLst>
          </p:cNvPr>
          <p:cNvSpPr txBox="1"/>
          <p:nvPr/>
        </p:nvSpPr>
        <p:spPr>
          <a:xfrm>
            <a:off x="285065" y="5224790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2 × 10 = 20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1FA02F-ABFD-5331-2CB6-2A61B54589D4}"/>
              </a:ext>
            </a:extLst>
          </p:cNvPr>
          <p:cNvSpPr txBox="1"/>
          <p:nvPr/>
        </p:nvSpPr>
        <p:spPr>
          <a:xfrm>
            <a:off x="285064" y="5778847"/>
            <a:ext cx="3690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20 × 3,14 = 62,8 cm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محيط دائرة شعاعها يساوي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260FFC-5E03-067C-2CBD-1E59B97F9FA9}"/>
              </a:ext>
            </a:extLst>
          </p:cNvPr>
          <p:cNvSpPr txBox="1"/>
          <p:nvPr/>
        </p:nvSpPr>
        <p:spPr>
          <a:xfrm>
            <a:off x="1485900" y="2644259"/>
            <a:ext cx="647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دائرة شعاعها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يساوي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4254D1-C62A-64D8-A840-48FCFC7E4232}"/>
              </a:ext>
            </a:extLst>
          </p:cNvPr>
          <p:cNvSpPr txBox="1"/>
          <p:nvPr/>
        </p:nvSpPr>
        <p:spPr>
          <a:xfrm>
            <a:off x="2205067" y="3784938"/>
            <a:ext cx="3690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…………………………….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13470-CB02-1275-08C2-28C5CFBF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EB2CFB0-2478-08F3-0117-F34053F829A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170186-C108-2784-F055-88F6429551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F14EF2-8175-6ECB-7806-F24DEF752EAF}"/>
              </a:ext>
            </a:extLst>
          </p:cNvPr>
          <p:cNvSpPr txBox="1"/>
          <p:nvPr/>
        </p:nvSpPr>
        <p:spPr>
          <a:xfrm>
            <a:off x="1485900" y="2644259"/>
            <a:ext cx="647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دائرة شعاعها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يساوي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4C3BF-AE62-2CF5-62E4-EB4B8A09E46C}"/>
              </a:ext>
            </a:extLst>
          </p:cNvPr>
          <p:cNvSpPr txBox="1"/>
          <p:nvPr/>
        </p:nvSpPr>
        <p:spPr>
          <a:xfrm>
            <a:off x="2205067" y="3784938"/>
            <a:ext cx="3690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2 × 3,14 = 6,28 cm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1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1812" y="2067545"/>
            <a:ext cx="2540383" cy="354205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91، النشاط 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08957" y="240737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623" y="2832408"/>
            <a:ext cx="5160026" cy="2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D04F40-680F-928A-12FE-0F838508DCB0}"/>
              </a:ext>
            </a:extLst>
          </p:cNvPr>
          <p:cNvSpPr txBox="1"/>
          <p:nvPr/>
        </p:nvSpPr>
        <p:spPr>
          <a:xfrm>
            <a:off x="1302015" y="2622710"/>
            <a:ext cx="39176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لِأَحْسُبَ مُحيطَ دائِرَةٍ أَوْ قُرْصٍ، </a:t>
            </a:r>
            <a:r>
              <a:rPr lang="ar-MA" sz="2400" b="1" dirty="0">
                <a:solidFill>
                  <a:prstClr val="black"/>
                </a:solidFill>
              </a:rPr>
              <a:t>أَتَّبِعُ الْخُطُواتِ التّالِيَةَ:</a:t>
            </a:r>
          </a:p>
          <a:p>
            <a:pPr lvl="0" algn="r" rtl="1"/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400" dirty="0">
                <a:solidFill>
                  <a:srgbClr val="FF0000"/>
                </a:solidFill>
              </a:rPr>
              <a:t>أَحْسُبُ  </a:t>
            </a:r>
            <a:r>
              <a:rPr lang="ar-MA" sz="2400" dirty="0"/>
              <a:t>قُطْرَ الدّائِرَةِ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endParaRPr lang="fr-MA" sz="24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أَحْسُبُ </a:t>
            </a:r>
            <a:r>
              <a:rPr lang="ar-MA" sz="2400" dirty="0"/>
              <a:t>جُداءَ الْقُطْرِ وَالْعَدَدَ</a:t>
            </a:r>
            <a:r>
              <a:rPr lang="fr-FR" sz="2400" dirty="0"/>
              <a:t> </a:t>
            </a:r>
            <a:r>
              <a:rPr lang="ar-MA" sz="2400" dirty="0"/>
              <a:t>(</a:t>
            </a:r>
            <a:r>
              <a:rPr lang="el-GR" sz="2400" dirty="0"/>
              <a:t>π</a:t>
            </a:r>
            <a:r>
              <a:rPr lang="ar-MA" sz="2400" dirty="0"/>
              <a:t>) الَّذي قِيمَتُهُ الْمُقَرَّبَةُ تُساوي ثَلاثَ فاصِلَ أَرْبَعَةَ عَشَرْ.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78" y="2390760"/>
            <a:ext cx="8097262" cy="35058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5F7276-F0C5-5AD5-1439-E677D6EB0EE4}"/>
              </a:ext>
            </a:extLst>
          </p:cNvPr>
          <p:cNvSpPr txBox="1"/>
          <p:nvPr/>
        </p:nvSpPr>
        <p:spPr>
          <a:xfrm>
            <a:off x="3223144" y="4068105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A302F-586E-D965-07FC-924C8B56D0DB}"/>
              </a:ext>
            </a:extLst>
          </p:cNvPr>
          <p:cNvSpPr txBox="1"/>
          <p:nvPr/>
        </p:nvSpPr>
        <p:spPr>
          <a:xfrm>
            <a:off x="3223144" y="3650931"/>
            <a:ext cx="504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44DD135-424B-6D21-2DCE-13581D8F246B}"/>
              </a:ext>
            </a:extLst>
          </p:cNvPr>
          <p:cNvSpPr txBox="1"/>
          <p:nvPr/>
        </p:nvSpPr>
        <p:spPr>
          <a:xfrm>
            <a:off x="3235544" y="4582245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E97E76-C698-7C6B-2EB5-28B57CB5CC4E}"/>
              </a:ext>
            </a:extLst>
          </p:cNvPr>
          <p:cNvSpPr txBox="1"/>
          <p:nvPr/>
        </p:nvSpPr>
        <p:spPr>
          <a:xfrm>
            <a:off x="3298583" y="51111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F0DABA-C0C7-E071-B6F5-E204E1993A8E}"/>
              </a:ext>
            </a:extLst>
          </p:cNvPr>
          <p:cNvSpPr txBox="1"/>
          <p:nvPr/>
        </p:nvSpPr>
        <p:spPr>
          <a:xfrm>
            <a:off x="1254954" y="4068105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31,4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410476-1ABC-CC54-728C-42CE3CBDBEF9}"/>
              </a:ext>
            </a:extLst>
          </p:cNvPr>
          <p:cNvSpPr txBox="1"/>
          <p:nvPr/>
        </p:nvSpPr>
        <p:spPr>
          <a:xfrm>
            <a:off x="1254954" y="3650931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18,84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85E221-823F-ACB0-A19E-8CE33C9C7143}"/>
              </a:ext>
            </a:extLst>
          </p:cNvPr>
          <p:cNvSpPr txBox="1"/>
          <p:nvPr/>
        </p:nvSpPr>
        <p:spPr>
          <a:xfrm>
            <a:off x="1267354" y="4582245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25,12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81F470-A745-0FED-3BBC-7E612DA6626C}"/>
              </a:ext>
            </a:extLst>
          </p:cNvPr>
          <p:cNvSpPr txBox="1"/>
          <p:nvPr/>
        </p:nvSpPr>
        <p:spPr>
          <a:xfrm>
            <a:off x="1330393" y="5111157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12,56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60232"/>
            <a:ext cx="3108938" cy="433479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810075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91، 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733567"/>
            <a:ext cx="2807845" cy="1105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829962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226604" y="939988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2587184"/>
            <a:ext cx="7234678" cy="3100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EE4C592-C91D-0D76-26DF-4221120C96D8}"/>
              </a:ext>
            </a:extLst>
          </p:cNvPr>
          <p:cNvSpPr txBox="1"/>
          <p:nvPr/>
        </p:nvSpPr>
        <p:spPr>
          <a:xfrm>
            <a:off x="3335271" y="3512512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CAA35B-CFFD-33C7-D6BC-8442E17EB0A9}"/>
              </a:ext>
            </a:extLst>
          </p:cNvPr>
          <p:cNvSpPr txBox="1"/>
          <p:nvPr/>
        </p:nvSpPr>
        <p:spPr>
          <a:xfrm>
            <a:off x="3331557" y="3982729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FF0DE9-C3CC-62C4-E6AB-93E34B850A73}"/>
              </a:ext>
            </a:extLst>
          </p:cNvPr>
          <p:cNvSpPr txBox="1"/>
          <p:nvPr/>
        </p:nvSpPr>
        <p:spPr>
          <a:xfrm>
            <a:off x="3331557" y="4853056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018ADA-740B-BB49-28A0-96B2A40ADC0E}"/>
              </a:ext>
            </a:extLst>
          </p:cNvPr>
          <p:cNvSpPr txBox="1"/>
          <p:nvPr/>
        </p:nvSpPr>
        <p:spPr>
          <a:xfrm>
            <a:off x="3331557" y="4452946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5934E-B4E7-01A8-333A-8000CC1EFA71}"/>
              </a:ext>
            </a:extLst>
          </p:cNvPr>
          <p:cNvSpPr txBox="1"/>
          <p:nvPr/>
        </p:nvSpPr>
        <p:spPr>
          <a:xfrm>
            <a:off x="1396430" y="3929686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37,68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90F57E-4339-06BD-A145-D9749256CD45}"/>
              </a:ext>
            </a:extLst>
          </p:cNvPr>
          <p:cNvSpPr txBox="1"/>
          <p:nvPr/>
        </p:nvSpPr>
        <p:spPr>
          <a:xfrm>
            <a:off x="1396430" y="3512512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12,56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1D3771-5E0F-8DF5-FC4D-221BC3F74BE9}"/>
              </a:ext>
            </a:extLst>
          </p:cNvPr>
          <p:cNvSpPr txBox="1"/>
          <p:nvPr/>
        </p:nvSpPr>
        <p:spPr>
          <a:xfrm>
            <a:off x="1442958" y="4877240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25,12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47B4C6-C286-D258-BA6A-DA2EF2775F4B}"/>
              </a:ext>
            </a:extLst>
          </p:cNvPr>
          <p:cNvSpPr txBox="1"/>
          <p:nvPr/>
        </p:nvSpPr>
        <p:spPr>
          <a:xfrm>
            <a:off x="1436006" y="4460066"/>
            <a:ext cx="1259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18,84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604D91-9C0D-006F-2135-957599938D92}"/>
              </a:ext>
            </a:extLst>
          </p:cNvPr>
          <p:cNvGrpSpPr/>
          <p:nvPr/>
        </p:nvGrpSpPr>
        <p:grpSpPr>
          <a:xfrm>
            <a:off x="1875336" y="2046040"/>
            <a:ext cx="5022287" cy="3612769"/>
            <a:chOff x="1570536" y="2655640"/>
            <a:chExt cx="5022287" cy="36127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53BDD33-81E2-7475-9F5D-D1C53ACEB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1465" y="2655640"/>
              <a:ext cx="2591358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1765ED9-92AD-24A7-3C49-A600AAC10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65599"/>
              <a:ext cx="2566044" cy="3573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16595</TotalTime>
  <Words>749</Words>
  <Application>Microsoft Office PowerPoint</Application>
  <PresentationFormat>Affichage à l'écran (4:3)</PresentationFormat>
  <Paragraphs>260</Paragraphs>
  <Slides>45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45</vt:i4>
      </vt:variant>
    </vt:vector>
  </HeadingPairs>
  <TitlesOfParts>
    <vt:vector size="56" baseType="lpstr">
      <vt:lpstr>Calibri</vt:lpstr>
      <vt:lpstr>Effra CC Arbc</vt:lpstr>
      <vt:lpstr>Aptos Display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EL HAMDOUNI</dc:creator>
  <cp:lastModifiedBy>EL HAMDOUNI BTIHAJ</cp:lastModifiedBy>
  <cp:revision>293</cp:revision>
  <cp:lastPrinted>2025-08-13T10:11:39Z</cp:lastPrinted>
  <dcterms:created xsi:type="dcterms:W3CDTF">2025-08-01T12:31:49Z</dcterms:created>
  <dcterms:modified xsi:type="dcterms:W3CDTF">2026-04-12T16:38:49Z</dcterms:modified>
</cp:coreProperties>
</file>