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1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2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3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4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15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16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17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notesSlides/notesSlide18.xml" ContentType="application/vnd.openxmlformats-officedocument.presentationml.notesSlide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9" r:id="rId4"/>
  </p:sldMasterIdLst>
  <p:notesMasterIdLst>
    <p:notesMasterId r:id="rId57"/>
  </p:notesMasterIdLst>
  <p:handoutMasterIdLst>
    <p:handoutMasterId r:id="rId58"/>
  </p:handoutMasterIdLst>
  <p:sldIdLst>
    <p:sldId id="779" r:id="rId5"/>
    <p:sldId id="955" r:id="rId6"/>
    <p:sldId id="738" r:id="rId7"/>
    <p:sldId id="780" r:id="rId8"/>
    <p:sldId id="842" r:id="rId9"/>
    <p:sldId id="834" r:id="rId10"/>
    <p:sldId id="746" r:id="rId11"/>
    <p:sldId id="1075" r:id="rId12"/>
    <p:sldId id="926" r:id="rId13"/>
    <p:sldId id="931" r:id="rId14"/>
    <p:sldId id="1035" r:id="rId15"/>
    <p:sldId id="1036" r:id="rId16"/>
    <p:sldId id="1106" r:id="rId17"/>
    <p:sldId id="1105" r:id="rId18"/>
    <p:sldId id="1107" r:id="rId19"/>
    <p:sldId id="1108" r:id="rId20"/>
    <p:sldId id="1109" r:id="rId21"/>
    <p:sldId id="1104" r:id="rId22"/>
    <p:sldId id="1037" r:id="rId23"/>
    <p:sldId id="837" r:id="rId24"/>
    <p:sldId id="993" r:id="rId25"/>
    <p:sldId id="994" r:id="rId26"/>
    <p:sldId id="995" r:id="rId27"/>
    <p:sldId id="996" r:id="rId28"/>
    <p:sldId id="997" r:id="rId29"/>
    <p:sldId id="998" r:id="rId30"/>
    <p:sldId id="1014" r:id="rId31"/>
    <p:sldId id="1052" r:id="rId32"/>
    <p:sldId id="1053" r:id="rId33"/>
    <p:sldId id="1076" r:id="rId34"/>
    <p:sldId id="1115" r:id="rId35"/>
    <p:sldId id="1077" r:id="rId36"/>
    <p:sldId id="1078" r:id="rId37"/>
    <p:sldId id="1079" r:id="rId38"/>
    <p:sldId id="1116" r:id="rId39"/>
    <p:sldId id="1080" r:id="rId40"/>
    <p:sldId id="1081" r:id="rId41"/>
    <p:sldId id="1110" r:id="rId42"/>
    <p:sldId id="1111" r:id="rId43"/>
    <p:sldId id="1113" r:id="rId44"/>
    <p:sldId id="1114" r:id="rId45"/>
    <p:sldId id="1010" r:id="rId46"/>
    <p:sldId id="848" r:id="rId47"/>
    <p:sldId id="922" r:id="rId48"/>
    <p:sldId id="924" r:id="rId49"/>
    <p:sldId id="849" r:id="rId50"/>
    <p:sldId id="978" r:id="rId51"/>
    <p:sldId id="644" r:id="rId52"/>
    <p:sldId id="672" r:id="rId53"/>
    <p:sldId id="809" r:id="rId54"/>
    <p:sldId id="956" r:id="rId55"/>
    <p:sldId id="789" r:id="rId56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9"/>
      <p:bold r:id="rId60"/>
    </p:embeddedFont>
    <p:embeddedFont>
      <p:font typeface="Dosis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104862"/>
    <a:srgbClr val="FFC000"/>
    <a:srgbClr val="B2B3AE"/>
    <a:srgbClr val="106585"/>
    <a:srgbClr val="FC8D00"/>
    <a:srgbClr val="17AB98"/>
    <a:srgbClr val="EF7F1C"/>
    <a:srgbClr val="F6BB00"/>
    <a:srgbClr val="FFE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5033" autoAdjust="0"/>
  </p:normalViewPr>
  <p:slideViewPr>
    <p:cSldViewPr snapToGrid="0">
      <p:cViewPr varScale="1">
        <p:scale>
          <a:sx n="69" d="100"/>
          <a:sy n="69" d="100"/>
        </p:scale>
        <p:origin x="13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.fntdata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10.9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10.9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10.9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10.9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10.9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10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04.8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04.8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04.8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04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04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04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9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9.8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9.8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9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9.8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9.8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5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5.1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5.1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5.1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5.1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55.1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6:50.5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6:53.6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6:55.4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6:57.2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09.8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18.8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48.3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48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48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48.3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48.3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7:48.3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33.4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33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33.4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33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33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33.4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57.7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57.7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57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57.7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57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8:57.7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9:06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8192,'-8'0'2652,"-1"1"-1,1 0 1,0 0 0,-12 4 0,-30 15 2657,22-3-5431,-36 28 0,43-29 46,0-2 1,-1 0-1,-24 12 1,15-13 2325,16-8-5349,0 2-1,1 0 1,-16 10-1,15-6 4712,0 3 3920,-36 41-2137,-13 13-6567,28-39-2504,-6-6-3330,14-10 11243,6-3-1677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9:06.7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8192,'26'3'10408,"-2"6"-4926,-16-5-4736,0 0 1,-1 1-1,0 0 1,9 7-1,3 7-1758,-1 1 0,20 26 0,-18-20 2448,25 41-1436,-36-51 0,1 1 0,1-2 0,16 18 0,123 118 0,-138-142 0,0 0 0,1-1 0,0 0 0,1-1 0,-1-1 0,19 7 0,-9-4 0,-4-1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9:06.7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9:06.7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0 8192,'-4'0'18022,"-11"0"-18022,-6 0 0,-10 0 0,-7 0 0,-2 0 0,-12 13 0,-6 5 0,-1-1 0,-10 5 0,4-1 0,4-3 0,7-6 0,5-4 0,1-4 0,10-3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9:06.7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8T16:49:06.7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24 8192,'3'-22'15308,"-4"21"-15066,-14 0 3000,-2 8-4012,8-1 770,1 1 0,0 0 0,0 0 0,1 1 0,0-1 0,0 2 0,1-1 0,0 1 0,-6 12 0,-5 14 0,-17 46 0,23-49 0,-2-1 0,-20 33 0,-51 56 0,64-85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6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4429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480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1E1BB-7262-3988-0E09-5A9553DD4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2CA055-D020-05B2-52C9-E47410DBF2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916BE5-0A69-5A59-DBA2-3420CF07A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4A533C-D76D-EC9D-8BE8-D28B70443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355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F16D6-EC13-24E1-80E1-A2054721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518EC-5BBD-E389-AB6E-23FEF301B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0D95EE-0C2E-373A-B905-FEE96ABA2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412D2C-70BD-B19C-5017-758FF4A81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07672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0C211-D410-91A6-54BA-38B11EAAA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2B147E-5C8F-738C-D3A1-CAAB457FA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707260-662D-56F9-3C66-E71965AA7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45D9A4-F983-30BC-553D-CD67AE3F9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832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FA67-8385-DDEA-09A2-9E5C737B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9B453-B54E-BD21-B63E-3FB3C766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8798DF-4894-3F2F-DAEE-102253BE0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64BDCA-CFFF-A263-9FC9-2DE948D5C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6911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52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1F4-3452-5106-D88C-0AA79247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F01BF3-39E2-090B-C8CB-5A22DCC79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B4FC8C-6671-3F02-B35E-879CF1996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767A64-3BAD-7B4D-4978-5ED763D84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4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2DC7-05F7-DD60-710A-74FB39E75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DFB1B-56D2-68E3-C3A5-2371665D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B07F97-D601-9516-2F32-85ACA180A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85BDE-A066-99C0-299A-53DCDE991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1111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A34-254F-E5D7-D70D-5E7EDB66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A5022-8801-5968-1F13-B4A356574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E205-6F9B-9DA0-6C28-3DFF2C7D1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67C2C7-BCEE-AAF1-6A12-6B5778E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35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02F4-9F85-5A20-F3D4-31E291BC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62A7A2-031E-D45C-80FE-49FF8AA89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288434-B123-A3B1-A1EE-2BA50CD2E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4C432A-2B9C-40CD-F012-8899BE56B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51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C5979-4288-0F82-6C9A-A941032F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32A886-0106-2CC9-6F55-3DB9190F0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CCEFA9-4FCA-7E19-B0B1-9344FB27C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C5956B-3360-4B7F-7556-F69D32909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62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0CDBC-9BBF-B928-08C2-8C0E6DB1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39BA2A-55AB-4F9D-D09B-62DC98E14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046C08-1F54-C9BB-303C-6B2611F22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DE2400-A430-461C-E1E0-EF22761D9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659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5C965-B7DE-8AAA-1E0B-531B0322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F78444-4E40-D9FF-0922-D0EB37365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034843-8E9F-81D6-5161-35326E689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E9DB04-6301-405F-25EF-941729B74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459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7FF5-3E9A-9D9E-A349-0FDDDADD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5D58F5-CAB2-C1F1-BF26-376348899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5E36-6702-AD75-4B0B-EBCCDC4A3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79BC-13B2-D212-3BFD-E7B99E3D8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620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591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0952" y="0"/>
            <a:ext cx="9193653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538" y="-25150"/>
            <a:ext cx="9177533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6612B5A-6370-8635-7D3F-A7072DAC75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4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2" r:id="rId2"/>
    <p:sldLayoutId id="214748390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4.gif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24.gif"/><Relationship Id="rId4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41.png"/><Relationship Id="rId4" Type="http://schemas.openxmlformats.org/officeDocument/2006/relationships/image" Target="../media/image380.png"/><Relationship Id="rId9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customXml" Target="../ink/ink12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10.xml"/><Relationship Id="rId4" Type="http://schemas.openxmlformats.org/officeDocument/2006/relationships/customXml" Target="../ink/ink7.xml"/><Relationship Id="rId9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customXml" Target="../ink/ink18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13" Type="http://schemas.openxmlformats.org/officeDocument/2006/relationships/customXml" Target="../ink/ink24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2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22.xml"/><Relationship Id="rId4" Type="http://schemas.openxmlformats.org/officeDocument/2006/relationships/customXml" Target="../ink/ink19.xml"/><Relationship Id="rId9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customXml" Target="../ink/ink30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2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28.xml"/><Relationship Id="rId4" Type="http://schemas.openxmlformats.org/officeDocument/2006/relationships/customXml" Target="../ink/ink25.xml"/><Relationship Id="rId9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13" Type="http://schemas.openxmlformats.org/officeDocument/2006/relationships/customXml" Target="../ink/ink36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3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2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34.xml"/><Relationship Id="rId4" Type="http://schemas.openxmlformats.org/officeDocument/2006/relationships/customXml" Target="../ink/ink31.xml"/><Relationship Id="rId9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13" Type="http://schemas.openxmlformats.org/officeDocument/2006/relationships/customXml" Target="../ink/ink42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4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8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40.xml"/><Relationship Id="rId4" Type="http://schemas.openxmlformats.org/officeDocument/2006/relationships/customXml" Target="../ink/ink37.xml"/><Relationship Id="rId9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13" Type="http://schemas.openxmlformats.org/officeDocument/2006/relationships/customXml" Target="../ink/ink48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4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4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46.xml"/><Relationship Id="rId4" Type="http://schemas.openxmlformats.org/officeDocument/2006/relationships/customXml" Target="../ink/ink43.xml"/><Relationship Id="rId9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customXml" Target="../ink/ink54.xml"/><Relationship Id="rId3" Type="http://schemas.openxmlformats.org/officeDocument/2006/relationships/image" Target="../media/image26.png"/><Relationship Id="rId7" Type="http://schemas.openxmlformats.org/officeDocument/2006/relationships/image" Target="../media/image39.png"/><Relationship Id="rId12" Type="http://schemas.openxmlformats.org/officeDocument/2006/relationships/customXml" Target="../ink/ink5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0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0" Type="http://schemas.openxmlformats.org/officeDocument/2006/relationships/customXml" Target="../ink/ink52.xml"/><Relationship Id="rId4" Type="http://schemas.openxmlformats.org/officeDocument/2006/relationships/customXml" Target="../ink/ink49.xml"/><Relationship Id="rId9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A894D70A-C151-8261-853B-54FCAF9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743253" y="2260315"/>
            <a:ext cx="2840711" cy="2603455"/>
          </a:xfrm>
          <a:prstGeom prst="rect">
            <a:avLst/>
          </a:prstGeom>
        </p:spPr>
      </p:pic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F75BF1-4BC6-B37A-B68A-E8148E8F0042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9F020-6B27-1075-245B-D950AD03CA4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602D5D-2F95-2401-F621-B7B5C36F4B0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7BDE157-8D6C-992E-0EE1-1567A39C0693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4561E7F-30F6-1DB7-FA5C-FDD31357B9F3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BF28019-F578-81FB-6FF0-C27E6D05284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13548B8-9B6E-6668-077E-93F408EA9169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2D1621-7E36-F09D-1D93-3A707B49ADDD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1C07F9-A099-4DB8-315B-E64F6C658BD8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D8B085B-DD75-1613-7B04-5F6C61994D6E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6D2312-F913-FDA9-E269-4F6B2EA5C9C8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129DC01-D73E-F9CD-06A0-8B9AC36FA99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F3F11BF-98C9-674C-CCDC-2B4D099A99A5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512C2BD-1BD7-C09F-CA5E-688C6776E078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7EF19756-6ED9-7A08-6B0C-358CEB25FAF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3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5094AE90-C1AF-617B-4E6F-A76EC7B42160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E75E142-5475-099E-922D-9A12897B633B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توجيهات </a:t>
            </a:r>
            <a:r>
              <a:rPr kumimoji="0" lang="ar-MA" sz="1300" b="1" i="0" u="none" strike="noStrike" kern="120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3712093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للشريحة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2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597472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0" cap="none" spc="0" normalizeH="0" baseline="0" noProof="0" dirty="0">
                <a:ln>
                  <a:noFill/>
                </a:ln>
                <a:solidFill>
                  <a:srgbClr val="3A8F9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19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فصل الملايين: قراءة وكتابة</a:t>
              </a:r>
              <a:endParaRPr lang="fr-FR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محيط الدائرة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حساب </a:t>
              </a:r>
              <a:r>
                <a:rPr lang="ar-MA" sz="1600" b="1" kern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مساحة القرص</a:t>
              </a:r>
              <a:endParaRPr lang="fr-FR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fr-MA" dirty="0"/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</a:rPr>
                <a:t>مراجعة وتثبيت دروس الأسبوع (3)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C8EE71E-A9A2-C98C-E6F5-B91B7226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29" y="2704348"/>
            <a:ext cx="3938021" cy="940822"/>
          </a:xfrm>
          <a:prstGeom prst="rect">
            <a:avLst/>
          </a:prstGeom>
        </p:spPr>
      </p:pic>
      <p:sp>
        <p:nvSpPr>
          <p:cNvPr id="29" name="Organigramme : Terminateur 21">
            <a:extLst>
              <a:ext uri="{FF2B5EF4-FFF2-40B4-BE49-F238E27FC236}">
                <a16:creationId xmlns:a16="http://schemas.microsoft.com/office/drawing/2014/main" id="{E65D0AC4-1110-15B5-60EE-18BFB6BF000F}"/>
              </a:ext>
            </a:extLst>
          </p:cNvPr>
          <p:cNvSpPr/>
          <p:nvPr/>
        </p:nvSpPr>
        <p:spPr>
          <a:xfrm>
            <a:off x="6668704" y="2471052"/>
            <a:ext cx="1260000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1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EDEA042-536A-7D7E-B989-3BA2936F8C95}"/>
              </a:ext>
            </a:extLst>
          </p:cNvPr>
          <p:cNvSpPr txBox="1">
            <a:spLocks/>
          </p:cNvSpPr>
          <p:nvPr/>
        </p:nvSpPr>
        <p:spPr>
          <a:xfrm>
            <a:off x="4585963" y="2848036"/>
            <a:ext cx="3420000" cy="631140"/>
          </a:xfrm>
          <a:prstGeom prst="round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None/>
            </a:pPr>
            <a:r>
              <a:rPr lang="ar-MA" sz="1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محيط المضلعات المنتظمة</a:t>
            </a:r>
            <a:endParaRPr lang="fr-FR" sz="1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467516"/>
            <a:ext cx="8178799" cy="92845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حساب محيط المضلعات المنتظمة</a:t>
            </a:r>
            <a:endParaRPr lang="fr-FR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847BCA-B280-DC0A-7136-15CF15412434}"/>
              </a:ext>
            </a:extLst>
          </p:cNvPr>
          <p:cNvGrpSpPr/>
          <p:nvPr/>
        </p:nvGrpSpPr>
        <p:grpSpPr>
          <a:xfrm>
            <a:off x="1570536" y="2655640"/>
            <a:ext cx="5022900" cy="3612769"/>
            <a:chOff x="1570536" y="2655640"/>
            <a:chExt cx="5022900" cy="361276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CF070C6-7F1E-CAD1-32A2-5BE59813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0853" y="2655640"/>
              <a:ext cx="2592583" cy="3612769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0BB670E-3F8A-45C6-F5EC-B518418B9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59077"/>
              <a:ext cx="2566044" cy="35868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CE8DE-DD76-FBFE-174B-DBECD5A0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444" y="2492190"/>
            <a:ext cx="542839" cy="3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8ED8A40-7B2A-43B2-9AA3-1766D0EE555F}"/>
              </a:ext>
            </a:extLst>
          </p:cNvPr>
          <p:cNvSpPr txBox="1"/>
          <p:nvPr/>
        </p:nvSpPr>
        <p:spPr>
          <a:xfrm>
            <a:off x="1884783" y="3384439"/>
            <a:ext cx="4907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fr-FR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 سيكونون قادرين على</a:t>
            </a:r>
            <a:r>
              <a:rPr lang="en-GB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r-FR" sz="24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1FBE569-E425-B453-C19F-72976683BDB6}"/>
              </a:ext>
            </a:extLst>
          </p:cNvPr>
          <p:cNvSpPr txBox="1"/>
          <p:nvPr/>
        </p:nvSpPr>
        <p:spPr>
          <a:xfrm>
            <a:off x="343410" y="2498419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 نهاية الدرس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E83F5B-58F8-5DC1-C1BE-823C03617384}"/>
              </a:ext>
            </a:extLst>
          </p:cNvPr>
          <p:cNvSpPr txBox="1"/>
          <p:nvPr/>
        </p:nvSpPr>
        <p:spPr>
          <a:xfrm>
            <a:off x="1493580" y="3947328"/>
            <a:ext cx="56903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</a:t>
            </a:r>
            <a:r>
              <a:rPr lang="ar-MA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المضلعات المنتظمة</a:t>
            </a:r>
            <a:endParaRPr lang="fr-FR" sz="28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C2A25C1-601F-51BD-6D56-57DEAEA50E5E}"/>
              </a:ext>
            </a:extLst>
          </p:cNvPr>
          <p:cNvGrpSpPr/>
          <p:nvPr/>
        </p:nvGrpSpPr>
        <p:grpSpPr>
          <a:xfrm>
            <a:off x="5466341" y="2097420"/>
            <a:ext cx="907914" cy="907914"/>
            <a:chOff x="3664086" y="1245255"/>
            <a:chExt cx="907914" cy="90791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502D09-E65B-DD02-46AC-FE5C4E2A762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B680453-3817-D43E-CEBE-19CC87C8E88E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DBA3C6-2F2C-69CF-6E95-100612A42591}"/>
              </a:ext>
            </a:extLst>
          </p:cNvPr>
          <p:cNvGrpSpPr/>
          <p:nvPr/>
        </p:nvGrpSpPr>
        <p:grpSpPr>
          <a:xfrm rot="692408">
            <a:off x="6295222" y="1625701"/>
            <a:ext cx="722552" cy="808616"/>
            <a:chOff x="6561871" y="1779515"/>
            <a:chExt cx="722552" cy="808616"/>
          </a:xfrm>
        </p:grpSpPr>
        <p:sp>
          <p:nvSpPr>
            <p:cNvPr id="21" name="Chevron 12">
              <a:extLst>
                <a:ext uri="{FF2B5EF4-FFF2-40B4-BE49-F238E27FC236}">
                  <a16:creationId xmlns:a16="http://schemas.microsoft.com/office/drawing/2014/main" id="{40BED6B4-F58A-4FDD-E99C-8F931305102E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923420A-E2F6-1972-1E78-F1F5772B4AE3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309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مرحباً سنتابع درس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جديدا</a:t>
            </a:r>
          </a:p>
        </p:txBody>
      </p:sp>
      <p:pic>
        <p:nvPicPr>
          <p:cNvPr id="1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6DE9ED-17F5-868A-8BFB-32CE9FB09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258E3DB7-EA0D-8D70-21A4-C328523057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C52E3DBB-AB22-585F-5653-FEAE7FA557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2" name="Image 1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27806D27-9ABE-FCE3-5B21-7479E8235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185CE1-F918-09F5-232A-57AE01259854}"/>
              </a:ext>
            </a:extLst>
          </p:cNvPr>
          <p:cNvGrpSpPr/>
          <p:nvPr/>
        </p:nvGrpSpPr>
        <p:grpSpPr>
          <a:xfrm>
            <a:off x="1992322" y="2239767"/>
            <a:ext cx="4953946" cy="2819009"/>
            <a:chOff x="2415604" y="2221113"/>
            <a:chExt cx="4566109" cy="259831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708F00E-29BE-940D-23A4-1FAA3084CFAB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2" name="Image 11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B110D808-E65D-402B-D1E7-CE5BDF1DD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944670" y="3027634"/>
              <a:ext cx="631873" cy="631873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BA484E4-6BDA-FB66-1AB1-C68108CB2A55}"/>
                </a:ext>
              </a:extLst>
            </p:cNvPr>
            <p:cNvSpPr txBox="1"/>
            <p:nvPr/>
          </p:nvSpPr>
          <p:spPr>
            <a:xfrm>
              <a:off x="2415604" y="3102442"/>
              <a:ext cx="3555109" cy="482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تصحيح الواجبات المنزلية</a:t>
              </a:r>
            </a:p>
          </p:txBody>
        </p:sp>
        <p:sp>
          <p:nvSpPr>
            <p:cNvPr id="14" name="Flowchart: Alternate Process 54">
              <a:extLst>
                <a:ext uri="{FF2B5EF4-FFF2-40B4-BE49-F238E27FC236}">
                  <a16:creationId xmlns:a16="http://schemas.microsoft.com/office/drawing/2014/main" id="{57C1DEAE-197F-46E8-EB33-C418877862DC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a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افتتاح الدرس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C76D2BCB-9B47-0FE4-1F78-8958ED44BE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7C581BC-7D27-436B-A85D-8308E13E8224}"/>
                </a:ext>
              </a:extLst>
            </p:cNvPr>
            <p:cNvSpPr txBox="1"/>
            <p:nvPr/>
          </p:nvSpPr>
          <p:spPr>
            <a:xfrm>
              <a:off x="2415604" y="3710849"/>
              <a:ext cx="3447931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الحساب الذهني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079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6B4D-2573-D291-AD13-483741B7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1923DA-3A70-1362-5B5F-3BC5560F6025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 واحدة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D4606EF-8296-AFFA-79B2-8B66F2FE2E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A25D333-32C4-B113-1CEB-C8B70649E396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32122A-240C-A27A-0892-885C1505C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EDF8C6F-CEEE-8D59-6F37-F0610DC5688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7E56CDE-F6C1-F2A3-ACE3-C3F578AAD74C}"/>
              </a:ext>
            </a:extLst>
          </p:cNvPr>
          <p:cNvGrpSpPr/>
          <p:nvPr/>
        </p:nvGrpSpPr>
        <p:grpSpPr>
          <a:xfrm>
            <a:off x="1140084" y="1626691"/>
            <a:ext cx="6502082" cy="4786810"/>
            <a:chOff x="1140084" y="1626691"/>
            <a:chExt cx="6502082" cy="478681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1DBE889-A8D3-A029-22FC-D865EE73B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0084" y="1626691"/>
              <a:ext cx="6502082" cy="4786810"/>
            </a:xfrm>
            <a:prstGeom prst="rect">
              <a:avLst/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D697F1F-97E2-60A6-D050-EDE3E7371E50}"/>
                </a:ext>
              </a:extLst>
            </p:cNvPr>
            <p:cNvSpPr/>
            <p:nvPr/>
          </p:nvSpPr>
          <p:spPr>
            <a:xfrm>
              <a:off x="1501834" y="5334000"/>
              <a:ext cx="974666" cy="683536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</p:spTree>
    <p:extLst>
      <p:ext uri="{BB962C8B-B14F-4D97-AF65-F5344CB8AC3E}">
        <p14:creationId xmlns:p14="http://schemas.microsoft.com/office/powerpoint/2010/main" val="1677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A69A-1E66-651A-28AC-62758195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AD41232-80DF-F2FB-D39B-6F1D7D81F8F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27A7BA-9F70-4D83-6D03-FBE93D89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86" y="2239767"/>
            <a:ext cx="4928383" cy="2819009"/>
          </a:xfrm>
          <a:prstGeom prst="rect">
            <a:avLst/>
          </a:prstGeo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236A5CE-D760-3182-F8B0-B494C857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001087" y="3821919"/>
            <a:ext cx="631873" cy="6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سنبدأ بالحساب الذهني. خذوا كراسات الحساب الذهني صفحة 20.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828D8-D31F-7525-2AA5-39E4D192E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179" y="1774918"/>
            <a:ext cx="3127641" cy="43511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4369684-0A8F-2F9C-45EF-14A2A5D6ADCF}"/>
              </a:ext>
            </a:extLst>
          </p:cNvPr>
          <p:cNvSpPr/>
          <p:nvPr/>
        </p:nvSpPr>
        <p:spPr>
          <a:xfrm>
            <a:off x="3008179" y="3746752"/>
            <a:ext cx="2991070" cy="369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142031AB-22CD-2445-2CEA-FD0C9C19B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84C7E7-4F4A-F858-9CA8-A56A98C7D2F0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انتبهوا جيدا. على الألواح. اكتبوا النتيجة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BDBA1-7A0A-200A-857A-058D015C759F}"/>
              </a:ext>
            </a:extLst>
          </p:cNvPr>
          <p:cNvSpPr txBox="1"/>
          <p:nvPr/>
        </p:nvSpPr>
        <p:spPr>
          <a:xfrm>
            <a:off x="2290218" y="3265246"/>
            <a:ext cx="4282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1 m = ……… cm</a:t>
            </a:r>
            <a:endParaRPr lang="fr-MA" sz="4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3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36A6C-2B20-113A-4441-314758AD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E48F4D8-CC70-5DE7-1E21-74B2D55184F4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DA0539E0-435D-5443-CF57-650863EEA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9634D74-0D90-F4B3-FA00-20F386F991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064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5D72F-EC0B-F548-D250-05642DB4F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D3A96251-90D0-059A-8D0B-42B984BFA3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F8442A32-0E8C-B850-7457-F58E91F44527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نصحح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A64D61-458D-2FEB-BD26-014FD2B9E45B}"/>
              </a:ext>
            </a:extLst>
          </p:cNvPr>
          <p:cNvSpPr txBox="1"/>
          <p:nvPr/>
        </p:nvSpPr>
        <p:spPr>
          <a:xfrm>
            <a:off x="3200859" y="2747979"/>
            <a:ext cx="3180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104862"/>
                </a:solidFill>
              </a:rPr>
              <a:t>1 m = </a:t>
            </a:r>
            <a:r>
              <a:rPr lang="ar-MA" sz="3600" dirty="0">
                <a:solidFill>
                  <a:srgbClr val="FF0000"/>
                </a:solidFill>
              </a:rPr>
              <a:t>100</a:t>
            </a:r>
            <a:r>
              <a:rPr lang="fr-FR" sz="3600" dirty="0">
                <a:solidFill>
                  <a:srgbClr val="104862"/>
                </a:solidFill>
              </a:rPr>
              <a:t> cm</a:t>
            </a:r>
            <a:endParaRPr lang="fr-MA" sz="3600" dirty="0">
              <a:solidFill>
                <a:srgbClr val="104862"/>
              </a:solidFill>
            </a:endParaRPr>
          </a:p>
        </p:txBody>
      </p:sp>
      <p:sp>
        <p:nvSpPr>
          <p:cNvPr id="3" name="Flèche : courbe vers le bas 2">
            <a:extLst>
              <a:ext uri="{FF2B5EF4-FFF2-40B4-BE49-F238E27FC236}">
                <a16:creationId xmlns:a16="http://schemas.microsoft.com/office/drawing/2014/main" id="{8F006BAB-5DBF-628D-E5B9-CEC8D74DB932}"/>
              </a:ext>
            </a:extLst>
          </p:cNvPr>
          <p:cNvSpPr/>
          <p:nvPr/>
        </p:nvSpPr>
        <p:spPr>
          <a:xfrm>
            <a:off x="3368091" y="2268574"/>
            <a:ext cx="1657350" cy="3383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10A144-A186-9366-830E-BB27C7C5D959}"/>
              </a:ext>
            </a:extLst>
          </p:cNvPr>
          <p:cNvSpPr txBox="1"/>
          <p:nvPr/>
        </p:nvSpPr>
        <p:spPr>
          <a:xfrm>
            <a:off x="3368091" y="1760815"/>
            <a:ext cx="185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× 100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441DDF-651D-45BC-44A5-1B2DBA529A3C}"/>
              </a:ext>
            </a:extLst>
          </p:cNvPr>
          <p:cNvSpPr txBox="1"/>
          <p:nvPr/>
        </p:nvSpPr>
        <p:spPr>
          <a:xfrm>
            <a:off x="1143000" y="5119678"/>
            <a:ext cx="7034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solidFill>
                  <a:srgbClr val="FF0000"/>
                </a:solidFill>
              </a:rPr>
              <a:t>لأحول من (</a:t>
            </a:r>
            <a:r>
              <a:rPr lang="fr-FR" sz="3600" dirty="0">
                <a:solidFill>
                  <a:srgbClr val="FF0000"/>
                </a:solidFill>
              </a:rPr>
              <a:t>m</a:t>
            </a:r>
            <a:r>
              <a:rPr lang="ar-MA" sz="3600" dirty="0">
                <a:solidFill>
                  <a:srgbClr val="FF0000"/>
                </a:solidFill>
              </a:rPr>
              <a:t>) إلى (</a:t>
            </a:r>
            <a:r>
              <a:rPr lang="fr-FR" sz="3600" dirty="0">
                <a:solidFill>
                  <a:srgbClr val="FF0000"/>
                </a:solidFill>
              </a:rPr>
              <a:t>cm</a:t>
            </a:r>
            <a:r>
              <a:rPr lang="ar-MA" sz="3600" dirty="0">
                <a:solidFill>
                  <a:srgbClr val="FF0000"/>
                </a:solidFill>
              </a:rPr>
              <a:t>)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 أضرب في 100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2" name="Flèche : courbe vers le bas 1">
            <a:extLst>
              <a:ext uri="{FF2B5EF4-FFF2-40B4-BE49-F238E27FC236}">
                <a16:creationId xmlns:a16="http://schemas.microsoft.com/office/drawing/2014/main" id="{87AFDD4B-3562-A97D-3DFB-B8E1297D4D07}"/>
              </a:ext>
            </a:extLst>
          </p:cNvPr>
          <p:cNvSpPr/>
          <p:nvPr/>
        </p:nvSpPr>
        <p:spPr>
          <a:xfrm rot="10800000">
            <a:off x="3392681" y="3396784"/>
            <a:ext cx="1657350" cy="3383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37646C-8254-A996-71BB-4C32AE8CCFA9}"/>
              </a:ext>
            </a:extLst>
          </p:cNvPr>
          <p:cNvSpPr txBox="1"/>
          <p:nvPr/>
        </p:nvSpPr>
        <p:spPr>
          <a:xfrm>
            <a:off x="3562351" y="3624243"/>
            <a:ext cx="185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÷ 100</a:t>
            </a:r>
            <a:endParaRPr lang="fr-M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92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912DC-671C-9C46-3487-6B79498B5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97E95FA-CFEA-DE17-9E94-229EF89E18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EE2CB82-ECF8-15BA-AE99-83BBF840DBD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انتبهوا جيدا. على الألواح. اكتبوا النتيجة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447EF5-0427-FE42-5430-E2E03C308C67}"/>
              </a:ext>
            </a:extLst>
          </p:cNvPr>
          <p:cNvSpPr txBox="1"/>
          <p:nvPr/>
        </p:nvSpPr>
        <p:spPr>
          <a:xfrm>
            <a:off x="2133600" y="3265246"/>
            <a:ext cx="443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104862"/>
                </a:solidFill>
              </a:rPr>
              <a:t>1 Km = ……… m</a:t>
            </a:r>
            <a:endParaRPr lang="fr-MA" sz="4800" dirty="0">
              <a:solidFill>
                <a:srgbClr val="1048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DAA95-54EA-AE69-4B82-A7B34F11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449C39A-5519-566A-4D39-D4873AC05138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4E7437E-ECED-FB0B-0C4A-BC7C8C982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65D26F7-B3FA-5480-1F52-248CEF038C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77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51A15-8AAC-F6F5-D64E-D9819279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60D6BB99-DE88-79A0-A35A-5A7673B984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A905197-3D99-1C86-9B56-18FE32F7E1E5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نصحح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3F8995-D80C-80F2-FA56-AAE2CF12DAE8}"/>
              </a:ext>
            </a:extLst>
          </p:cNvPr>
          <p:cNvSpPr txBox="1"/>
          <p:nvPr/>
        </p:nvSpPr>
        <p:spPr>
          <a:xfrm>
            <a:off x="3368091" y="1763775"/>
            <a:ext cx="185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× 1 000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FB67F9-A55D-641F-7E4A-50E8BA984315}"/>
              </a:ext>
            </a:extLst>
          </p:cNvPr>
          <p:cNvSpPr txBox="1"/>
          <p:nvPr/>
        </p:nvSpPr>
        <p:spPr>
          <a:xfrm>
            <a:off x="781050" y="5119678"/>
            <a:ext cx="7396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dirty="0">
                <a:solidFill>
                  <a:srgbClr val="FF0000"/>
                </a:solidFill>
              </a:rPr>
              <a:t>لأحول من (</a:t>
            </a:r>
            <a:r>
              <a:rPr lang="fr-FR" sz="3600" dirty="0">
                <a:solidFill>
                  <a:srgbClr val="FF0000"/>
                </a:solidFill>
              </a:rPr>
              <a:t>km</a:t>
            </a:r>
            <a:r>
              <a:rPr lang="ar-MA" sz="3600" dirty="0">
                <a:solidFill>
                  <a:srgbClr val="FF0000"/>
                </a:solidFill>
              </a:rPr>
              <a:t>) إلى (</a:t>
            </a:r>
            <a:r>
              <a:rPr lang="fr-FR" sz="3600" dirty="0">
                <a:solidFill>
                  <a:srgbClr val="FF0000"/>
                </a:solidFill>
              </a:rPr>
              <a:t>m</a:t>
            </a:r>
            <a:r>
              <a:rPr lang="ar-MA" sz="3600" dirty="0">
                <a:solidFill>
                  <a:srgbClr val="FF0000"/>
                </a:solidFill>
              </a:rPr>
              <a:t>)</a:t>
            </a:r>
            <a:r>
              <a:rPr lang="fr-FR" sz="3600" dirty="0">
                <a:solidFill>
                  <a:srgbClr val="FF0000"/>
                </a:solidFill>
              </a:rPr>
              <a:t> </a:t>
            </a:r>
            <a:r>
              <a:rPr lang="ar-MA" sz="3600" dirty="0">
                <a:solidFill>
                  <a:srgbClr val="FF0000"/>
                </a:solidFill>
              </a:rPr>
              <a:t> أضرب في </a:t>
            </a:r>
            <a:r>
              <a:rPr lang="fr-FR" sz="3600" dirty="0">
                <a:solidFill>
                  <a:srgbClr val="FF0000"/>
                </a:solidFill>
              </a:rPr>
              <a:t>1 000</a:t>
            </a:r>
            <a:endParaRPr lang="fr-MA" sz="36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1B6C0F7-E8D9-4A58-F9E3-69FFFA75EF1E}"/>
              </a:ext>
            </a:extLst>
          </p:cNvPr>
          <p:cNvSpPr txBox="1"/>
          <p:nvPr/>
        </p:nvSpPr>
        <p:spPr>
          <a:xfrm>
            <a:off x="3200859" y="2747979"/>
            <a:ext cx="3180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104862"/>
                </a:solidFill>
              </a:rPr>
              <a:t>1 km = </a:t>
            </a:r>
            <a:r>
              <a:rPr lang="ar-MA" sz="3600" dirty="0">
                <a:solidFill>
                  <a:srgbClr val="FF0000"/>
                </a:solidFill>
              </a:rPr>
              <a:t>1</a:t>
            </a:r>
            <a:r>
              <a:rPr lang="fr-FR" sz="3600" dirty="0">
                <a:solidFill>
                  <a:srgbClr val="FF0000"/>
                </a:solidFill>
              </a:rPr>
              <a:t> 0</a:t>
            </a:r>
            <a:r>
              <a:rPr lang="ar-MA" sz="3600" dirty="0">
                <a:solidFill>
                  <a:srgbClr val="FF0000"/>
                </a:solidFill>
              </a:rPr>
              <a:t>00</a:t>
            </a:r>
            <a:r>
              <a:rPr lang="fr-FR" sz="3600" dirty="0">
                <a:solidFill>
                  <a:srgbClr val="104862"/>
                </a:solidFill>
              </a:rPr>
              <a:t> m</a:t>
            </a:r>
            <a:endParaRPr lang="fr-MA" sz="3600" dirty="0">
              <a:solidFill>
                <a:srgbClr val="104862"/>
              </a:solidFill>
            </a:endParaRPr>
          </a:p>
        </p:txBody>
      </p:sp>
      <p:sp>
        <p:nvSpPr>
          <p:cNvPr id="7" name="Flèche : courbe vers le bas 6">
            <a:extLst>
              <a:ext uri="{FF2B5EF4-FFF2-40B4-BE49-F238E27FC236}">
                <a16:creationId xmlns:a16="http://schemas.microsoft.com/office/drawing/2014/main" id="{933FBAED-3AFB-D667-CAD9-DFB09E2296FA}"/>
              </a:ext>
            </a:extLst>
          </p:cNvPr>
          <p:cNvSpPr/>
          <p:nvPr/>
        </p:nvSpPr>
        <p:spPr>
          <a:xfrm>
            <a:off x="3368091" y="2268574"/>
            <a:ext cx="1657350" cy="3383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9" name="Flèche : courbe vers le bas 8">
            <a:extLst>
              <a:ext uri="{FF2B5EF4-FFF2-40B4-BE49-F238E27FC236}">
                <a16:creationId xmlns:a16="http://schemas.microsoft.com/office/drawing/2014/main" id="{4AF386A2-E7FC-22ED-8134-1683B592D112}"/>
              </a:ext>
            </a:extLst>
          </p:cNvPr>
          <p:cNvSpPr/>
          <p:nvPr/>
        </p:nvSpPr>
        <p:spPr>
          <a:xfrm rot="10800000">
            <a:off x="3392681" y="3396784"/>
            <a:ext cx="1657350" cy="3383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1E620B-1BB2-BD46-0BF9-634F3056847C}"/>
              </a:ext>
            </a:extLst>
          </p:cNvPr>
          <p:cNvSpPr txBox="1"/>
          <p:nvPr/>
        </p:nvSpPr>
        <p:spPr>
          <a:xfrm>
            <a:off x="3562351" y="3624243"/>
            <a:ext cx="185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÷ 1 000</a:t>
            </a:r>
            <a:endParaRPr lang="fr-M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8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89A-A7AE-7264-1B17-3C6D719D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2D8D81D-26A0-9B76-61CF-4F51210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EAEBE1-7887-9254-70BF-F6A0C6D17E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 الحساب الذهني 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E305E1F-57A3-8E61-305D-5883B40F47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2FCF56-396C-3071-3ED0-CA2527FFF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22" y="3163066"/>
            <a:ext cx="7559590" cy="88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FE0E-8A4A-5B50-AE8A-57021BA1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C7B4CF-0F1D-26F5-F52F-2A959DC5289E}"/>
              </a:ext>
            </a:extLst>
          </p:cNvPr>
          <p:cNvSpPr txBox="1"/>
          <p:nvPr/>
        </p:nvSpPr>
        <p:spPr>
          <a:xfrm>
            <a:off x="2865243" y="862060"/>
            <a:ext cx="465928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pic>
        <p:nvPicPr>
          <p:cNvPr id="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4DE509D-AFA3-F915-7879-58FD907A81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24C2BB-6F62-F5EB-1DE6-ECF26E5D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67" y="2724150"/>
            <a:ext cx="8264362" cy="134243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0139774-274D-119B-CB92-26E7F748FACD}"/>
              </a:ext>
            </a:extLst>
          </p:cNvPr>
          <p:cNvSpPr txBox="1"/>
          <p:nvPr/>
        </p:nvSpPr>
        <p:spPr>
          <a:xfrm>
            <a:off x="1604419" y="3202573"/>
            <a:ext cx="647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FF0000"/>
                </a:solidFill>
              </a:rPr>
              <a:t>300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3BF530-8E7C-22DA-8A9C-74C60A6FE073}"/>
              </a:ext>
            </a:extLst>
          </p:cNvPr>
          <p:cNvSpPr txBox="1"/>
          <p:nvPr/>
        </p:nvSpPr>
        <p:spPr>
          <a:xfrm>
            <a:off x="1604419" y="363457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FF0000"/>
                </a:solidFill>
              </a:rPr>
              <a:t>2000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C94952-73DD-98B5-0A34-2EC0AF9A1E6F}"/>
              </a:ext>
            </a:extLst>
          </p:cNvPr>
          <p:cNvSpPr txBox="1"/>
          <p:nvPr/>
        </p:nvSpPr>
        <p:spPr>
          <a:xfrm>
            <a:off x="5305041" y="3202573"/>
            <a:ext cx="647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00" b="1" dirty="0">
                <a:solidFill>
                  <a:srgbClr val="FF0000"/>
                </a:solidFill>
              </a:rPr>
              <a:t>500</a:t>
            </a:r>
            <a:endParaRPr lang="fr-MA" sz="16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A6FE6B2-C375-7E0A-C435-B1C672552BB2}"/>
              </a:ext>
            </a:extLst>
          </p:cNvPr>
          <p:cNvSpPr txBox="1"/>
          <p:nvPr/>
        </p:nvSpPr>
        <p:spPr>
          <a:xfrm>
            <a:off x="5305041" y="3634579"/>
            <a:ext cx="92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0,003</a:t>
            </a:r>
            <a:endParaRPr lang="fr-MA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150737-C30A-1BD2-D469-32B03C2D8EED}"/>
              </a:ext>
            </a:extLst>
          </p:cNvPr>
          <p:cNvGrpSpPr/>
          <p:nvPr/>
        </p:nvGrpSpPr>
        <p:grpSpPr>
          <a:xfrm>
            <a:off x="1981084" y="2299140"/>
            <a:ext cx="4788978" cy="2259720"/>
            <a:chOff x="1968285" y="2436266"/>
            <a:chExt cx="4788978" cy="225972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C7192D5-9E8E-81C7-5AE9-F5E12D1C4F31}"/>
                </a:ext>
              </a:extLst>
            </p:cNvPr>
            <p:cNvSpPr/>
            <p:nvPr/>
          </p:nvSpPr>
          <p:spPr>
            <a:xfrm>
              <a:off x="1968285" y="2817097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96B58F06-2F3F-38EA-07C2-62E3DDB5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575999" y="3393658"/>
              <a:ext cx="631873" cy="631873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9C8B826-5527-FA17-2436-46492A235C6C}"/>
                </a:ext>
              </a:extLst>
            </p:cNvPr>
            <p:cNvSpPr txBox="1"/>
            <p:nvPr/>
          </p:nvSpPr>
          <p:spPr>
            <a:xfrm>
              <a:off x="2128773" y="3407202"/>
              <a:ext cx="35551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MA" sz="28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أحسب محيط المضلعات الاعتيادية</a:t>
              </a:r>
              <a:endParaRPr lang="fr-FR" sz="28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lowchart: Alternate Process 54">
              <a:extLst>
                <a:ext uri="{FF2B5EF4-FFF2-40B4-BE49-F238E27FC236}">
                  <a16:creationId xmlns:a16="http://schemas.microsoft.com/office/drawing/2014/main" id="{FEDB4404-A370-D784-75A3-B8CEF9092FB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نمذجة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B3660DE8-01A1-F237-05A5-5ABC53705A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71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FC35-385A-4B30-F178-6858152F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A60824-473F-84D3-BA6C-C6EB7CEAD833}"/>
              </a:ext>
            </a:extLst>
          </p:cNvPr>
          <p:cNvSpPr txBox="1"/>
          <p:nvPr/>
        </p:nvSpPr>
        <p:spPr>
          <a:xfrm>
            <a:off x="70833" y="895402"/>
            <a:ext cx="747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الآن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Aptos" panose="02110004020202020204"/>
                <a:cs typeface="Arial" panose="020B0604020202020204" pitchFamily="34" charset="0"/>
              </a:rPr>
              <a:t>أتعرف كيف أحسب محيط المضلعات المنتظمة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BE0FC2E-8DE4-2AFD-9F6E-FD78644AA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3FFC55B6-5550-6F3E-0B89-7612287EED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E977B8-9925-2ACB-450A-13A63210D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F6AFE57-D808-FAE0-73C1-199FA9BA7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7A94-4E72-A674-C3A6-A7FD7AA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05434A-60C1-4257-0AB8-4EDD0A7FBA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2614169-A5F2-0C61-22A4-6B3EA38919C8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عرض فيديو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النمذجة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062145-28AC-B60A-3F70-8F66E37CFF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_N5_P4_SEM3_S1-2">
            <a:hlinkClick r:id="" action="ppaction://media"/>
            <a:extLst>
              <a:ext uri="{FF2B5EF4-FFF2-40B4-BE49-F238E27FC236}">
                <a16:creationId xmlns:a16="http://schemas.microsoft.com/office/drawing/2014/main" id="{7907B259-7AE7-157C-7B8A-A60BB21F0B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2613" y="1960428"/>
            <a:ext cx="7481455" cy="42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6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74C7-CE14-100F-D834-A6D2FBA8B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0B774B-17A7-926B-DD53-D973791E2B15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يذكرنا بما تعلمناه؟</a:t>
            </a:r>
          </a:p>
        </p:txBody>
      </p:sp>
      <p:pic>
        <p:nvPicPr>
          <p:cNvPr id="4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6D5AA959-CB5B-D80D-9351-36892AC9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4395" y="603380"/>
            <a:ext cx="1022327" cy="1022327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932DD53-20AB-3E41-A3B2-7D12AEC0CD8A}"/>
              </a:ext>
            </a:extLst>
          </p:cNvPr>
          <p:cNvSpPr txBox="1"/>
          <p:nvPr/>
        </p:nvSpPr>
        <p:spPr>
          <a:xfrm>
            <a:off x="546919" y="2144625"/>
            <a:ext cx="693420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3600" dirty="0"/>
              <a:t>لِأَحْسُبَ مُحيطَ مُضَلَّعٍ مُنْتَظِمٍ، </a:t>
            </a:r>
            <a:r>
              <a:rPr lang="ar-MA" sz="3600" b="1" dirty="0">
                <a:solidFill>
                  <a:prstClr val="black"/>
                </a:solidFill>
              </a:rPr>
              <a:t>أَتَّبِعُ الْخُطُواتِ التّالِيَةَ:</a:t>
            </a:r>
          </a:p>
          <a:p>
            <a:pPr lvl="0" algn="r" rtl="1"/>
            <a:endParaRPr kumimoji="0" lang="ar-MA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  <a:r>
              <a:rPr kumimoji="0" lang="ar-MA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</a:t>
            </a:r>
            <a:r>
              <a:rPr lang="ar-MA" sz="3600" dirty="0">
                <a:solidFill>
                  <a:srgbClr val="FF0000"/>
                </a:solidFill>
              </a:rPr>
              <a:t>أَتَحَقَّقُ  </a:t>
            </a:r>
            <a:r>
              <a:rPr lang="ar-MA" sz="3600" dirty="0"/>
              <a:t>أَنَّ جَميعَ أَضْلاعِ الْمُضَلَّعِ مُتَقايِسَةٌ</a:t>
            </a:r>
            <a:endParaRPr lang="fr-MA" sz="3600" b="1" dirty="0">
              <a:solidFill>
                <a:prstClr val="black"/>
              </a:solidFill>
            </a:endParaRPr>
          </a:p>
          <a:p>
            <a:pPr algn="r" rtl="1"/>
            <a:r>
              <a:rPr lang="ar-MA" sz="3600" b="1" dirty="0">
                <a:solidFill>
                  <a:prstClr val="black"/>
                </a:solidFill>
              </a:rPr>
              <a:t>2: </a:t>
            </a:r>
            <a:r>
              <a:rPr lang="ar-MA" sz="3600" dirty="0">
                <a:solidFill>
                  <a:srgbClr val="FF0000"/>
                </a:solidFill>
              </a:rPr>
              <a:t>أَعُدُّ  </a:t>
            </a:r>
            <a:r>
              <a:rPr lang="ar-MA" sz="3600" dirty="0"/>
              <a:t>أَضْلاعَهُ.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</a:p>
          <a:p>
            <a:pPr algn="r" rtl="1"/>
            <a:r>
              <a:rPr lang="ar-MA" sz="3200" b="1" dirty="0">
                <a:solidFill>
                  <a:prstClr val="black"/>
                </a:solidFill>
              </a:rPr>
              <a:t>3: </a:t>
            </a:r>
            <a:r>
              <a:rPr lang="ar-MA" sz="3200" dirty="0">
                <a:solidFill>
                  <a:srgbClr val="FF0000"/>
                </a:solidFill>
              </a:rPr>
              <a:t>أَحْسُبُ </a:t>
            </a:r>
            <a:r>
              <a:rPr lang="ar-MA" sz="3200" dirty="0"/>
              <a:t>جُداءَ عَدَدِ الْأَضْلاعِ وَطولَ ضِلْعِهِ.</a:t>
            </a:r>
            <a:endParaRPr lang="ar-SA" sz="3200" dirty="0">
              <a:solidFill>
                <a:prstClr val="black"/>
              </a:solidFill>
            </a:endParaRPr>
          </a:p>
          <a:p>
            <a:pPr lvl="0" algn="r" rtl="1"/>
            <a:endParaRPr lang="ar-SA" sz="3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47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9027-18D2-9241-8BA4-2B698BBC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D16067C-98DD-E137-87B9-3C90FF02A20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118E317-B78B-69EF-5259-97C6BC5B2B65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A1791D6E-0577-E878-CEED-42365BC04AC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C3A0E84-BAA2-C968-F335-841185804F0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517F32-37C2-4376-57CC-07AEA21C428F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C8D00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24080D2-F839-49A7-466E-E3C62F00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68922" y="3323461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0491732E-7DB5-9283-C63E-B4CB3579A7E5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8BC71FF7-2D21-7F8B-A1F5-523857F8E13F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EB7422AA-4609-C694-3990-027DBB6DEDA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DC89E0-3E70-E522-90CF-64193A742AC7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228A1B-6CD5-BCD1-46CC-B9C888CEA986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1802713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9BBA-C765-2F70-0CFB-0DE7BD2ED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6A6373-0A4E-0740-1B0E-4264AC087D4F}"/>
              </a:ext>
            </a:extLst>
          </p:cNvPr>
          <p:cNvSpPr txBox="1"/>
          <p:nvPr/>
        </p:nvSpPr>
        <p:spPr>
          <a:xfrm>
            <a:off x="590551" y="879779"/>
            <a:ext cx="6882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خذوا ألواحكم. </a:t>
            </a: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6F2E773-58BD-CA6E-AD00-2DD080722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5D13350-3824-56CC-E1E1-B91054E336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693" y="2192683"/>
            <a:ext cx="3475674" cy="34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9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036E-C3A6-3FB7-4DA8-0F69083C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D337AAA-AF07-7DC5-A21B-A1B12E436258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نفعل في الخطوة الأولى؟ 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4131E8F-A6B0-9361-B9E9-9A0DC9B2CB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4B4C5-46EB-E030-4A2D-DF75F7414AC8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Oval 80">
            <a:extLst>
              <a:ext uri="{FF2B5EF4-FFF2-40B4-BE49-F238E27FC236}">
                <a16:creationId xmlns:a16="http://schemas.microsoft.com/office/drawing/2014/main" id="{0DE7824C-2A5E-887C-3091-245133A85C13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8CA257-F73A-EE84-781D-A0FAD115F4C2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15FB14D0-2BD7-8485-732C-75F1F6574996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06882D-D2DE-899F-A895-C1A9E7742DFF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E547B4E-191E-A036-BD5D-22796BE086D0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C70A41-E4A6-3A06-1410-D3374A4C3C4E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4" name="Hexagone 3">
              <a:extLst>
                <a:ext uri="{FF2B5EF4-FFF2-40B4-BE49-F238E27FC236}">
                  <a16:creationId xmlns:a16="http://schemas.microsoft.com/office/drawing/2014/main" id="{A711C477-173F-C8C9-8086-55500F2FA870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85001A32-4BBB-4D8F-9C9D-67EB20F7F875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7577CF4-CCB3-C027-D05A-18E55CBF06A6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7C0523A1-C931-3D12-0A51-9EC808C9F7BE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7C0523A1-C931-3D12-0A51-9EC808C9F7B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D18B49EB-680A-E1A6-9683-58A086B51178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D18B49EB-680A-E1A6-9683-58A086B5117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4F2E5AD7-6C18-515A-663F-B06DE5860F5A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4F2E5AD7-6C18-515A-663F-B06DE5860F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1B62D88D-A7B8-99C4-F25A-B769F792B260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1B62D88D-A7B8-99C4-F25A-B769F792B26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D23A517C-8BC7-652B-7751-186D7A8897E2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D23A517C-8BC7-652B-7751-186D7A8897E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E023B5CF-DDED-70D6-74A3-6B1C0D1E3A5D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E023B5CF-DDED-70D6-74A3-6B1C0D1E3A5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434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E705-144A-B45A-C5B2-D6E12B5C3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0116416-E87B-9AFE-05A5-FD74C989986B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 اكتبوا حرف الجواب الصحيح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4168D26-729C-278A-99B3-C01B3B542A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E13FD3-3AAD-E749-4797-9DCB54D15E99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BB649D7-71D3-C87D-ECC2-5CA7A8943C40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3322024-1C06-3AC5-066A-FDF0F0DF5789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341B1DA-032C-ED19-E608-E9C78461973C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583B377-46C6-EDCE-1104-2B1AB8BFDB33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2261656-C0CE-3EFA-8187-E434C4D33659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D59A86-E4EB-851F-530C-A2853A2386FA}"/>
              </a:ext>
            </a:extLst>
          </p:cNvPr>
          <p:cNvSpPr txBox="1"/>
          <p:nvPr/>
        </p:nvSpPr>
        <p:spPr>
          <a:xfrm>
            <a:off x="5606752" y="5466199"/>
            <a:ext cx="2038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مضلع منتظم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2A4E32-2D0F-1B3B-9C22-7EBBD26748E6}"/>
              </a:ext>
            </a:extLst>
          </p:cNvPr>
          <p:cNvSpPr txBox="1"/>
          <p:nvPr/>
        </p:nvSpPr>
        <p:spPr>
          <a:xfrm>
            <a:off x="899295" y="5466199"/>
            <a:ext cx="2640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مضلع غير منتظم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0B036A3D-21EA-E43C-074C-A2F731C2785F}"/>
              </a:ext>
            </a:extLst>
          </p:cNvPr>
          <p:cNvSpPr>
            <a:spLocks noChangeAspect="1"/>
          </p:cNvSpPr>
          <p:nvPr/>
        </p:nvSpPr>
        <p:spPr>
          <a:xfrm>
            <a:off x="2219711" y="6010194"/>
            <a:ext cx="440397" cy="440397"/>
          </a:xfrm>
          <a:prstGeom prst="ellipse">
            <a:avLst/>
          </a:prstGeom>
          <a:solidFill>
            <a:schemeClr val="bg1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solidFill>
                  <a:srgbClr val="104862"/>
                </a:solidFill>
              </a:rPr>
              <a:t>A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4803A5B5-581C-E748-440F-D5A050E62EAF}"/>
              </a:ext>
            </a:extLst>
          </p:cNvPr>
          <p:cNvSpPr>
            <a:spLocks noChangeAspect="1"/>
          </p:cNvSpPr>
          <p:nvPr/>
        </p:nvSpPr>
        <p:spPr>
          <a:xfrm>
            <a:off x="6505735" y="6028561"/>
            <a:ext cx="440397" cy="440397"/>
          </a:xfrm>
          <a:prstGeom prst="ellipse">
            <a:avLst/>
          </a:prstGeom>
          <a:solidFill>
            <a:schemeClr val="bg1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solidFill>
                  <a:srgbClr val="104862"/>
                </a:solidFill>
              </a:rPr>
              <a:t>B</a:t>
            </a:r>
            <a:endParaRPr lang="fr-MA" sz="3200" b="1" dirty="0">
              <a:solidFill>
                <a:srgbClr val="104862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77D93C-5699-C890-F602-068291C4FF9D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10" name="Hexagone 9">
              <a:extLst>
                <a:ext uri="{FF2B5EF4-FFF2-40B4-BE49-F238E27FC236}">
                  <a16:creationId xmlns:a16="http://schemas.microsoft.com/office/drawing/2014/main" id="{F863F43B-12C4-D652-5858-07F3FCA5E30F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B960547C-72B8-63AD-B5C5-8E650B4DE68F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6D8FBFA-6BED-973A-2FB3-C11EAB8CDE5D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B25EB3E9-BF21-D425-3B06-E280DFAED513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B25EB3E9-BF21-D425-3B06-E280DFAED51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87EDFF3B-75CE-3E80-53B4-0D0DC5DE5209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87EDFF3B-75CE-3E80-53B4-0D0DC5DE520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080D8080-8751-9AB5-19BC-095B35A51471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080D8080-8751-9AB5-19BC-095B35A5147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38629ABB-EE79-EFD9-A4FA-DE8637E0FFFD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38629ABB-EE79-EFD9-A4FA-DE8637E0FFF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357051F1-71F6-6C1D-7AC0-CDD16BA61E48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357051F1-71F6-6C1D-7AC0-CDD16BA61E4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00BEB417-374E-A0F0-4D05-FA68D751C5B4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00BEB417-374E-A0F0-4D05-FA68D751C5B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185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5885-946B-852C-54F6-93586A46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01C94D-69C3-AC37-B3FF-651D27DFEE6F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582263-A85D-0464-91BE-BEC83D523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766940-0790-B6FC-238B-55E5A3BE1D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D235-1EDC-0575-7814-EACB15B7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07B54E8-831E-6F07-3DFA-A695BC7A174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4CA6D96-C274-876F-99BA-FF05415B21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F3891-ED6A-E9A8-FEF2-D8A607BAC04C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FA0DD2F2-9740-B8DB-A0B0-B6D6F6B53C32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9AE429-6770-E355-7A34-330A958F9572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0EE4624-012B-D455-1946-89ABB4DD08D1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56B9F59-649B-2EDE-204D-37BDA081CD28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86B54106-7C6A-FF2A-78F4-6654500EDA16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419DDA-6797-0476-2420-E430F868A4B7}"/>
              </a:ext>
            </a:extLst>
          </p:cNvPr>
          <p:cNvSpPr txBox="1"/>
          <p:nvPr/>
        </p:nvSpPr>
        <p:spPr>
          <a:xfrm>
            <a:off x="5606752" y="5085199"/>
            <a:ext cx="2038350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مضلع منتظم</a:t>
            </a:r>
            <a:endParaRPr lang="fr-MA" sz="2800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0612650-C77A-79FC-5C57-439A3B50B258}"/>
              </a:ext>
            </a:extLst>
          </p:cNvPr>
          <p:cNvSpPr txBox="1"/>
          <p:nvPr/>
        </p:nvSpPr>
        <p:spPr>
          <a:xfrm>
            <a:off x="899295" y="5085199"/>
            <a:ext cx="2640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مضلع غير منتظم</a:t>
            </a:r>
            <a:endParaRPr lang="fr-MA" sz="2800" dirty="0">
              <a:solidFill>
                <a:srgbClr val="104862"/>
              </a:solidFill>
            </a:endParaRP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D234AF30-6759-68D1-99E2-549E7DF0DDE6}"/>
              </a:ext>
            </a:extLst>
          </p:cNvPr>
          <p:cNvSpPr>
            <a:spLocks noChangeAspect="1"/>
          </p:cNvSpPr>
          <p:nvPr/>
        </p:nvSpPr>
        <p:spPr>
          <a:xfrm>
            <a:off x="2219711" y="5629194"/>
            <a:ext cx="440397" cy="440397"/>
          </a:xfrm>
          <a:prstGeom prst="ellipse">
            <a:avLst/>
          </a:prstGeom>
          <a:solidFill>
            <a:schemeClr val="bg1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solidFill>
                  <a:srgbClr val="104862"/>
                </a:solidFill>
              </a:rPr>
              <a:t>A</a:t>
            </a:r>
            <a:endParaRPr lang="fr-MA" sz="3200" b="1" dirty="0">
              <a:solidFill>
                <a:srgbClr val="104862"/>
              </a:solidFill>
            </a:endParaRPr>
          </a:p>
        </p:txBody>
      </p:sp>
      <p:sp>
        <p:nvSpPr>
          <p:cNvPr id="21" name="Oval 80">
            <a:extLst>
              <a:ext uri="{FF2B5EF4-FFF2-40B4-BE49-F238E27FC236}">
                <a16:creationId xmlns:a16="http://schemas.microsoft.com/office/drawing/2014/main" id="{6512607F-DE7D-65A7-C618-008C01C16EA3}"/>
              </a:ext>
            </a:extLst>
          </p:cNvPr>
          <p:cNvSpPr>
            <a:spLocks noChangeAspect="1"/>
          </p:cNvSpPr>
          <p:nvPr/>
        </p:nvSpPr>
        <p:spPr>
          <a:xfrm>
            <a:off x="6505735" y="5647561"/>
            <a:ext cx="440397" cy="440397"/>
          </a:xfrm>
          <a:prstGeom prst="ellipse">
            <a:avLst/>
          </a:prstGeom>
          <a:solidFill>
            <a:srgbClr val="C00000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B</a:t>
            </a:r>
            <a:endParaRPr lang="fr-MA" sz="3200" b="1" dirty="0">
              <a:solidFill>
                <a:schemeClr val="bg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70A3AC3-7A5F-26DD-ABCD-867CC07CF376}"/>
              </a:ext>
            </a:extLst>
          </p:cNvPr>
          <p:cNvSpPr txBox="1"/>
          <p:nvPr/>
        </p:nvSpPr>
        <p:spPr>
          <a:xfrm>
            <a:off x="5023043" y="6087958"/>
            <a:ext cx="345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لأن جميع أضلاعه متقايسة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12CD9C-97A0-799D-80F8-656C938D52E4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12" name="Hexagone 11">
              <a:extLst>
                <a:ext uri="{FF2B5EF4-FFF2-40B4-BE49-F238E27FC236}">
                  <a16:creationId xmlns:a16="http://schemas.microsoft.com/office/drawing/2014/main" id="{3A73F8A1-97D7-C2C4-3944-9DAD7BC99F85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E88E06B4-F01E-87D2-4C3D-D3A363095286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66D9FAA-19EC-ADBF-11E1-1378F8E90FFC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638CCC2D-D839-8B64-85DC-FE8D43DF2CF6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638CCC2D-D839-8B64-85DC-FE8D43DF2CF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613CB04F-3BD0-2E1F-57C2-1F44735C304E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613CB04F-3BD0-2E1F-57C2-1F44735C304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0D4A5A3F-383F-8CD3-3605-756F53049A41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0D4A5A3F-383F-8CD3-3605-756F53049A4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CFFDD76A-8770-0C82-068A-16C7275ADDE2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CFFDD76A-8770-0C82-068A-16C7275ADD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4" name="Encre 23">
                  <a:extLst>
                    <a:ext uri="{FF2B5EF4-FFF2-40B4-BE49-F238E27FC236}">
                      <a16:creationId xmlns:a16="http://schemas.microsoft.com/office/drawing/2014/main" id="{56DB6B33-5262-24D0-256A-3FFED2484C4C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24" name="Encre 23">
                  <a:extLst>
                    <a:ext uri="{FF2B5EF4-FFF2-40B4-BE49-F238E27FC236}">
                      <a16:creationId xmlns:a16="http://schemas.microsoft.com/office/drawing/2014/main" id="{56DB6B33-5262-24D0-256A-3FFED2484C4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5" name="Encre 24">
                  <a:extLst>
                    <a:ext uri="{FF2B5EF4-FFF2-40B4-BE49-F238E27FC236}">
                      <a16:creationId xmlns:a16="http://schemas.microsoft.com/office/drawing/2014/main" id="{8CDBEA5A-5095-0BED-0A06-7A9A02B25F10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5" name="Encre 24">
                  <a:extLst>
                    <a:ext uri="{FF2B5EF4-FFF2-40B4-BE49-F238E27FC236}">
                      <a16:creationId xmlns:a16="http://schemas.microsoft.com/office/drawing/2014/main" id="{8CDBEA5A-5095-0BED-0A06-7A9A02B25F1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462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03E1-B9BB-8465-D85A-5978B70E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F7DA5A9-54BC-7BB6-EDBA-68AEC92BA967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الثانية؟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57EB9FD-7F1C-B7EE-5A61-66E3A9BE7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13251B-93EC-2200-BC2C-3542302405B2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955D2EC9-535A-3FEF-A7D3-6135892F2E8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D2152C-06AE-1BF5-5D0B-F3A83D139218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542A7753-4E79-17F1-CF4D-16015BDE351A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BAC3D97-F7DC-9563-34C6-8C461E5C8678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5893816A-D94B-E1B5-42E6-AE4F0CC9838F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24936B3-7353-08C2-89B1-E4B5FB0FA7CF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4" name="Hexagone 3">
              <a:extLst>
                <a:ext uri="{FF2B5EF4-FFF2-40B4-BE49-F238E27FC236}">
                  <a16:creationId xmlns:a16="http://schemas.microsoft.com/office/drawing/2014/main" id="{64A4083A-C97F-20B1-7199-660B0DABEDD0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03E20D4B-7105-5C86-90A2-BBEC7E92DF7E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4C56BCE-5B67-F1C2-CD88-ABC59F5581F2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88517FD0-B1EA-D82D-AAD3-D02DEC3707D9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88517FD0-B1EA-D82D-AAD3-D02DEC3707D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A914B8E3-59F8-CE9B-EEC9-35142ACCC407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A914B8E3-59F8-CE9B-EEC9-35142ACCC40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54F30A02-88BC-EAEB-B4F3-104C2A718F4B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54F30A02-88BC-EAEB-B4F3-104C2A718F4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F0C2E9B4-D857-2121-EA9A-F7A8C8A2B92E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F0C2E9B4-D857-2121-EA9A-F7A8C8A2B9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6421CF38-1FA1-D0D0-B30F-65FCA38A2B33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6421CF38-1FA1-D0D0-B30F-65FCA38A2B3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022A3C24-6646-F03C-CAC4-A661FDB297DE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022A3C24-6646-F03C-CAC4-A661FDB297D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3668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EE07-28E5-C3CD-82D4-90CF1449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DE3F405-7517-F90D-BFD2-AFCDF28A7FB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اكتبوا عدد أضلاع المضلع المنتظم على الألواح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41DBE31-E269-F8AC-7028-13123E134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E887E0-9B4C-D66F-8DD0-FFA695C876CF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Oval 80">
            <a:extLst>
              <a:ext uri="{FF2B5EF4-FFF2-40B4-BE49-F238E27FC236}">
                <a16:creationId xmlns:a16="http://schemas.microsoft.com/office/drawing/2014/main" id="{596B3292-9970-8FB5-64DC-AB2FDBD20AB4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867F694-CEB3-D618-3A2D-6BC656BF91A2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EE6DB9FF-99FB-EA40-5BE2-BFBF842C11E9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A5CB99B-18F7-6274-C60E-84E1B143A92B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D396AC95-5B30-4513-DC01-C8A133637312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C3F94B-FEA4-ABEC-F4CA-0783B506D392}"/>
              </a:ext>
            </a:extLst>
          </p:cNvPr>
          <p:cNvSpPr txBox="1"/>
          <p:nvPr/>
        </p:nvSpPr>
        <p:spPr>
          <a:xfrm>
            <a:off x="2455238" y="5611705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الأضلاع: ...............</a:t>
            </a:r>
            <a:endParaRPr lang="fr-MA" sz="2800" dirty="0">
              <a:solidFill>
                <a:srgbClr val="104862"/>
              </a:solidFill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978DE64-426B-6404-C85C-FEC93C24FA8C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5" name="Hexagone 4">
              <a:extLst>
                <a:ext uri="{FF2B5EF4-FFF2-40B4-BE49-F238E27FC236}">
                  <a16:creationId xmlns:a16="http://schemas.microsoft.com/office/drawing/2014/main" id="{AAE0EFEE-BD11-22C7-7103-C5295CA5840B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14BD6B37-A28B-AB43-AEB8-FABC9BDFE38E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2AD9AEE-2D8D-9B1E-C3AA-51BA596003E9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77598DFF-E46C-8DEA-0F40-80ECF435906E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77598DFF-E46C-8DEA-0F40-80ECF435906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8" name="Encre 17">
                  <a:extLst>
                    <a:ext uri="{FF2B5EF4-FFF2-40B4-BE49-F238E27FC236}">
                      <a16:creationId xmlns:a16="http://schemas.microsoft.com/office/drawing/2014/main" id="{6E360994-076A-6785-09DC-EA18A79606E5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8" name="Encre 17">
                  <a:extLst>
                    <a:ext uri="{FF2B5EF4-FFF2-40B4-BE49-F238E27FC236}">
                      <a16:creationId xmlns:a16="http://schemas.microsoft.com/office/drawing/2014/main" id="{6E360994-076A-6785-09DC-EA18A79606E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DBDFAE84-B0E5-D850-5899-597270FA5C29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DBDFAE84-B0E5-D850-5899-597270FA5C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919BCFC8-78D6-57EE-FC84-EE3E7ED9E390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919BCFC8-78D6-57EE-FC84-EE3E7ED9E3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E3203A35-DF37-B3B4-C9E4-0ECCCBDF9552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E3203A35-DF37-B3B4-C9E4-0ECCCBDF955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CB9038B8-773F-8F2D-E6A9-DBD5DF3FBF29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CB9038B8-773F-8F2D-E6A9-DBD5DF3FBF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705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E53-46AB-64E6-DDD7-9A84743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6DC9F95-CA60-3D4B-26D2-A9E054670736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30B1DFB-7A33-8E78-E682-2194C2AA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3694E20-6238-C3C2-F48A-385D2D9FE7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6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F68B-2C9F-F140-202F-BE0EDFCD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CBF8C902-03A6-FF8C-4F12-C6738AE59B21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4076FF-D27C-7A65-9234-49D42B83FE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46270BE-4192-2F00-F875-78E1690F0F3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Oval 80">
            <a:extLst>
              <a:ext uri="{FF2B5EF4-FFF2-40B4-BE49-F238E27FC236}">
                <a16:creationId xmlns:a16="http://schemas.microsoft.com/office/drawing/2014/main" id="{D16DBE8D-8AAE-778B-3DE3-0C767C82E33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22D27CD-DE58-6536-4370-7408D195775A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9C4CD5E8-7011-7834-3C70-F174A3447B03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FEA5BEA-48A7-3B31-33F0-F7FBBF879EF0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49405346-948E-873B-8EA3-36F5E5E822B5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B2B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B7157B-68D8-7C8B-BBB2-A366DA137EEF}"/>
              </a:ext>
            </a:extLst>
          </p:cNvPr>
          <p:cNvSpPr txBox="1"/>
          <p:nvPr/>
        </p:nvSpPr>
        <p:spPr>
          <a:xfrm>
            <a:off x="2455238" y="5611705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الأضلاع: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ED23105-80C9-D473-AF99-3C3004E3EBC0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4" name="Hexagone 3">
              <a:extLst>
                <a:ext uri="{FF2B5EF4-FFF2-40B4-BE49-F238E27FC236}">
                  <a16:creationId xmlns:a16="http://schemas.microsoft.com/office/drawing/2014/main" id="{6F0691F1-FE36-AA4E-57FA-D0DFA69E26C8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41F270B6-DABA-0BD6-6090-8B976A38C4E5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FD0B6EB-EB81-C61A-D64B-647A7460183B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1AADFE9A-0F4F-8048-222B-AD06E62E645B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1AADFE9A-0F4F-8048-222B-AD06E62E645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8704452F-321E-2A88-1554-9F6744541AFB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8704452F-321E-2A88-1554-9F6744541AF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77B392F9-E73C-FA58-D19D-482A20ACF617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77B392F9-E73C-FA58-D19D-482A20ACF6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5FA64C1B-EE46-B1D8-3418-1A1E427A5A4B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5FA64C1B-EE46-B1D8-3418-1A1E427A5A4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7DA3F579-98BD-5AA4-749E-7D2BEDBB5ACA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7DA3F579-98BD-5AA4-749E-7D2BEDBB5AC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281693AD-440B-B736-66FB-0E5980AA0003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281693AD-440B-B736-66FB-0E5980AA000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09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5078F-8F2F-71FC-C66F-5CA614159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0E817A9-3B3C-E186-8358-C7CD9080C955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الثالثة؟ </a:t>
            </a:r>
            <a:endParaRPr kumimoji="0" lang="ar-MA" sz="20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FEAF81-D039-141C-7523-E6EFB4ACA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471689-BB6A-89AF-71A8-3CB28325CCC4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62D01FD8-B7C4-F2F5-8A6D-8DC6252BA64C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E68DFE-4B00-7835-944C-D46856D1A6DD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60EC7C7E-355F-B2C2-C7D7-8C8C5F6B55DD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F8B8093-CCE8-4D92-BE3A-A53323D50E35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30FE6BE-BF8F-94C4-268E-2AA4E952074E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D27396-8144-33B6-72B4-4A87DC3C1926}"/>
              </a:ext>
            </a:extLst>
          </p:cNvPr>
          <p:cNvSpPr txBox="1"/>
          <p:nvPr/>
        </p:nvSpPr>
        <p:spPr>
          <a:xfrm>
            <a:off x="2455238" y="5611705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الأضلاع: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05D668F-BCFF-0A40-E44D-12A11C8724A0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7" name="Hexagone 6">
              <a:extLst>
                <a:ext uri="{FF2B5EF4-FFF2-40B4-BE49-F238E27FC236}">
                  <a16:creationId xmlns:a16="http://schemas.microsoft.com/office/drawing/2014/main" id="{52CE2973-E7CA-2C93-4AA6-ED4AB1A34D26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793B8195-CD75-6600-FB3A-97C9F0719A55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37F368-51B8-2DAB-B0F7-4F1652F1E59D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522218E2-322D-3D11-42EA-3FE52BDB8036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522218E2-322D-3D11-42EA-3FE52BDB803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9B18FFFF-A9E2-8080-EE6F-57C098221403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9B18FFFF-A9E2-8080-EE6F-57C09822140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785428EF-4715-C450-E649-1929C4091E3F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785428EF-4715-C450-E649-1929C4091E3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C71CDFA1-1CCA-E242-714D-08A560920EBB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C71CDFA1-1CCA-E242-714D-08A560920EB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DA610621-6261-65AE-B827-5EDB3E11A030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DA610621-6261-65AE-B827-5EDB3E11A0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31E18283-0CA3-BC80-8A1F-7CD640B8F88A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31E18283-0CA3-BC80-8A1F-7CD640B8F88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5455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3E0A9-7FEC-2942-9520-ED3815922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F453312-C741-4087-1DE1-FE403F5BA57A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الألواح. اكتبوا محيط الشكل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C5D006-2302-D27B-544A-D753FBAC3B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71588E9-E651-D9AF-A9D8-A3C69B620BD6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CFA0FBB-CA9D-9BAC-8EC2-EE05C3B7FB67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3F78B83-B6E5-FBEB-7A59-87872706F8C6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8D16792-E590-60E0-82A4-02D7C6156397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932D54B-EF67-7A4C-550D-91F782106DD3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B14787CD-E630-B514-ADF3-94F3A85D4C4E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8E1EE31-CF42-AE6B-04F8-97E8DA1C77E3}"/>
              </a:ext>
            </a:extLst>
          </p:cNvPr>
          <p:cNvSpPr txBox="1"/>
          <p:nvPr/>
        </p:nvSpPr>
        <p:spPr>
          <a:xfrm>
            <a:off x="2455238" y="5611705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الأضلاع: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F65C26E-0643-DB4D-570F-BAB2B39C4896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7" name="Hexagone 6">
              <a:extLst>
                <a:ext uri="{FF2B5EF4-FFF2-40B4-BE49-F238E27FC236}">
                  <a16:creationId xmlns:a16="http://schemas.microsoft.com/office/drawing/2014/main" id="{A2A86D6F-7752-83E7-78E9-6489BF8C4E18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95802DE3-D49B-B9E6-F906-D5EC988DC748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9716777-B102-1CEC-2927-2B5C5C642880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A300C9BD-75F8-8311-1DC6-10D670300357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A300C9BD-75F8-8311-1DC6-10D67030035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029FA47F-EE3C-84BC-5237-069D90FB33DC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029FA47F-EE3C-84BC-5237-069D90FB33D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B045452E-CF84-1603-EC6A-02D3421A88D5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B045452E-CF84-1603-EC6A-02D3421A88D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2AABB954-6104-B931-07D0-95736992F4EA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2AABB954-6104-B931-07D0-95736992F4E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DE038CFD-BB0E-9A00-2BF8-B7DB2FBF004A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DE038CFD-BB0E-9A00-2BF8-B7DB2FBF004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02068A3E-215D-7004-D363-91D6C13AA203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02068A3E-215D-7004-D363-91D6C13AA20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7082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45CCA-860B-E435-8CFA-7352E5408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949BD02-FE25-6B50-0374-E576030DF0C8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078489-5492-35AE-52FB-72C10983E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18DFE9-AD9D-157E-C1D1-10F6D01222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216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BA9C6-B6F1-3A1D-F8B7-F837638D3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9D9B5AB-3428-198B-1FA9-5E816B0E4B42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62573B8-1480-8170-89EA-4A408CA97D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8FCA10-A932-353A-B309-AECFE6B687F1}"/>
              </a:ext>
            </a:extLst>
          </p:cNvPr>
          <p:cNvSpPr/>
          <p:nvPr/>
        </p:nvSpPr>
        <p:spPr>
          <a:xfrm>
            <a:off x="6401155" y="1752495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أتحقق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B3D7956B-390A-8915-884A-A87F37739A26}"/>
              </a:ext>
            </a:extLst>
          </p:cNvPr>
          <p:cNvSpPr>
            <a:spLocks noChangeAspect="1"/>
          </p:cNvSpPr>
          <p:nvPr/>
        </p:nvSpPr>
        <p:spPr>
          <a:xfrm>
            <a:off x="7516701" y="1754567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AD326FF-F7BE-09A8-7D94-C17A99294A03}"/>
              </a:ext>
            </a:extLst>
          </p:cNvPr>
          <p:cNvSpPr/>
          <p:nvPr/>
        </p:nvSpPr>
        <p:spPr>
          <a:xfrm>
            <a:off x="3467100" y="1733567"/>
            <a:ext cx="1089954" cy="459325"/>
          </a:xfrm>
          <a:prstGeom prst="round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أعد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4FEAF2C4-3541-CCA1-443F-086A8FF53075}"/>
              </a:ext>
            </a:extLst>
          </p:cNvPr>
          <p:cNvSpPr>
            <a:spLocks noChangeAspect="1"/>
          </p:cNvSpPr>
          <p:nvPr/>
        </p:nvSpPr>
        <p:spPr>
          <a:xfrm>
            <a:off x="4582646" y="1735639"/>
            <a:ext cx="440397" cy="44039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882A356-2FF8-816A-1D57-3EC7746BBD2A}"/>
              </a:ext>
            </a:extLst>
          </p:cNvPr>
          <p:cNvSpPr/>
          <p:nvPr/>
        </p:nvSpPr>
        <p:spPr>
          <a:xfrm>
            <a:off x="899295" y="1752495"/>
            <a:ext cx="1089954" cy="459325"/>
          </a:xfrm>
          <a:prstGeom prst="roundRect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أحسب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601F58A-9AED-799B-FB49-25388ACED43D}"/>
              </a:ext>
            </a:extLst>
          </p:cNvPr>
          <p:cNvSpPr>
            <a:spLocks noChangeAspect="1"/>
          </p:cNvSpPr>
          <p:nvPr/>
        </p:nvSpPr>
        <p:spPr>
          <a:xfrm>
            <a:off x="2014841" y="1754567"/>
            <a:ext cx="440397" cy="4403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6D10CD-5FC5-E327-CF75-B86C55D5AFC2}"/>
              </a:ext>
            </a:extLst>
          </p:cNvPr>
          <p:cNvSpPr txBox="1"/>
          <p:nvPr/>
        </p:nvSpPr>
        <p:spPr>
          <a:xfrm>
            <a:off x="2450388" y="5129973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الأضلاع: 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6AD01F0-61E4-477D-A309-8861C9020DD5}"/>
              </a:ext>
            </a:extLst>
          </p:cNvPr>
          <p:cNvSpPr txBox="1"/>
          <p:nvPr/>
        </p:nvSpPr>
        <p:spPr>
          <a:xfrm>
            <a:off x="4381500" y="5727809"/>
            <a:ext cx="3406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الشكل: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51A68A4-0F29-C3B8-C49A-24F7C751B639}"/>
              </a:ext>
            </a:extLst>
          </p:cNvPr>
          <p:cNvSpPr txBox="1"/>
          <p:nvPr/>
        </p:nvSpPr>
        <p:spPr>
          <a:xfrm>
            <a:off x="899295" y="5645368"/>
            <a:ext cx="22359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× 8 = 48 cm</a:t>
            </a:r>
            <a:endParaRPr lang="fr-MA" sz="2800" dirty="0">
              <a:solidFill>
                <a:srgbClr val="FF000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8F1AA65-21F0-3FB8-ED7E-9123575EB6B0}"/>
              </a:ext>
            </a:extLst>
          </p:cNvPr>
          <p:cNvGrpSpPr/>
          <p:nvPr/>
        </p:nvGrpSpPr>
        <p:grpSpPr>
          <a:xfrm>
            <a:off x="3135916" y="2558149"/>
            <a:ext cx="2295444" cy="2510195"/>
            <a:chOff x="4050316" y="2492835"/>
            <a:chExt cx="2295444" cy="2510195"/>
          </a:xfrm>
        </p:grpSpPr>
        <p:sp>
          <p:nvSpPr>
            <p:cNvPr id="8" name="Hexagone 7">
              <a:extLst>
                <a:ext uri="{FF2B5EF4-FFF2-40B4-BE49-F238E27FC236}">
                  <a16:creationId xmlns:a16="http://schemas.microsoft.com/office/drawing/2014/main" id="{7F3192A2-01AA-741F-5F0F-7DAE2C175847}"/>
                </a:ext>
              </a:extLst>
            </p:cNvPr>
            <p:cNvSpPr/>
            <p:nvPr/>
          </p:nvSpPr>
          <p:spPr>
            <a:xfrm>
              <a:off x="4050316" y="2921311"/>
              <a:ext cx="2295444" cy="1978830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79C78A65-494E-4D62-9361-FC4991304944}"/>
                </a:ext>
              </a:extLst>
            </p:cNvPr>
            <p:cNvCxnSpPr/>
            <p:nvPr/>
          </p:nvCxnSpPr>
          <p:spPr>
            <a:xfrm>
              <a:off x="4557054" y="2817849"/>
              <a:ext cx="133056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D4DDCC4-0917-D011-CCD6-34E70C921634}"/>
                </a:ext>
              </a:extLst>
            </p:cNvPr>
            <p:cNvSpPr txBox="1"/>
            <p:nvPr/>
          </p:nvSpPr>
          <p:spPr>
            <a:xfrm>
              <a:off x="4582646" y="2492835"/>
              <a:ext cx="102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fr-FR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fr-MA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DAC5103C-5169-1197-06DC-9591B2CD259F}"/>
                    </a:ext>
                  </a:extLst>
                </p14:cNvPr>
                <p14:cNvContentPartPr/>
                <p14:nvPr/>
              </p14:nvContentPartPr>
              <p14:xfrm>
                <a:off x="6015027" y="3312470"/>
                <a:ext cx="246240" cy="15588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DAC5103C-5169-1197-06DC-9591B2CD259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997027" y="3294470"/>
                  <a:ext cx="281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194A3F84-4261-1774-BCF6-092558242BFB}"/>
                    </a:ext>
                  </a:extLst>
                </p14:cNvPr>
                <p14:cNvContentPartPr/>
                <p14:nvPr/>
              </p14:nvContentPartPr>
              <p14:xfrm>
                <a:off x="5971467" y="4329470"/>
                <a:ext cx="214200" cy="19080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194A3F84-4261-1774-BCF6-092558242BF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53827" y="4311470"/>
                  <a:ext cx="2498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4" name="Encre 13">
                  <a:extLst>
                    <a:ext uri="{FF2B5EF4-FFF2-40B4-BE49-F238E27FC236}">
                      <a16:creationId xmlns:a16="http://schemas.microsoft.com/office/drawing/2014/main" id="{4FA3C2CF-319C-BB40-2838-1646D4722681}"/>
                    </a:ext>
                  </a:extLst>
                </p14:cNvPr>
                <p14:cNvContentPartPr/>
                <p14:nvPr/>
              </p14:nvContentPartPr>
              <p14:xfrm>
                <a:off x="5137707" y="4824830"/>
                <a:ext cx="116640" cy="178200"/>
              </p14:xfrm>
            </p:contentPart>
          </mc:Choice>
          <mc:Fallback xmlns="">
            <p:pic>
              <p:nvPicPr>
                <p:cNvPr id="14" name="Encre 13">
                  <a:extLst>
                    <a:ext uri="{FF2B5EF4-FFF2-40B4-BE49-F238E27FC236}">
                      <a16:creationId xmlns:a16="http://schemas.microsoft.com/office/drawing/2014/main" id="{4FA3C2CF-319C-BB40-2838-1646D472268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20067" y="480683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E36B8CDB-C4A3-6164-2EB3-5C7C4393D35B}"/>
                    </a:ext>
                  </a:extLst>
                </p14:cNvPr>
                <p14:cNvContentPartPr/>
                <p14:nvPr/>
              </p14:nvContentPartPr>
              <p14:xfrm>
                <a:off x="4113507" y="4320110"/>
                <a:ext cx="253440" cy="4860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E36B8CDB-C4A3-6164-2EB3-5C7C4393D35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95867" y="4302110"/>
                  <a:ext cx="289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A621314A-AFB4-8A19-9B1F-3DE42688C8FF}"/>
                    </a:ext>
                  </a:extLst>
                </p14:cNvPr>
                <p14:cNvContentPartPr/>
                <p14:nvPr/>
              </p14:nvContentPartPr>
              <p14:xfrm rot="4292163">
                <a:off x="4240227" y="3339900"/>
                <a:ext cx="116640" cy="17820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A621314A-AFB4-8A19-9B1F-3DE42688C8F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4292163">
                  <a:off x="4222587" y="3321900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3" name="Encre 22">
                  <a:extLst>
                    <a:ext uri="{FF2B5EF4-FFF2-40B4-BE49-F238E27FC236}">
                      <a16:creationId xmlns:a16="http://schemas.microsoft.com/office/drawing/2014/main" id="{D5918FA7-A861-3595-CC6C-82E980198244}"/>
                    </a:ext>
                  </a:extLst>
                </p14:cNvPr>
                <p14:cNvContentPartPr/>
                <p14:nvPr/>
              </p14:nvContentPartPr>
              <p14:xfrm rot="7482339">
                <a:off x="5213747" y="2887182"/>
                <a:ext cx="116640" cy="178200"/>
              </p14:xfrm>
            </p:contentPart>
          </mc:Choice>
          <mc:Fallback xmlns="">
            <p:pic>
              <p:nvPicPr>
                <p:cNvPr id="23" name="Encre 22">
                  <a:extLst>
                    <a:ext uri="{FF2B5EF4-FFF2-40B4-BE49-F238E27FC236}">
                      <a16:creationId xmlns:a16="http://schemas.microsoft.com/office/drawing/2014/main" id="{D5918FA7-A861-3595-CC6C-82E98019824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7482339">
                  <a:off x="5196107" y="2869182"/>
                  <a:ext cx="152280" cy="21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3182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325A-F846-3A4A-0794-94E7132B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08F49A-EB6E-0292-E018-62F4474AD6E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493DB7-4378-A0C2-95FB-1926638F1FA4}"/>
              </a:ext>
            </a:extLst>
          </p:cNvPr>
          <p:cNvSpPr/>
          <p:nvPr/>
        </p:nvSpPr>
        <p:spPr>
          <a:xfrm>
            <a:off x="2213653" y="2610517"/>
            <a:ext cx="4881185" cy="29520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9843842-A2E5-0644-8EA2-F7653D08A29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B94CF05-637B-71E6-7FFB-189497A9D7C4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3A1735-87EA-8275-9916-56CB979F788A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D98363-DDCC-BF58-1001-A8FE5A80C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32304" y="3958722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AD91A9B9-DC42-CB3D-5009-3D91DA05364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262165A0-0E75-2824-6682-7C81F22A188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F701E9-6FD0-089A-32A2-F4330396D78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EEE33E-B4BF-29E8-3D07-60FB1D934A1E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722C8-4806-36C9-2543-EC5BC7E65EF4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795094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AAC51-B7B8-AB42-276E-BE45F9B0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0BACF4-AD60-562D-7BC3-997357A9E413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الألواح، احسبوا محيط المضلع المنتظم التالي</a:t>
            </a:r>
          </a:p>
        </p:txBody>
      </p:sp>
      <p:pic>
        <p:nvPicPr>
          <p:cNvPr id="15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3064A32-E610-BDF7-77C1-750F1FB1B6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DFD0A9-8735-1EED-1FCB-D6AF2E406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0" y="1626691"/>
            <a:ext cx="2990969" cy="32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46-CC0C-7C2F-3A5B-3A7C88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02C71E-47FF-56D0-4B60-749F825F3DEE}"/>
              </a:ext>
            </a:extLst>
          </p:cNvPr>
          <p:cNvSpPr txBox="1"/>
          <p:nvPr/>
        </p:nvSpPr>
        <p:spPr>
          <a:xfrm>
            <a:off x="1238815" y="841837"/>
            <a:ext cx="62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</a:t>
            </a:r>
          </a:p>
        </p:txBody>
      </p:sp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CDC8482-8F0E-7773-4D3F-80FDD0A2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3AEFA89-06DE-6D00-52F7-8278CEE9DB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2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FB28-54AB-D0CB-8F3B-94746F9B6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78CBA70-F4D4-83B0-5053-1E3DA1B8BDAD}"/>
              </a:ext>
            </a:extLst>
          </p:cNvPr>
          <p:cNvSpPr txBox="1"/>
          <p:nvPr/>
        </p:nvSpPr>
        <p:spPr>
          <a:xfrm>
            <a:off x="657031" y="868581"/>
            <a:ext cx="678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9FF8D58-876D-921C-B8A7-ADDA68593E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F254CD-AD41-3B05-E8B5-33AAE0540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626691"/>
            <a:ext cx="2990969" cy="324021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7CC2B1-A93F-0DC8-E680-DEB065B892C4}"/>
              </a:ext>
            </a:extLst>
          </p:cNvPr>
          <p:cNvSpPr txBox="1"/>
          <p:nvPr/>
        </p:nvSpPr>
        <p:spPr>
          <a:xfrm>
            <a:off x="2450388" y="5129973"/>
            <a:ext cx="533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الأضلاع: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CAC8FE-9C44-05E4-8835-4B1122942AC5}"/>
              </a:ext>
            </a:extLst>
          </p:cNvPr>
          <p:cNvSpPr txBox="1"/>
          <p:nvPr/>
        </p:nvSpPr>
        <p:spPr>
          <a:xfrm>
            <a:off x="4381500" y="5727809"/>
            <a:ext cx="3406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10486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محيط الشكل: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cm</a:t>
            </a:r>
            <a:endParaRPr lang="fr-MA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F4B18C-A4F4-2A4F-FD77-DD7E019AD836}"/>
              </a:ext>
            </a:extLst>
          </p:cNvPr>
          <p:cNvSpPr txBox="1"/>
          <p:nvPr/>
        </p:nvSpPr>
        <p:spPr>
          <a:xfrm>
            <a:off x="899294" y="5645368"/>
            <a:ext cx="2948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× 6,4 = 32 cm</a:t>
            </a:r>
            <a:endParaRPr lang="fr-M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A657-3EF5-4D52-304C-EEB9169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AF8B53F-9253-FCF4-7842-EAE3AC760A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D3E9C85-B3EE-5BD5-15FA-56D76EFDE621}"/>
              </a:ext>
            </a:extLst>
          </p:cNvPr>
          <p:cNvSpPr/>
          <p:nvPr/>
        </p:nvSpPr>
        <p:spPr>
          <a:xfrm>
            <a:off x="2213653" y="2610517"/>
            <a:ext cx="4881185" cy="29901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40166D31-DF65-8821-80C3-28C6649CC20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الممارسة الموجهة 1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D974E1EE-FA56-C09F-3D21-72EDBF7540AA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884E16-5F43-D7EE-74C8-A02D85084AE9}"/>
              </a:ext>
            </a:extLst>
          </p:cNvPr>
          <p:cNvSpPr txBox="1"/>
          <p:nvPr/>
        </p:nvSpPr>
        <p:spPr>
          <a:xfrm>
            <a:off x="2474608" y="3435502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B2B3AE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النشاط 1</a:t>
            </a:r>
          </a:p>
        </p:txBody>
      </p:sp>
      <p:pic>
        <p:nvPicPr>
          <p:cNvPr id="6" name="Image 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92EDC-5F15-3B19-05E3-7ADCBD6A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8368" y="4510590"/>
            <a:ext cx="925916" cy="925916"/>
          </a:xfrm>
          <a:prstGeom prst="rect">
            <a:avLst/>
          </a:prstGeom>
        </p:spPr>
      </p:pic>
      <p:sp>
        <p:nvSpPr>
          <p:cNvPr id="8" name="Oval 80">
            <a:extLst>
              <a:ext uri="{FF2B5EF4-FFF2-40B4-BE49-F238E27FC236}">
                <a16:creationId xmlns:a16="http://schemas.microsoft.com/office/drawing/2014/main" id="{BC5490CB-9516-F1CA-DFAB-A2363A7608F7}"/>
              </a:ext>
            </a:extLst>
          </p:cNvPr>
          <p:cNvSpPr>
            <a:spLocks noChangeAspect="1"/>
          </p:cNvSpPr>
          <p:nvPr/>
        </p:nvSpPr>
        <p:spPr>
          <a:xfrm>
            <a:off x="6276468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Flowchart: Alternate Process 54">
            <a:extLst>
              <a:ext uri="{FF2B5EF4-FFF2-40B4-BE49-F238E27FC236}">
                <a16:creationId xmlns:a16="http://schemas.microsoft.com/office/drawing/2014/main" id="{118573A9-BA86-5C54-9CA6-AEC14410DA7B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ممارسة موجهة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F91170B7-94D2-29F5-192D-043FD5AA50C1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F090A4-D771-B10D-3CF8-99D3E2E83756}"/>
              </a:ext>
            </a:extLst>
          </p:cNvPr>
          <p:cNvSpPr txBox="1"/>
          <p:nvPr/>
        </p:nvSpPr>
        <p:spPr>
          <a:xfrm>
            <a:off x="2505077" y="4076677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B2B3AE"/>
                </a:solidFill>
                <a:latin typeface="Dosis" pitchFamily="2" charset="0"/>
                <a:cs typeface="Calibri" panose="020F0502020204030204" pitchFamily="34" charset="0"/>
              </a:rPr>
              <a:t>النشاط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C61A3-9021-D45C-AAD4-A7B13308E475}"/>
              </a:ext>
            </a:extLst>
          </p:cNvPr>
          <p:cNvSpPr txBox="1"/>
          <p:nvPr/>
        </p:nvSpPr>
        <p:spPr>
          <a:xfrm>
            <a:off x="2474608" y="4711938"/>
            <a:ext cx="37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rPr>
              <a:t>النشاط 3</a:t>
            </a:r>
          </a:p>
        </p:txBody>
      </p:sp>
    </p:spTree>
    <p:extLst>
      <p:ext uri="{BB962C8B-B14F-4D97-AF65-F5344CB8AC3E}">
        <p14:creationId xmlns:p14="http://schemas.microsoft.com/office/powerpoint/2010/main" val="2403989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583AFA-AD06-57D9-7CBA-25D7DC71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1812" y="2061510"/>
            <a:ext cx="2540383" cy="3554124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327278" y="844006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89 النشاط 4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8A8CD-64A6-7587-B45C-FC6565F703E7}"/>
              </a:ext>
            </a:extLst>
          </p:cNvPr>
          <p:cNvSpPr/>
          <p:nvPr/>
        </p:nvSpPr>
        <p:spPr>
          <a:xfrm>
            <a:off x="3567595" y="2206395"/>
            <a:ext cx="2514600" cy="14311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sz="20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دقيقتان  للإنجاز؛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3D5DEEE-227D-9C86-57AB-0D977976DD1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Image 21">
            <a:extLst>
              <a:ext uri="{FF2B5EF4-FFF2-40B4-BE49-F238E27FC236}">
                <a16:creationId xmlns:a16="http://schemas.microsoft.com/office/drawing/2014/main" id="{C55855DF-E44A-99D8-31D1-DD6A59B85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365" y="2586988"/>
            <a:ext cx="2479541" cy="24795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9D5036-7F56-7A22-E34A-8C65793534DA}"/>
              </a:ext>
            </a:extLst>
          </p:cNvPr>
          <p:cNvGrpSpPr/>
          <p:nvPr/>
        </p:nvGrpSpPr>
        <p:grpSpPr>
          <a:xfrm>
            <a:off x="379266" y="783314"/>
            <a:ext cx="614494" cy="688367"/>
            <a:chOff x="924143" y="3511073"/>
            <a:chExt cx="614494" cy="6883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379E7D4-3AEE-ED20-8F91-D426E870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47ED0A7-7D72-6ECE-E779-742819259E0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FA09327-14EA-2EE6-8E01-6CB215700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468" y="2832408"/>
            <a:ext cx="5352336" cy="2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7229897-7472-6B95-9726-0814D83AE3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Image 4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C64EE6-E938-B3AB-1C18-F8BE756A1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163" y="2740294"/>
            <a:ext cx="2132524" cy="21325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0C20ED-B13B-B2E5-198B-FC6B8610AD54}"/>
              </a:ext>
            </a:extLst>
          </p:cNvPr>
          <p:cNvSpPr txBox="1"/>
          <p:nvPr/>
        </p:nvSpPr>
        <p:spPr>
          <a:xfrm>
            <a:off x="367005" y="1022852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كل واحد يقارن إنجازه مع إنجاز زميله. تأكدوا أنكم اتبعتم الخطوات بشكل سليم.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B9DB8F-B8CF-6EB0-2F13-7D667BE33724}"/>
              </a:ext>
            </a:extLst>
          </p:cNvPr>
          <p:cNvSpPr txBox="1"/>
          <p:nvPr/>
        </p:nvSpPr>
        <p:spPr>
          <a:xfrm>
            <a:off x="367004" y="7322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الآن؛ ستشتغلون في ثنائيات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229E3B-9FAA-ED1B-9515-67F91662C7DB}"/>
              </a:ext>
            </a:extLst>
          </p:cNvPr>
          <p:cNvSpPr txBox="1"/>
          <p:nvPr/>
        </p:nvSpPr>
        <p:spPr>
          <a:xfrm>
            <a:off x="228600" y="2740294"/>
            <a:ext cx="53184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/>
            <a:r>
              <a:rPr lang="ar-MA" sz="2400" dirty="0"/>
              <a:t>لِأَحْسُبَ مُحيطَ مُضَلَّعٍ مُنْتَظِمٍ، </a:t>
            </a:r>
            <a:r>
              <a:rPr lang="ar-MA" sz="2400" b="1" dirty="0">
                <a:solidFill>
                  <a:prstClr val="black"/>
                </a:solidFill>
              </a:rPr>
              <a:t>أَتَّبِعُ الْخُطُواتِ التّالِيَةَ:</a:t>
            </a:r>
          </a:p>
          <a:p>
            <a:pPr lvl="0" algn="r" rtl="1"/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/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</a:t>
            </a:r>
            <a:r>
              <a:rPr lang="ar-MA" sz="2400" b="1" dirty="0">
                <a:solidFill>
                  <a:prstClr val="black"/>
                </a:solidFill>
              </a:rPr>
              <a:t>؛</a:t>
            </a:r>
            <a:r>
              <a:rPr lang="ar-MA" sz="2400" dirty="0">
                <a:solidFill>
                  <a:srgbClr val="FF0000"/>
                </a:solidFill>
              </a:rPr>
              <a:t> أَتَحَقَّقُ  </a:t>
            </a:r>
            <a:r>
              <a:rPr lang="ar-MA" sz="2400" dirty="0"/>
              <a:t>أَنَّ جَميعَ أَضْلاعِ الْمُضَلَّعِ مُتَقايِسَةٌ</a:t>
            </a:r>
            <a:endParaRPr lang="fr-MA" sz="2400" b="1" dirty="0">
              <a:solidFill>
                <a:prstClr val="black"/>
              </a:solidFill>
            </a:endParaRPr>
          </a:p>
          <a:p>
            <a:pPr algn="r" rtl="1"/>
            <a:r>
              <a:rPr lang="ar-MA" sz="2400" b="1" dirty="0">
                <a:solidFill>
                  <a:prstClr val="black"/>
                </a:solidFill>
              </a:rPr>
              <a:t>2: </a:t>
            </a:r>
            <a:r>
              <a:rPr lang="ar-MA" sz="2400" dirty="0">
                <a:solidFill>
                  <a:srgbClr val="FF0000"/>
                </a:solidFill>
              </a:rPr>
              <a:t>أَعُدُّ  </a:t>
            </a:r>
            <a:r>
              <a:rPr lang="ar-MA" sz="2400" dirty="0"/>
              <a:t>أَضْلاعَهُ.</a:t>
            </a:r>
            <a:r>
              <a:rPr lang="ar-MA" sz="2000" b="1" dirty="0">
                <a:solidFill>
                  <a:prstClr val="black"/>
                </a:solidFill>
              </a:rPr>
              <a:t> </a:t>
            </a:r>
          </a:p>
          <a:p>
            <a:pPr algn="r" rtl="1"/>
            <a:r>
              <a:rPr lang="ar-MA" sz="2000" b="1" dirty="0">
                <a:solidFill>
                  <a:prstClr val="black"/>
                </a:solidFill>
              </a:rPr>
              <a:t>3: </a:t>
            </a:r>
            <a:r>
              <a:rPr lang="ar-MA" sz="2000" dirty="0">
                <a:solidFill>
                  <a:srgbClr val="FF0000"/>
                </a:solidFill>
              </a:rPr>
              <a:t>أَحْسُبُ </a:t>
            </a:r>
            <a:r>
              <a:rPr lang="ar-MA" sz="2000" dirty="0"/>
              <a:t>جُداءَ عَدَدِ الْأَضْلاعِ وَطولَ ضِلْعِهِ.</a:t>
            </a:r>
            <a:endParaRPr lang="ar-SA" sz="2000" dirty="0">
              <a:solidFill>
                <a:prstClr val="black"/>
              </a:solidFill>
            </a:endParaRPr>
          </a:p>
          <a:p>
            <a:pPr lvl="0" algn="r" rtl="1"/>
            <a:endParaRPr lang="ar-SA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63F2C-BD6C-9EF2-708B-D3F7281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E84880A-15FC-E436-B785-13B976395EF7}"/>
              </a:ext>
            </a:extLst>
          </p:cNvPr>
          <p:cNvSpPr txBox="1"/>
          <p:nvPr/>
        </p:nvSpPr>
        <p:spPr>
          <a:xfrm>
            <a:off x="327278" y="813495"/>
            <a:ext cx="711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 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3B4004-C3AD-AED0-1E55-10A11BB4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83E0342-F14A-D94C-C663-A7574D15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78" y="2019301"/>
            <a:ext cx="8097262" cy="42487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5F7276-F0C5-5AD5-1439-E677D6EB0EE4}"/>
              </a:ext>
            </a:extLst>
          </p:cNvPr>
          <p:cNvSpPr txBox="1"/>
          <p:nvPr/>
        </p:nvSpPr>
        <p:spPr>
          <a:xfrm>
            <a:off x="1582760" y="4658436"/>
            <a:ext cx="1083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12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A302F-586E-D965-07FC-924C8B56D0DB}"/>
              </a:ext>
            </a:extLst>
          </p:cNvPr>
          <p:cNvSpPr txBox="1"/>
          <p:nvPr/>
        </p:nvSpPr>
        <p:spPr>
          <a:xfrm>
            <a:off x="1627426" y="4019746"/>
            <a:ext cx="73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35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44DD135-424B-6D21-2DCE-13581D8F246B}"/>
              </a:ext>
            </a:extLst>
          </p:cNvPr>
          <p:cNvSpPr txBox="1"/>
          <p:nvPr/>
        </p:nvSpPr>
        <p:spPr>
          <a:xfrm>
            <a:off x="1627426" y="5287107"/>
            <a:ext cx="1083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24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B13551D-3BA5-81C8-322E-8DEA13090E99}"/>
              </a:ext>
            </a:extLst>
          </p:cNvPr>
          <p:cNvGrpSpPr/>
          <p:nvPr/>
        </p:nvGrpSpPr>
        <p:grpSpPr>
          <a:xfrm>
            <a:off x="1930085" y="2415654"/>
            <a:ext cx="5182232" cy="2026691"/>
            <a:chOff x="1997212" y="2436266"/>
            <a:chExt cx="4747833" cy="174237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79E11BB-F682-44D0-7BC2-DC00ED7EA6B0}"/>
                </a:ext>
              </a:extLst>
            </p:cNvPr>
            <p:cNvSpPr/>
            <p:nvPr/>
          </p:nvSpPr>
          <p:spPr>
            <a:xfrm>
              <a:off x="2268784" y="2817097"/>
              <a:ext cx="4476261" cy="13615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5CE68030-86C0-D905-2F9F-5CA4D65B6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555034" y="3293807"/>
              <a:ext cx="631873" cy="631873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3D2A88-51C3-AF38-1856-9F403BB20B67}"/>
                </a:ext>
              </a:extLst>
            </p:cNvPr>
            <p:cNvSpPr txBox="1"/>
            <p:nvPr/>
          </p:nvSpPr>
          <p:spPr>
            <a:xfrm>
              <a:off x="1997212" y="3219252"/>
              <a:ext cx="3555109" cy="615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ts val="548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C8D00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15" name="Flowchart: Alternate Process 54">
              <a:extLst>
                <a:ext uri="{FF2B5EF4-FFF2-40B4-BE49-F238E27FC236}">
                  <a16:creationId xmlns:a16="http://schemas.microsoft.com/office/drawing/2014/main" id="{74A91FD8-4E35-99D5-CA17-D71B9462D921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ar-AE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6" name="Oval 80">
              <a:extLst>
                <a:ext uri="{FF2B5EF4-FFF2-40B4-BE49-F238E27FC236}">
                  <a16:creationId xmlns:a16="http://schemas.microsoft.com/office/drawing/2014/main" id="{777D77DB-6365-2D5B-B57B-95DC223DE4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8C44557-10EB-734A-A4C7-8BD04631F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3205" y="1852847"/>
            <a:ext cx="3108938" cy="4349561"/>
          </a:xfrm>
          <a:prstGeom prst="rect">
            <a:avLst/>
          </a:prstGeom>
        </p:spPr>
      </p:pic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1078184" y="912716"/>
            <a:ext cx="64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89 وأنجزوا النشاط 5. لديكم 5 دقائق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لأقدم  المساعدة إليكم وأدون ملاحظاتي في كراساتكم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8B1BF28-281E-B0B8-FB9E-B821242A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6D6D96C-5733-0E98-DD60-EA4498ECBF7B}"/>
              </a:ext>
            </a:extLst>
          </p:cNvPr>
          <p:cNvSpPr/>
          <p:nvPr/>
        </p:nvSpPr>
        <p:spPr>
          <a:xfrm>
            <a:off x="1573751" y="3733567"/>
            <a:ext cx="2807845" cy="11051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784338B-822B-F1C2-E598-A50E648E4D3F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6A6A508-397F-3D59-5741-3A3347D14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A1FFDEB-DC0B-AE30-86DE-930FC78D80B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5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258D3F4-894C-31F3-E6DF-9EA982C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140" y="2654899"/>
            <a:ext cx="2441950" cy="249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FB12-A402-2F94-BB92-0A628E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">
            <a:extLst>
              <a:ext uri="{FF2B5EF4-FFF2-40B4-BE49-F238E27FC236}">
                <a16:creationId xmlns:a16="http://schemas.microsoft.com/office/drawing/2014/main" id="{03F582B8-5DB2-C0B6-02CE-19EE3A800818}"/>
              </a:ext>
            </a:extLst>
          </p:cNvPr>
          <p:cNvSpPr txBox="1"/>
          <p:nvPr/>
        </p:nvSpPr>
        <p:spPr>
          <a:xfrm>
            <a:off x="1114636" y="881857"/>
            <a:ext cx="624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على كراساتكم </a:t>
            </a:r>
          </a:p>
        </p:txBody>
      </p:sp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1ED37-6046-35B5-FCC6-9B9871B7D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7268E0-3C1D-F87E-8E9E-9701EBBC3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2057400"/>
            <a:ext cx="7234678" cy="41601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EE4C592-C91D-0D76-26DF-4221120C96D8}"/>
              </a:ext>
            </a:extLst>
          </p:cNvPr>
          <p:cNvSpPr txBox="1"/>
          <p:nvPr/>
        </p:nvSpPr>
        <p:spPr>
          <a:xfrm>
            <a:off x="1658871" y="3429000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0CAA35B-CFFD-33C7-D6BC-8442E17EB0A9}"/>
              </a:ext>
            </a:extLst>
          </p:cNvPr>
          <p:cNvSpPr txBox="1"/>
          <p:nvPr/>
        </p:nvSpPr>
        <p:spPr>
          <a:xfrm>
            <a:off x="1658871" y="4116004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FF0DE9-C3CC-62C4-E6AB-93E34B850A73}"/>
              </a:ext>
            </a:extLst>
          </p:cNvPr>
          <p:cNvSpPr txBox="1"/>
          <p:nvPr/>
        </p:nvSpPr>
        <p:spPr>
          <a:xfrm>
            <a:off x="1658871" y="5298374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018ADA-740B-BB49-28A0-96B2A40ADC0E}"/>
              </a:ext>
            </a:extLst>
          </p:cNvPr>
          <p:cNvSpPr txBox="1"/>
          <p:nvPr/>
        </p:nvSpPr>
        <p:spPr>
          <a:xfrm>
            <a:off x="1658871" y="4689379"/>
            <a:ext cx="56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35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5403" y="769125"/>
            <a:ext cx="719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كراساتكم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 algn="just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الحصة القادمة سأختار أحدكم لتصحيح</a:t>
            </a:r>
            <a:r>
              <a:rPr lang="fr-FR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النشاط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490379-FFC8-4DE2-9F80-2632D41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9FA5AD4-A9B1-6FBD-C533-B0B1B99244B4}"/>
              </a:ext>
            </a:extLst>
          </p:cNvPr>
          <p:cNvGrpSpPr/>
          <p:nvPr/>
        </p:nvGrpSpPr>
        <p:grpSpPr>
          <a:xfrm>
            <a:off x="2060550" y="2046040"/>
            <a:ext cx="5022900" cy="3612769"/>
            <a:chOff x="1570536" y="2655640"/>
            <a:chExt cx="5022900" cy="361276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03D68BE-D2C0-5009-025D-BFAA900F9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0853" y="2655640"/>
              <a:ext cx="2592583" cy="3612769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3DFEA8A-735C-4C7B-A017-B77B78E0F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0536" y="2659077"/>
              <a:ext cx="2566044" cy="35868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76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65C12CA8-CCF9-3616-1895-9A43513F7305}"/>
              </a:ext>
            </a:extLst>
          </p:cNvPr>
          <p:cNvSpPr txBox="1"/>
          <p:nvPr/>
        </p:nvSpPr>
        <p:spPr>
          <a:xfrm>
            <a:off x="1747817" y="2595036"/>
            <a:ext cx="652408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200" b="1" i="0" u="none" strike="noStrike" kern="0" cap="none" spc="0" normalizeH="0" baseline="0" noProof="0" dirty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12" name="Image 11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EF38A5C2-D9BB-E7BC-24D2-866B3AE22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5B67F8-4E41-C120-5707-13116278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768" y="3126440"/>
            <a:ext cx="5688105" cy="11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16450</TotalTime>
  <Words>761</Words>
  <Application>Microsoft Office PowerPoint</Application>
  <PresentationFormat>Affichage à l'écran (4:3)</PresentationFormat>
  <Paragraphs>268</Paragraphs>
  <Slides>52</Slides>
  <Notes>20</Notes>
  <HiddenSlides>0</HiddenSlides>
  <MMClips>5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52</vt:i4>
      </vt:variant>
    </vt:vector>
  </HeadingPairs>
  <TitlesOfParts>
    <vt:vector size="63" baseType="lpstr">
      <vt:lpstr>Calibri</vt:lpstr>
      <vt:lpstr>Effra CC Arbc</vt:lpstr>
      <vt:lpstr>Aptos Display</vt:lpstr>
      <vt:lpstr>DengXian</vt:lpstr>
      <vt:lpstr>Arial</vt:lpstr>
      <vt:lpstr>Dosis</vt:lpstr>
      <vt:lpstr>Aptos</vt:lpstr>
      <vt:lpstr>2_Conception personnalisée</vt:lpstr>
      <vt:lpstr>Page d'entree</vt:lpstr>
      <vt:lpstr>partie 1</vt:lpstr>
      <vt:lpstr>3_Conception personnalisée</vt:lpstr>
      <vt:lpstr>Présentation PowerPoint</vt:lpstr>
      <vt:lpstr>Présentation PowerPoint</vt:lpstr>
      <vt:lpstr>برمجة الأسبوع الثالث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EL HAMDOUNI</dc:creator>
  <cp:lastModifiedBy>EL HAMDOUNI BTIHAJ</cp:lastModifiedBy>
  <cp:revision>289</cp:revision>
  <cp:lastPrinted>2025-08-13T10:11:39Z</cp:lastPrinted>
  <dcterms:created xsi:type="dcterms:W3CDTF">2025-08-01T12:31:49Z</dcterms:created>
  <dcterms:modified xsi:type="dcterms:W3CDTF">2026-04-12T16:33:41Z</dcterms:modified>
</cp:coreProperties>
</file>