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4"/>
  </p:notesMasterIdLst>
  <p:handoutMasterIdLst>
    <p:handoutMasterId r:id="rId55"/>
  </p:handoutMasterIdLst>
  <p:sldIdLst>
    <p:sldId id="2134806695" r:id="rId5"/>
    <p:sldId id="969" r:id="rId6"/>
    <p:sldId id="2134806696" r:id="rId7"/>
    <p:sldId id="2134806697" r:id="rId8"/>
    <p:sldId id="842" r:id="rId9"/>
    <p:sldId id="834" r:id="rId10"/>
    <p:sldId id="746" r:id="rId11"/>
    <p:sldId id="1035" r:id="rId12"/>
    <p:sldId id="926" r:id="rId13"/>
    <p:sldId id="931" r:id="rId14"/>
    <p:sldId id="2134806729" r:id="rId15"/>
    <p:sldId id="1036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2134806698" r:id="rId26"/>
    <p:sldId id="1060" r:id="rId27"/>
    <p:sldId id="2134806699" r:id="rId28"/>
    <p:sldId id="2134806731" r:id="rId29"/>
    <p:sldId id="2134806732" r:id="rId30"/>
    <p:sldId id="2134806733" r:id="rId31"/>
    <p:sldId id="1041" r:id="rId32"/>
    <p:sldId id="2134806700" r:id="rId33"/>
    <p:sldId id="1062" r:id="rId34"/>
    <p:sldId id="1063" r:id="rId35"/>
    <p:sldId id="2134806735" r:id="rId36"/>
    <p:sldId id="2134806736" r:id="rId37"/>
    <p:sldId id="2134806737" r:id="rId38"/>
    <p:sldId id="1043" r:id="rId39"/>
    <p:sldId id="2134806701" r:id="rId40"/>
    <p:sldId id="2134806730" r:id="rId41"/>
    <p:sldId id="2134806714" r:id="rId42"/>
    <p:sldId id="1010" r:id="rId43"/>
    <p:sldId id="848" r:id="rId44"/>
    <p:sldId id="922" r:id="rId45"/>
    <p:sldId id="924" r:id="rId46"/>
    <p:sldId id="849" r:id="rId47"/>
    <p:sldId id="978" r:id="rId48"/>
    <p:sldId id="644" r:id="rId49"/>
    <p:sldId id="672" r:id="rId50"/>
    <p:sldId id="809" r:id="rId51"/>
    <p:sldId id="956" r:id="rId52"/>
    <p:sldId id="789" r:id="rId53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56"/>
    </p:embeddedFont>
    <p:embeddedFont>
      <p:font typeface="Dosis" pitchFamily="2" charset="0"/>
      <p:regular r:id="rId57"/>
      <p:bold r:id="rId58"/>
    </p:embeddedFont>
    <p:embeddedFont>
      <p:font typeface="Dosis SemiBold" pitchFamily="2" charset="0"/>
      <p:bold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BDDDB"/>
    <a:srgbClr val="104862"/>
    <a:srgbClr val="BFBFBF"/>
    <a:srgbClr val="0066BA"/>
    <a:srgbClr val="F8A963"/>
    <a:srgbClr val="F7953E"/>
    <a:srgbClr val="84BAE0"/>
    <a:srgbClr val="FFC000"/>
    <a:srgbClr val="458ECB"/>
    <a:srgbClr val="F797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88521" autoAdjust="0"/>
  </p:normalViewPr>
  <p:slideViewPr>
    <p:cSldViewPr snapToGrid="0">
      <p:cViewPr varScale="1">
        <p:scale>
          <a:sx n="61" d="100"/>
          <a:sy n="61" d="100"/>
        </p:scale>
        <p:origin x="159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3.fntdata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1.fntdata"/><Relationship Id="rId64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2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45841-6BB6-69C4-5A5A-E41DECE86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8EFA410-5F0C-5F8D-A799-7C1D805CDC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401B25-5231-8A01-C2EF-CC927BB03D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6345CA-5C43-C9A0-4B0A-C9231847C3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363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FBFDD-06CD-4068-1F56-BFE63A7A7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27E3640-E83C-AEE6-DD9E-FF3C85F8A2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74E5A1-2238-0A7A-CC51-93B85BC1C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5C61D5-3E72-EC09-53F0-ECC41E97C2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832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1BD2C-62F8-61F1-52F8-3D71EF818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A9F318-FE3A-35A5-E64E-75BADCA679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92F61B-2977-FC7A-FB56-7E169DE0B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EF65F3-4837-2930-FEA2-D66B004921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402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F04C2-9437-849A-9005-8BB356719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CB32ED-D1EB-7422-496E-F047684590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C25895-F169-CD1B-B81F-772C462E0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CD674C-FDE8-1C46-D030-42EF52C894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066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D0B2F-81F5-2560-3B54-727A577D4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C7D28A-2360-596D-FB47-C3F0C36E72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CDA063D-7467-9797-EEBF-1883142668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BAD852-7FA3-E4DA-528B-E7B86407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022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BE764-FBDB-7908-C991-F0906FC56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E77E08-FF73-99F3-0ACD-3AD16779A3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33FE77-8022-F1BE-F462-F4FA0AD676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8EACCD-9E10-90C7-0893-775B4F0D5F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99172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8EE6-25EC-3B59-6A7A-9BE2464E6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061B23-7172-652F-A095-FD8E27A163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D6E906-6D4A-16A1-4245-E478ABDD0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5D5903-F7C5-304F-06AA-F0A3F9F291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4496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33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7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20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96920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7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B7479E6-7B40-23B3-1D11-E966266AB9AF}"/>
              </a:ext>
            </a:extLst>
          </p:cNvPr>
          <p:cNvGrpSpPr/>
          <p:nvPr/>
        </p:nvGrpSpPr>
        <p:grpSpPr>
          <a:xfrm>
            <a:off x="448537" y="3961082"/>
            <a:ext cx="3780000" cy="1123837"/>
            <a:chOff x="648000" y="1949241"/>
            <a:chExt cx="3780000" cy="112383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1B54002-7F5F-63E0-7077-DE950A8F1CA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Organigramme : Terminateur 21">
              <a:extLst>
                <a:ext uri="{FF2B5EF4-FFF2-40B4-BE49-F238E27FC236}">
                  <a16:creationId xmlns:a16="http://schemas.microsoft.com/office/drawing/2014/main" id="{285BB0AF-8F27-8EDE-D467-FBDCE1BCF30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A698B28E-BBC1-360D-16C0-5C3451FA4E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9A6BC392-AC8A-85CB-9B83-3F3F983A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2" y="4189541"/>
            <a:ext cx="3938021" cy="940822"/>
          </a:xfrm>
          <a:prstGeom prst="rect">
            <a:avLst/>
          </a:prstGeom>
        </p:spPr>
      </p:pic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6E8300AC-C5CD-EA3A-503F-41FDA73BD2E9}"/>
              </a:ext>
            </a:extLst>
          </p:cNvPr>
          <p:cNvSpPr/>
          <p:nvPr/>
        </p:nvSpPr>
        <p:spPr>
          <a:xfrm>
            <a:off x="2690107" y="3956245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771A68C8-6E6B-C726-D46F-7B03D9B03439}"/>
              </a:ext>
            </a:extLst>
          </p:cNvPr>
          <p:cNvSpPr txBox="1">
            <a:spLocks/>
          </p:cNvSpPr>
          <p:nvPr/>
        </p:nvSpPr>
        <p:spPr>
          <a:xfrm>
            <a:off x="607366" y="4333229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C38CC27-DFF7-E8B0-4A3C-9F25919DFB0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BED70C4-95A5-445E-4C17-0A142C23E36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F63AE895-3B32-9FC1-52FF-BCB50590315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AED135F7-EA6A-6DD1-1315-9B32DE49CF8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الموشور القائم: المساحة الكلية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300A689-BD06-3A05-CE9D-37F3CF77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7EE363A-0286-27F1-AF55-B3AF33654C80}"/>
              </a:ext>
            </a:extLst>
          </p:cNvPr>
          <p:cNvGrpSpPr/>
          <p:nvPr/>
        </p:nvGrpSpPr>
        <p:grpSpPr>
          <a:xfrm>
            <a:off x="370132" y="248103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11B3E6A-8840-1FD7-91CC-2E23989C4A0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2" name="Organigramme : Terminateur 21">
              <a:extLst>
                <a:ext uri="{FF2B5EF4-FFF2-40B4-BE49-F238E27FC236}">
                  <a16:creationId xmlns:a16="http://schemas.microsoft.com/office/drawing/2014/main" id="{17B86B90-8524-9454-479F-E90A709F19E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space réservé du texte 5">
              <a:extLst>
                <a:ext uri="{FF2B5EF4-FFF2-40B4-BE49-F238E27FC236}">
                  <a16:creationId xmlns:a16="http://schemas.microsoft.com/office/drawing/2014/main" id="{501A3D68-B4AD-DE0A-03FD-5FDB097D184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مساحة قاعدة الموشور القائم 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Titre 1">
            <a:extLst>
              <a:ext uri="{FF2B5EF4-FFF2-40B4-BE49-F238E27FC236}">
                <a16:creationId xmlns:a16="http://schemas.microsoft.com/office/drawing/2014/main" id="{40A98ABB-CD81-67CD-3990-D70BDEA37C3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248C6DE-EBEB-20EA-5B84-DBB59D30B9A8}"/>
              </a:ext>
            </a:extLst>
          </p:cNvPr>
          <p:cNvGrpSpPr/>
          <p:nvPr/>
        </p:nvGrpSpPr>
        <p:grpSpPr>
          <a:xfrm>
            <a:off x="4585078" y="24003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0C3394F2-83A1-1FE6-3995-D99B445063B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2A4433DD-7546-0854-1A99-46CDC68DD2D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2A6B047B-E81C-17B3-9428-DFCA4FB36B2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الموشور القائم والأسطوانة القائمة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08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lvl="0" algn="ctr" defTabSz="771525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حل مسائل 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بتوظيف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النسبة المئوية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18445" y="2607579"/>
            <a:ext cx="4443566" cy="3128442"/>
            <a:chOff x="2118445" y="2607579"/>
            <a:chExt cx="4443566" cy="312844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3499" y="2607579"/>
              <a:ext cx="2178512" cy="302678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8445" y="2618999"/>
              <a:ext cx="2230226" cy="31170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128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مسألة بتوظيف النسبة المئوية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812BBD8-20E7-5EB5-C4AA-D8F45DB2B14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350" y="1568252"/>
            <a:ext cx="7543800" cy="48847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693983F-6332-A8E1-C8FF-B66C2E2915B2}"/>
                  </a:ext>
                </a:extLst>
              </p:cNvPr>
              <p:cNvSpPr txBox="1"/>
              <p:nvPr/>
            </p:nvSpPr>
            <p:spPr>
              <a:xfrm>
                <a:off x="4506594" y="3780229"/>
                <a:ext cx="1841500" cy="478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1600" b="1" dirty="0">
                            <a:solidFill>
                              <a:srgbClr val="C00000"/>
                            </a:solidFill>
                          </a:rPr>
                          <m:t>6 </m:t>
                        </m:r>
                        <m:r>
                          <m:rPr>
                            <m:nor/>
                          </m:rPr>
                          <a:rPr lang="fr-FR" sz="1600" b="1" dirty="0">
                            <a:solidFill>
                              <a:srgbClr val="C00000"/>
                            </a:solidFill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fr-FR" sz="1600" b="1" dirty="0">
                            <a:solidFill>
                              <a:srgbClr val="C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fr-FR" sz="1600" b="1" dirty="0">
                            <a:solidFill>
                              <a:srgbClr val="C00000"/>
                            </a:solidFill>
                          </a:rPr>
                          <m:t>4</m:t>
                        </m:r>
                      </m:num>
                      <m:den>
                        <m:r>
                          <a:rPr lang="fr-FR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fr-FR" sz="1600" b="1" dirty="0">
                    <a:solidFill>
                      <a:srgbClr val="C00000"/>
                    </a:solidFill>
                  </a:rPr>
                  <a:t>= 12 cm²</a:t>
                </a:r>
                <a:endParaRPr lang="fr-MA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693983F-6332-A8E1-C8FF-B66C2E2915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594" y="3780229"/>
                <a:ext cx="1841500" cy="478849"/>
              </a:xfrm>
              <a:prstGeom prst="rect">
                <a:avLst/>
              </a:prstGeom>
              <a:blipFill>
                <a:blip r:embed="rId6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A09A7A2F-36AF-1B95-30B9-D9A5F8FA0BFC}"/>
              </a:ext>
            </a:extLst>
          </p:cNvPr>
          <p:cNvSpPr txBox="1"/>
          <p:nvPr/>
        </p:nvSpPr>
        <p:spPr>
          <a:xfrm>
            <a:off x="4506594" y="4127878"/>
            <a:ext cx="1841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2 × 12 = 24 cm²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A366878-4111-43D8-4686-E440FAE8E593}"/>
              </a:ext>
            </a:extLst>
          </p:cNvPr>
          <p:cNvSpPr txBox="1"/>
          <p:nvPr/>
        </p:nvSpPr>
        <p:spPr>
          <a:xfrm>
            <a:off x="4572000" y="4752717"/>
            <a:ext cx="1841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C00000"/>
                </a:solidFill>
              </a:rPr>
              <a:t>(6+4+7) × 2,5 = 42,5 cm²</a:t>
            </a:r>
            <a:endParaRPr lang="fr-MA" sz="12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0180038-CC5D-F385-6482-1013E147C17C}"/>
              </a:ext>
            </a:extLst>
          </p:cNvPr>
          <p:cNvSpPr txBox="1"/>
          <p:nvPr/>
        </p:nvSpPr>
        <p:spPr>
          <a:xfrm>
            <a:off x="4730113" y="5452923"/>
            <a:ext cx="1841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24 + 42,5 = 66,5 cm²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C7DFC5B-B321-D3AD-9966-A4FD5EB06B33}"/>
              </a:ext>
            </a:extLst>
          </p:cNvPr>
          <p:cNvSpPr txBox="1"/>
          <p:nvPr/>
        </p:nvSpPr>
        <p:spPr>
          <a:xfrm>
            <a:off x="2780208" y="3780229"/>
            <a:ext cx="1841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5 × 3  = 15 cm²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9BFAC2C-E246-6C8F-BC14-5A5AB1754C0E}"/>
              </a:ext>
            </a:extLst>
          </p:cNvPr>
          <p:cNvSpPr txBox="1"/>
          <p:nvPr/>
        </p:nvSpPr>
        <p:spPr>
          <a:xfrm>
            <a:off x="2780208" y="4127878"/>
            <a:ext cx="1841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2 × 15 = 30 cm²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2E0DAEA-0261-49FF-E0B8-64E0D6061597}"/>
              </a:ext>
            </a:extLst>
          </p:cNvPr>
          <p:cNvSpPr txBox="1"/>
          <p:nvPr/>
        </p:nvSpPr>
        <p:spPr>
          <a:xfrm>
            <a:off x="2845614" y="4752717"/>
            <a:ext cx="1841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C00000"/>
                </a:solidFill>
              </a:rPr>
              <a:t>(5+3+5+3) × 8 = 128 cm²</a:t>
            </a:r>
            <a:endParaRPr lang="fr-MA" sz="12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92AD8DD-0C50-9F0A-1E29-DCEC2B241477}"/>
              </a:ext>
            </a:extLst>
          </p:cNvPr>
          <p:cNvSpPr txBox="1"/>
          <p:nvPr/>
        </p:nvSpPr>
        <p:spPr>
          <a:xfrm>
            <a:off x="3003727" y="5452923"/>
            <a:ext cx="1841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30 + 128 = 158 cm²</a:t>
            </a:r>
            <a:endParaRPr lang="fr-MA" sz="14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7EA77F-0DBB-1462-95AF-463A446A0F85}"/>
              </a:ext>
            </a:extLst>
          </p:cNvPr>
          <p:cNvSpPr txBox="1"/>
          <p:nvPr/>
        </p:nvSpPr>
        <p:spPr>
          <a:xfrm>
            <a:off x="930359" y="3771134"/>
            <a:ext cx="1841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9 × 9  = 81 cm²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3234DFD-93F9-E067-2BF3-600B3CDB5D5A}"/>
              </a:ext>
            </a:extLst>
          </p:cNvPr>
          <p:cNvSpPr txBox="1"/>
          <p:nvPr/>
        </p:nvSpPr>
        <p:spPr>
          <a:xfrm>
            <a:off x="930359" y="4118783"/>
            <a:ext cx="1841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2 × 81 = 162 cm²</a:t>
            </a:r>
            <a:endParaRPr lang="fr-MA" sz="16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37F05B9-F7DA-FD07-F30F-A64F7EE986B7}"/>
              </a:ext>
            </a:extLst>
          </p:cNvPr>
          <p:cNvSpPr txBox="1"/>
          <p:nvPr/>
        </p:nvSpPr>
        <p:spPr>
          <a:xfrm>
            <a:off x="995765" y="4743622"/>
            <a:ext cx="1841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C00000"/>
                </a:solidFill>
              </a:rPr>
              <a:t>(4 × 9) × 9 = 324 cm²</a:t>
            </a:r>
            <a:endParaRPr lang="fr-MA" sz="12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5AF34A2-D817-CA6F-4B71-339546E96239}"/>
              </a:ext>
            </a:extLst>
          </p:cNvPr>
          <p:cNvSpPr txBox="1"/>
          <p:nvPr/>
        </p:nvSpPr>
        <p:spPr>
          <a:xfrm>
            <a:off x="930359" y="5500666"/>
            <a:ext cx="1841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162 + 324 = 486 cm²</a:t>
            </a:r>
            <a:endParaRPr lang="fr-MA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19.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47971"/>
            <a:ext cx="3127641" cy="440499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4167365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831CE1E-F0A9-0E69-EE24-7A29DEC7B4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5A120B-8A6E-0FA7-AEAE-53BC77A2E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145" y="3277098"/>
            <a:ext cx="7537972" cy="99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467" y="3204735"/>
            <a:ext cx="8213406" cy="107564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3200936" y="3365499"/>
            <a:ext cx="633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101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649399" y="3778830"/>
            <a:ext cx="6020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111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06057D-414D-3E0A-9EFC-A38DC4D3718A}"/>
              </a:ext>
            </a:extLst>
          </p:cNvPr>
          <p:cNvSpPr txBox="1"/>
          <p:nvPr/>
        </p:nvSpPr>
        <p:spPr>
          <a:xfrm>
            <a:off x="3200936" y="3765418"/>
            <a:ext cx="633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101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871F5F-1127-19FD-EE13-CB63AE3386AA}"/>
              </a:ext>
            </a:extLst>
          </p:cNvPr>
          <p:cNvSpPr txBox="1"/>
          <p:nvPr/>
        </p:nvSpPr>
        <p:spPr>
          <a:xfrm>
            <a:off x="4912830" y="3361268"/>
            <a:ext cx="602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110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6475156" y="3361268"/>
            <a:ext cx="602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201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B4B5181-BE73-FFB5-7F1A-BF17267C43C7}"/>
              </a:ext>
            </a:extLst>
          </p:cNvPr>
          <p:cNvSpPr txBox="1"/>
          <p:nvPr/>
        </p:nvSpPr>
        <p:spPr>
          <a:xfrm>
            <a:off x="4943384" y="3774599"/>
            <a:ext cx="602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200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6475155" y="3761187"/>
            <a:ext cx="602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220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79D9A57-0DF7-06D1-72E0-22D55358A10F}"/>
              </a:ext>
            </a:extLst>
          </p:cNvPr>
          <p:cNvSpPr txBox="1"/>
          <p:nvPr/>
        </p:nvSpPr>
        <p:spPr>
          <a:xfrm>
            <a:off x="8119098" y="3361268"/>
            <a:ext cx="602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207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A12D1D4-F2B5-3AF4-666E-E865BEE72827}"/>
              </a:ext>
            </a:extLst>
          </p:cNvPr>
          <p:cNvSpPr txBox="1"/>
          <p:nvPr/>
        </p:nvSpPr>
        <p:spPr>
          <a:xfrm>
            <a:off x="8119097" y="3761187"/>
            <a:ext cx="602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222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8DD3ED-D615-27CA-AAF3-D31BA735A2C8}"/>
              </a:ext>
            </a:extLst>
          </p:cNvPr>
          <p:cNvSpPr txBox="1"/>
          <p:nvPr/>
        </p:nvSpPr>
        <p:spPr>
          <a:xfrm>
            <a:off x="1624727" y="3341179"/>
            <a:ext cx="5359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111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أحل مسألة بتوظيف النسبة المئوية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س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نتعرف كيف نحل مسألة بتوظيف النسبة المئوية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5_P4_SEM2_S4_V1">
            <a:hlinkClick r:id="" action="ppaction://media"/>
            <a:extLst>
              <a:ext uri="{FF2B5EF4-FFF2-40B4-BE49-F238E27FC236}">
                <a16:creationId xmlns:a16="http://schemas.microsoft.com/office/drawing/2014/main" id="{ACB66C1A-CE7C-99FD-BB08-E466B2E924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2164" y="1883976"/>
            <a:ext cx="7379672" cy="415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40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1569F1-2B1E-A631-C3E4-6F21BF693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601" y="2065259"/>
            <a:ext cx="6439061" cy="353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D7707E-1C45-C71E-2626-A3A27A9D63C4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435AB1D-C0F4-41AC-1A7C-766046F8E0B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FBC4470-A701-DCF3-6161-73A8394EA45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BF03E1-1E7D-067A-3348-537B9F138957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4A9EAF-E28C-F5B5-FD8E-4D28E9F2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BD24316F-1BBF-9BAE-EB93-C4E2223589C6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07AD581B-5FCC-2958-4B79-43BA6D0CDB6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F8F2F6EC-D5A6-BB71-E317-5A61173F1F4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0DE569-317B-1EA6-82BE-74FCFE669151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الألواح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24AFA1-BF06-7AE0-DAB1-9C7616F32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الخطوة الأولى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B50B56-E712-8C3A-42DA-215AF76B823B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10BF481-6BC5-DDFB-8CBC-311691D38922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25A9DF7-01EA-3B81-E1BA-78CFE062025E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DD9DB826-75E5-1DE0-33B5-15EC74320A8B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DCA5810-308B-ABDF-7FB4-982C44641777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55043AB-0E57-A29B-DB13-69C9451829BF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5" name="ZoneTexte 2">
            <a:extLst>
              <a:ext uri="{FF2B5EF4-FFF2-40B4-BE49-F238E27FC236}">
                <a16:creationId xmlns:a16="http://schemas.microsoft.com/office/drawing/2014/main" id="{61D5DAA8-3EFC-CEFB-95B7-A6D97370908A}"/>
              </a:ext>
            </a:extLst>
          </p:cNvPr>
          <p:cNvSpPr txBox="1"/>
          <p:nvPr/>
        </p:nvSpPr>
        <p:spPr>
          <a:xfrm>
            <a:off x="380758" y="2962701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المسألة جيدا لفهمها،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6BFD31-D62F-C05E-F55E-5C3A66066E1A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877904C-4D02-9956-2A47-77A06F1BB535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36B2987-4017-7B98-7384-B7BE504369A3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FD78798F-5F67-AD18-D5F5-C5F8EAD5111B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7C18AAF-85CB-DB05-2311-5EEC4F0631DE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EBACDEC0-587F-EDAB-F3AC-D169714B9162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D1515889-906A-2B43-A569-863D70A1A527}"/>
              </a:ext>
            </a:extLst>
          </p:cNvPr>
          <p:cNvSpPr txBox="1"/>
          <p:nvPr/>
        </p:nvSpPr>
        <p:spPr>
          <a:xfrm>
            <a:off x="380758" y="2962701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786FE-B38B-BE8E-EBD4-B3C2680FD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09E38E2-86AE-6E65-7CF8-BB5BDE933D3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المعطى العددي الأول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073DB3-FD4F-3FA1-D788-DB31FE9E0ED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60A17BA-2A16-5440-5F12-0AAE63B4B99A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F485175-D26E-C9F6-141B-47600D12BA5E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2E074F5-D233-2376-EB44-E39B13A0A3EF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FDCB392-7790-9BC9-8776-91576D02ADB6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0DEDCC9-B0AE-78AF-1E4E-211651267DDB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77603991-5E22-3392-3625-E1CFB5B14292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4" name="ZoneTexte 2">
            <a:extLst>
              <a:ext uri="{FF2B5EF4-FFF2-40B4-BE49-F238E27FC236}">
                <a16:creationId xmlns:a16="http://schemas.microsoft.com/office/drawing/2014/main" id="{B960DED7-8F28-73FC-A43B-D9149DBB2938}"/>
              </a:ext>
            </a:extLst>
          </p:cNvPr>
          <p:cNvSpPr txBox="1"/>
          <p:nvPr/>
        </p:nvSpPr>
        <p:spPr>
          <a:xfrm>
            <a:off x="380758" y="2962701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F3208-A22A-7398-6032-23FB1F509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2B7CE97-1617-5EEE-CEFD-E0442C5DDCA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1BC06F-E1A7-413B-77DD-C33A05A94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A5F80D-FD02-2519-1653-EE98110948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898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D290F-B8A8-09DC-7C35-A06A00BA3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D40346A-C69E-A4F4-39B9-FA6FC23EB8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BEA2DF-C00D-3A60-504B-8F733566DD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7908F8E-4ABE-1A2C-EA2B-156AA103601C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1043E48-8041-778A-6A98-1673BC05CB7C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A49535C-5D4D-0278-BD3C-07038D89B7FA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C225AB9-1A70-DC81-EF6F-9D174E4F7CA0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9B12A11-AD02-78F4-8BEF-97E731B7C47B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E250CA4-C50E-E8D5-1ACA-94BF906D756D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A229FB02-4F61-405B-68D5-F7CFEF9FED14}"/>
              </a:ext>
            </a:extLst>
          </p:cNvPr>
          <p:cNvSpPr txBox="1"/>
          <p:nvPr/>
        </p:nvSpPr>
        <p:spPr>
          <a:xfrm>
            <a:off x="380758" y="2962701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10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6A8E-F1FA-21BE-4C12-B1C5AF440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BBF8101-D7CE-BA03-9DC6-E2028698D25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المعطى العددي الثاني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86D991-C07F-19BD-3A23-904F3F12BBB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9BF132-08B5-B58D-6426-6ED3D04A06CE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086B156-1488-E6C8-11ED-73754A1F44C4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2EEADC5-9483-95DE-3E33-E5C488792C59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A3AD2258-5C4B-80AF-BB01-79764EFCD233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5F616E9-F79E-130F-935C-8541C063B3D7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D9D816A1-D11F-1A4D-E212-F7B319FC3599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4" name="ZoneTexte 2">
            <a:extLst>
              <a:ext uri="{FF2B5EF4-FFF2-40B4-BE49-F238E27FC236}">
                <a16:creationId xmlns:a16="http://schemas.microsoft.com/office/drawing/2014/main" id="{864F1AEC-F886-6B17-CC65-963BBF940253}"/>
              </a:ext>
            </a:extLst>
          </p:cNvPr>
          <p:cNvSpPr txBox="1"/>
          <p:nvPr/>
        </p:nvSpPr>
        <p:spPr>
          <a:xfrm>
            <a:off x="380758" y="2962701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27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235B9-321D-48B2-EBE7-505923170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D978D29-505B-5AEB-FC0A-58A90928DD5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D9313A1-87A3-3E01-8A0D-672DF35C0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8E3972-1870-AF80-224A-21EE7BA7E01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93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5CA0A-AC86-9480-6D20-D7952F2B0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73C05A-72FF-BF1E-3DD8-33D925F9F80F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نصحح. 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C37AE1-944D-6DA0-6F25-93C3CF5693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485689E-24B6-0635-3BB4-B4F960213B62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E6CCB2F-DEC7-737E-8938-76EA9219A79C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C93C981-93F4-6334-1FE0-2E235E2EF135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B8F27CBA-16F9-4982-2FD0-D8B21B67E644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DF05EB9-946D-EF2F-23AC-CAE13F6BE352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769FE9D2-D590-2F04-9B53-B34FD6570B5F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403F1254-267B-3448-4CE9-580137AB3463}"/>
              </a:ext>
            </a:extLst>
          </p:cNvPr>
          <p:cNvSpPr txBox="1"/>
          <p:nvPr/>
        </p:nvSpPr>
        <p:spPr>
          <a:xfrm>
            <a:off x="380758" y="2962701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01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97D0-BF1B-CF77-5745-A8AFBD4CB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C44181EF-65DA-C733-9CF9-B5C9349D0B4D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AA9DE4A-DAAB-CAD3-884A-F4CC238F8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FEBB46B-6BD7-C5AD-C7F3-38385868E59A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ABF5A795-1F68-03F5-A1CD-63F82D412ED4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236A30D-240E-25FD-1EE0-B2EB4C6F9777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D6A46E73-632B-0295-D57E-6AE6FD8F1F19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03DFFC6-AEAA-2081-8707-4819F65DF20D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C15DC39A-8374-71C3-341F-F10D2EF7B3A9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6" name="ZoneTexte 2">
            <a:extLst>
              <a:ext uri="{FF2B5EF4-FFF2-40B4-BE49-F238E27FC236}">
                <a16:creationId xmlns:a16="http://schemas.microsoft.com/office/drawing/2014/main" id="{688FA27C-C7A5-81A8-C594-BA529EB76875}"/>
              </a:ext>
            </a:extLst>
          </p:cNvPr>
          <p:cNvSpPr txBox="1"/>
          <p:nvPr/>
        </p:nvSpPr>
        <p:spPr>
          <a:xfrm>
            <a:off x="380758" y="2962701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57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A1A8E-F10F-E87A-8198-2CAC60CD7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2BA9E86-3CE2-3308-F693-D446AC130BF4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عنواني السطرين في جدول التناسبية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71B67CC-3A2E-E172-3BE0-6171F6B36C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8FE524-D674-E734-4E15-6AF49B24B666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F04C02E4-EC12-0C2C-C26F-36CEADD794CC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28C0492-9E90-02AA-7830-8A82B702DBD4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1A233D5-0E6C-25FD-292D-295D5670627F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F9107C-5364-EFCF-E6C1-EB8C6A36F79F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29F5192-FED9-721D-7883-815FA12F8F7A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8" name="ZoneTexte 2">
            <a:extLst>
              <a:ext uri="{FF2B5EF4-FFF2-40B4-BE49-F238E27FC236}">
                <a16:creationId xmlns:a16="http://schemas.microsoft.com/office/drawing/2014/main" id="{868C3C41-0134-2EBE-0D32-19018715DEC7}"/>
              </a:ext>
            </a:extLst>
          </p:cNvPr>
          <p:cNvSpPr txBox="1"/>
          <p:nvPr/>
        </p:nvSpPr>
        <p:spPr>
          <a:xfrm>
            <a:off x="380758" y="2962701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40B64EB-A386-B221-F487-47D6B97D4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789840"/>
              </p:ext>
            </p:extLst>
          </p:nvPr>
        </p:nvGraphicFramePr>
        <p:xfrm>
          <a:off x="4650930" y="4340138"/>
          <a:ext cx="3171595" cy="140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1595">
                  <a:extLst>
                    <a:ext uri="{9D8B030D-6E8A-4147-A177-3AD203B41FA5}">
                      <a16:colId xmlns:a16="http://schemas.microsoft.com/office/drawing/2014/main" val="2217279988"/>
                    </a:ext>
                  </a:extLst>
                </a:gridCol>
              </a:tblGrid>
              <a:tr h="702000">
                <a:tc>
                  <a:txBody>
                    <a:bodyPr/>
                    <a:lstStyle/>
                    <a:p>
                      <a:pPr algn="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.............................................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509028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.............................................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724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8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6E60-8992-632E-C02A-1182BE758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9C9F924-309B-BE26-ADA3-8AC175D675B4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89311E-888F-266F-DF76-FA3AD15388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4D35FB-CF76-2633-E1E9-63A0D88AE57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416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6FCFD-D58D-3B31-6C7B-A0BE9DF5A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CEA8E5D-F517-B0A1-D56F-E73E14348EFC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308BEC5-12B3-81F6-BB67-745161688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D4E5C18-7B01-9832-F7EB-99186531679A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7F36C39-F599-7758-855A-0A149455B9D2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B7A83D8-FAAD-1126-AD49-3CD66C1A0B24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D8DF7D2-7754-377F-7A29-CFDE0B12A6DE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C36FFC0-32DA-0A07-242B-75912F11B642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92E98A9A-4AAC-8A55-1FB3-41200DFF7497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9" name="ZoneTexte 2">
            <a:extLst>
              <a:ext uri="{FF2B5EF4-FFF2-40B4-BE49-F238E27FC236}">
                <a16:creationId xmlns:a16="http://schemas.microsoft.com/office/drawing/2014/main" id="{ABFD87E5-A805-F8D4-6F94-0FAADD923E1E}"/>
              </a:ext>
            </a:extLst>
          </p:cNvPr>
          <p:cNvSpPr txBox="1"/>
          <p:nvPr/>
        </p:nvSpPr>
        <p:spPr>
          <a:xfrm>
            <a:off x="392775" y="255836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28BDE8C-44CB-301D-90D8-26AC4CC6F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949071"/>
              </p:ext>
            </p:extLst>
          </p:nvPr>
        </p:nvGraphicFramePr>
        <p:xfrm>
          <a:off x="4650930" y="4340138"/>
          <a:ext cx="3171595" cy="140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1595">
                  <a:extLst>
                    <a:ext uri="{9D8B030D-6E8A-4147-A177-3AD203B41FA5}">
                      <a16:colId xmlns:a16="http://schemas.microsoft.com/office/drawing/2014/main" val="2217279988"/>
                    </a:ext>
                  </a:extLst>
                </a:gridCol>
              </a:tblGrid>
              <a:tr h="702000">
                <a:tc>
                  <a:txBody>
                    <a:bodyPr/>
                    <a:lstStyle/>
                    <a:p>
                      <a:pPr algn="r" rtl="1"/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عدد التلاميذ في القسم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509028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dirty="0">
                          <a:solidFill>
                            <a:srgbClr val="FF0000"/>
                          </a:solidFill>
                        </a:rPr>
                        <a:t>عدد التلاميذ الذين حصلوا على المعدل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724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5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C29E4-0AAA-639D-C429-ACBB166E0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D2F9B40-58E1-F5DE-77C9-A0BF2849C2FF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المعطيات العددية في جدول التناسبية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09B2985-C0A0-5909-2389-D5D78BF28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ABB98B1-945F-A78E-67B5-44E2E55EB3D0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EE3D0605-3C4E-6F56-C60C-463FF7851026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9ADC6B-CD81-CE76-B593-D27EFFC82213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0D7FF27B-0400-9F63-2A62-8039C861C53B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D9C0A51-A10D-6941-8E6A-A8D3CC8B9DA2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51C31956-60BF-396C-ADFF-2D7CDC346946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8" name="ZoneTexte 2">
            <a:extLst>
              <a:ext uri="{FF2B5EF4-FFF2-40B4-BE49-F238E27FC236}">
                <a16:creationId xmlns:a16="http://schemas.microsoft.com/office/drawing/2014/main" id="{0ABA75AB-6D22-2D0E-87B6-626C68C84E18}"/>
              </a:ext>
            </a:extLst>
          </p:cNvPr>
          <p:cNvSpPr txBox="1"/>
          <p:nvPr/>
        </p:nvSpPr>
        <p:spPr>
          <a:xfrm>
            <a:off x="380758" y="2962701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FB298B-2E10-1977-97C5-E0DFFDE43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839608"/>
              </p:ext>
            </p:extLst>
          </p:nvPr>
        </p:nvGraphicFramePr>
        <p:xfrm>
          <a:off x="1523999" y="4340138"/>
          <a:ext cx="6270397" cy="140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1">
                  <a:extLst>
                    <a:ext uri="{9D8B030D-6E8A-4147-A177-3AD203B41FA5}">
                      <a16:colId xmlns:a16="http://schemas.microsoft.com/office/drawing/2014/main" val="1258567982"/>
                    </a:ext>
                  </a:extLst>
                </a:gridCol>
                <a:gridCol w="1549401">
                  <a:extLst>
                    <a:ext uri="{9D8B030D-6E8A-4147-A177-3AD203B41FA5}">
                      <a16:colId xmlns:a16="http://schemas.microsoft.com/office/drawing/2014/main" val="3516873242"/>
                    </a:ext>
                  </a:extLst>
                </a:gridCol>
                <a:gridCol w="3171595">
                  <a:extLst>
                    <a:ext uri="{9D8B030D-6E8A-4147-A177-3AD203B41FA5}">
                      <a16:colId xmlns:a16="http://schemas.microsoft.com/office/drawing/2014/main" val="2217279988"/>
                    </a:ext>
                  </a:extLst>
                </a:gridCol>
              </a:tblGrid>
              <a:tr h="702000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....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....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عدد التلاميذ في القسم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509028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....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....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عدد التلاميذ الذين حصلوا على المعدل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724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730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C82BA-B37B-253A-4474-205B44D98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908862-D52D-1A97-D655-4B452E7678A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005258E-9758-8B21-1270-7FD65D2B8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771707-A2B3-800F-994B-1599324388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624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76A79-527D-E2D1-560E-098DDBB25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7935C049-1F5B-B6C0-52FD-F380F25F55F1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نصحح،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E25D08D-06C1-8D37-4512-1D3B90F98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C0C21BB-72DD-52D3-6F12-FB099DF3C881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A93691C-707A-1F7A-8D07-BC242EF3B4D3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97F54F-BE87-C6CB-512A-5A24E1D08B5A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1F50096D-D1C5-258B-AFAB-DC40A602D1CE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7694710-EE50-4BEF-8C19-E511A84AEED9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D44C3489-4C02-6748-AAAD-28DB984B39EB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9" name="ZoneTexte 2">
            <a:extLst>
              <a:ext uri="{FF2B5EF4-FFF2-40B4-BE49-F238E27FC236}">
                <a16:creationId xmlns:a16="http://schemas.microsoft.com/office/drawing/2014/main" id="{8AAA390D-7563-78D4-80A0-C6BC56CA95EA}"/>
              </a:ext>
            </a:extLst>
          </p:cNvPr>
          <p:cNvSpPr txBox="1"/>
          <p:nvPr/>
        </p:nvSpPr>
        <p:spPr>
          <a:xfrm>
            <a:off x="392775" y="255836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B8F70B5-B566-9EF9-768A-0C65955FAB36}"/>
              </a:ext>
            </a:extLst>
          </p:cNvPr>
          <p:cNvGraphicFramePr>
            <a:graphicFrameLocks noGrp="1"/>
          </p:cNvGraphicFramePr>
          <p:nvPr/>
        </p:nvGraphicFramePr>
        <p:xfrm>
          <a:off x="1523999" y="4340138"/>
          <a:ext cx="6270397" cy="140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1">
                  <a:extLst>
                    <a:ext uri="{9D8B030D-6E8A-4147-A177-3AD203B41FA5}">
                      <a16:colId xmlns:a16="http://schemas.microsoft.com/office/drawing/2014/main" val="1258567982"/>
                    </a:ext>
                  </a:extLst>
                </a:gridCol>
                <a:gridCol w="1549401">
                  <a:extLst>
                    <a:ext uri="{9D8B030D-6E8A-4147-A177-3AD203B41FA5}">
                      <a16:colId xmlns:a16="http://schemas.microsoft.com/office/drawing/2014/main" val="3516873242"/>
                    </a:ext>
                  </a:extLst>
                </a:gridCol>
                <a:gridCol w="3171595">
                  <a:extLst>
                    <a:ext uri="{9D8B030D-6E8A-4147-A177-3AD203B41FA5}">
                      <a16:colId xmlns:a16="http://schemas.microsoft.com/office/drawing/2014/main" val="2217279988"/>
                    </a:ext>
                  </a:extLst>
                </a:gridCol>
              </a:tblGrid>
              <a:tr h="702000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100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عدد التلاميذ في القسم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509028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90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36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عدد التلاميذ الذين حصلوا على المعدل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724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449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C60F7-87E5-D48E-F973-622DBE47E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F4C1781-B223-87F5-A7CB-8DA7BBAD5293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70BAED-82B9-1894-919A-3FD3141696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BBD832D-1F6A-C622-547A-9776B2B135F9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D726E4B7-F05D-FC78-03AA-7C0590F29949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8CA3E2F-028D-F50B-43D0-4196D2443EF5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F03C92F-2E0B-36EB-7533-705FDD15759C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0EC16D1-AC9A-33ED-AFEA-44024FB898C9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643A7C8-1A86-FE66-C9A2-A298F1D882A7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1" name="ZoneTexte 2">
            <a:extLst>
              <a:ext uri="{FF2B5EF4-FFF2-40B4-BE49-F238E27FC236}">
                <a16:creationId xmlns:a16="http://schemas.microsoft.com/office/drawing/2014/main" id="{20DFA684-DEBE-8C12-141A-475253B06BAE}"/>
              </a:ext>
            </a:extLst>
          </p:cNvPr>
          <p:cNvSpPr txBox="1"/>
          <p:nvPr/>
        </p:nvSpPr>
        <p:spPr>
          <a:xfrm>
            <a:off x="392775" y="255836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44AE5EC3-BA7B-85ED-1F71-D78883F37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37743"/>
              </p:ext>
            </p:extLst>
          </p:nvPr>
        </p:nvGraphicFramePr>
        <p:xfrm>
          <a:off x="1523999" y="4340138"/>
          <a:ext cx="6270397" cy="140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1">
                  <a:extLst>
                    <a:ext uri="{9D8B030D-6E8A-4147-A177-3AD203B41FA5}">
                      <a16:colId xmlns:a16="http://schemas.microsoft.com/office/drawing/2014/main" val="1258567982"/>
                    </a:ext>
                  </a:extLst>
                </a:gridCol>
                <a:gridCol w="1549401">
                  <a:extLst>
                    <a:ext uri="{9D8B030D-6E8A-4147-A177-3AD203B41FA5}">
                      <a16:colId xmlns:a16="http://schemas.microsoft.com/office/drawing/2014/main" val="3516873242"/>
                    </a:ext>
                  </a:extLst>
                </a:gridCol>
                <a:gridCol w="3171595">
                  <a:extLst>
                    <a:ext uri="{9D8B030D-6E8A-4147-A177-3AD203B41FA5}">
                      <a16:colId xmlns:a16="http://schemas.microsoft.com/office/drawing/2014/main" val="2217279988"/>
                    </a:ext>
                  </a:extLst>
                </a:gridCol>
              </a:tblGrid>
              <a:tr h="702000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104862"/>
                          </a:solidFill>
                        </a:rPr>
                        <a:t>100</a:t>
                      </a:r>
                      <a:endParaRPr lang="fr-MA" dirty="0">
                        <a:solidFill>
                          <a:srgbClr val="10486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عدد التلاميذ في القسم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509028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104862"/>
                          </a:solidFill>
                        </a:rPr>
                        <a:t>90</a:t>
                      </a:r>
                      <a:endParaRPr lang="fr-MA" dirty="0">
                        <a:solidFill>
                          <a:srgbClr val="10486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104862"/>
                          </a:solidFill>
                        </a:rPr>
                        <a:t>36</a:t>
                      </a:r>
                      <a:endParaRPr lang="fr-MA" dirty="0">
                        <a:solidFill>
                          <a:srgbClr val="10486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عدد التلاميذ الذين حصلوا على المعدل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724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01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82DE3-9CD3-6FC7-4CB8-2609AC7F0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C976BB4-2D4A-54ED-9742-119A8AFBA21C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استعملوا القاعدة الثلاثية واحسبوا الرابع المتناسب 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43ED5F-CE65-FCEE-AC45-E0E399A4CB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D0C4BF5-E3CD-5F33-2272-C4E6C73E4159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8DF8A669-B076-E45D-858B-7EEF20C8EFEB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4C0E99D-3622-5DF0-FD67-BA46C3675591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5B1898C6-5885-BD27-58AA-1A84E50B4B76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F06AF7-97A0-C64A-1002-1C7E0387FB8A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523DB26C-D43B-104B-DF93-00C05EE1C19C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1" name="ZoneTexte 2">
            <a:extLst>
              <a:ext uri="{FF2B5EF4-FFF2-40B4-BE49-F238E27FC236}">
                <a16:creationId xmlns:a16="http://schemas.microsoft.com/office/drawing/2014/main" id="{D5F70AC2-0BDD-824C-AE68-6FC13110C8E5}"/>
              </a:ext>
            </a:extLst>
          </p:cNvPr>
          <p:cNvSpPr txBox="1"/>
          <p:nvPr/>
        </p:nvSpPr>
        <p:spPr>
          <a:xfrm>
            <a:off x="392775" y="255836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EBA7C5DB-8ABA-9DF0-0FC6-8B0543EA47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871137"/>
              </p:ext>
            </p:extLst>
          </p:nvPr>
        </p:nvGraphicFramePr>
        <p:xfrm>
          <a:off x="1523999" y="4340138"/>
          <a:ext cx="6270397" cy="140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1">
                  <a:extLst>
                    <a:ext uri="{9D8B030D-6E8A-4147-A177-3AD203B41FA5}">
                      <a16:colId xmlns:a16="http://schemas.microsoft.com/office/drawing/2014/main" val="1258567982"/>
                    </a:ext>
                  </a:extLst>
                </a:gridCol>
                <a:gridCol w="1549401">
                  <a:extLst>
                    <a:ext uri="{9D8B030D-6E8A-4147-A177-3AD203B41FA5}">
                      <a16:colId xmlns:a16="http://schemas.microsoft.com/office/drawing/2014/main" val="3516873242"/>
                    </a:ext>
                  </a:extLst>
                </a:gridCol>
                <a:gridCol w="3171595">
                  <a:extLst>
                    <a:ext uri="{9D8B030D-6E8A-4147-A177-3AD203B41FA5}">
                      <a16:colId xmlns:a16="http://schemas.microsoft.com/office/drawing/2014/main" val="2217279988"/>
                    </a:ext>
                  </a:extLst>
                </a:gridCol>
              </a:tblGrid>
              <a:tr h="702000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104862"/>
                          </a:solidFill>
                        </a:rPr>
                        <a:t>100</a:t>
                      </a:r>
                      <a:endParaRPr lang="fr-MA" dirty="0">
                        <a:solidFill>
                          <a:srgbClr val="10486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عدد التلاميذ في القسم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509028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104862"/>
                          </a:solidFill>
                        </a:rPr>
                        <a:t>90</a:t>
                      </a:r>
                      <a:endParaRPr lang="fr-MA" dirty="0">
                        <a:solidFill>
                          <a:srgbClr val="10486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104862"/>
                          </a:solidFill>
                        </a:rPr>
                        <a:t>36</a:t>
                      </a:r>
                      <a:endParaRPr lang="fr-MA" dirty="0">
                        <a:solidFill>
                          <a:srgbClr val="10486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عدد التلاميذ الذين حصلوا على المعدل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724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6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E3E95-5826-6755-91D7-5526AE04F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360AB90-4B1E-A770-FF2E-78D299B0FE0C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D60A0A8-7CA2-8027-B4AB-BB0793A6D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C9B1BF-9B9E-C993-6ADC-7C89EBB3147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16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EA482-B701-3DCD-5301-A06FB8AC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475CBF1-8C4A-1071-78B3-27E2B399A82F}"/>
              </a:ext>
            </a:extLst>
          </p:cNvPr>
          <p:cNvSpPr txBox="1"/>
          <p:nvPr/>
        </p:nvSpPr>
        <p:spPr>
          <a:xfrm>
            <a:off x="347510" y="868581"/>
            <a:ext cx="709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lang="ar-MA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F02245-8D5A-40A7-C1B8-474EED214D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068756B-E3F9-1691-1538-81D7C0856D86}"/>
              </a:ext>
            </a:extLst>
          </p:cNvPr>
          <p:cNvSpPr/>
          <p:nvPr/>
        </p:nvSpPr>
        <p:spPr>
          <a:xfrm>
            <a:off x="5812365" y="1752495"/>
            <a:ext cx="1728000" cy="423541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3C6448A2-B678-7164-2B45-FACE039C11DD}"/>
              </a:ext>
            </a:extLst>
          </p:cNvPr>
          <p:cNvSpPr>
            <a:spLocks noChangeAspect="1"/>
          </p:cNvSpPr>
          <p:nvPr/>
        </p:nvSpPr>
        <p:spPr>
          <a:xfrm>
            <a:off x="753363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E852B4B-DFA9-7504-9073-00181DC5209C}"/>
              </a:ext>
            </a:extLst>
          </p:cNvPr>
          <p:cNvSpPr/>
          <p:nvPr/>
        </p:nvSpPr>
        <p:spPr>
          <a:xfrm>
            <a:off x="3245260" y="1733568"/>
            <a:ext cx="1728000" cy="461396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أمثل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9172A441-FCF8-5809-C15D-29080D892BB9}"/>
              </a:ext>
            </a:extLst>
          </p:cNvPr>
          <p:cNvSpPr>
            <a:spLocks noChangeAspect="1"/>
          </p:cNvSpPr>
          <p:nvPr/>
        </p:nvSpPr>
        <p:spPr>
          <a:xfrm>
            <a:off x="4953695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DD92A1B-515A-EDD5-0080-1A81F379C480}"/>
              </a:ext>
            </a:extLst>
          </p:cNvPr>
          <p:cNvSpPr/>
          <p:nvPr/>
        </p:nvSpPr>
        <p:spPr>
          <a:xfrm>
            <a:off x="789035" y="1752495"/>
            <a:ext cx="1872000" cy="461396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D9868C38-3714-A8BD-CD81-DF7F9CA1D1CE}"/>
              </a:ext>
            </a:extLst>
          </p:cNvPr>
          <p:cNvSpPr>
            <a:spLocks noChangeAspect="1"/>
          </p:cNvSpPr>
          <p:nvPr/>
        </p:nvSpPr>
        <p:spPr>
          <a:xfrm>
            <a:off x="2660949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2">
                <a:extLst>
                  <a:ext uri="{FF2B5EF4-FFF2-40B4-BE49-F238E27FC236}">
                    <a16:creationId xmlns:a16="http://schemas.microsoft.com/office/drawing/2014/main" id="{BC7C03E4-6ECA-E3CF-1E0C-2578FACF4CC5}"/>
                  </a:ext>
                </a:extLst>
              </p:cNvPr>
              <p:cNvSpPr txBox="1"/>
              <p:nvPr/>
            </p:nvSpPr>
            <p:spPr>
              <a:xfrm>
                <a:off x="789035" y="5594821"/>
                <a:ext cx="3501891" cy="631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36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</a:t>
                </a:r>
                <a:r>
                  <a:rPr kumimoji="0" lang="fr-FR" sz="24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𝟑𝟔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𝟗𝟎</m:t>
                        </m:r>
                      </m:den>
                    </m:f>
                  </m:oMath>
                </a14:m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sz="2400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40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ZoneTexte 2">
                <a:extLst>
                  <a:ext uri="{FF2B5EF4-FFF2-40B4-BE49-F238E27FC236}">
                    <a16:creationId xmlns:a16="http://schemas.microsoft.com/office/drawing/2014/main" id="{BC7C03E4-6ECA-E3CF-1E0C-2578FACF4C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035" y="5594821"/>
                <a:ext cx="3501891" cy="631263"/>
              </a:xfrm>
              <a:prstGeom prst="rect">
                <a:avLst/>
              </a:prstGeom>
              <a:blipFill>
                <a:blip r:embed="rId4"/>
                <a:stretch>
                  <a:fillRect l="-2609" b="-9709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">
            <a:extLst>
              <a:ext uri="{FF2B5EF4-FFF2-40B4-BE49-F238E27FC236}">
                <a16:creationId xmlns:a16="http://schemas.microsoft.com/office/drawing/2014/main" id="{A4E290C8-AC27-DB6C-C79C-F1EA0DEF04FA}"/>
              </a:ext>
            </a:extLst>
          </p:cNvPr>
          <p:cNvSpPr txBox="1"/>
          <p:nvPr/>
        </p:nvSpPr>
        <p:spPr>
          <a:xfrm>
            <a:off x="4355175" y="5679621"/>
            <a:ext cx="4224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400" b="1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عَدَدُ التَّلاميذِ في هَذا الْقِسْمِ هُوَ: </a:t>
            </a:r>
            <a:r>
              <a:rPr lang="ar-MA" sz="2400" b="1" dirty="0">
                <a:solidFill>
                  <a:srgbClr val="FF0000"/>
                </a:solidFill>
                <a:cs typeface="Calibri" panose="020F0502020204030204" pitchFamily="34" charset="0"/>
              </a:rPr>
              <a:t>40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ZoneTexte 2">
            <a:extLst>
              <a:ext uri="{FF2B5EF4-FFF2-40B4-BE49-F238E27FC236}">
                <a16:creationId xmlns:a16="http://schemas.microsoft.com/office/drawing/2014/main" id="{E3799273-230C-7F18-0295-AACFED60BB9C}"/>
              </a:ext>
            </a:extLst>
          </p:cNvPr>
          <p:cNvSpPr txBox="1"/>
          <p:nvPr/>
        </p:nvSpPr>
        <p:spPr>
          <a:xfrm>
            <a:off x="392775" y="255836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 تِلْميذاً حَصَلوا عَلى الْمُعَدَّلِ في امْتِحانِ الدَّوْرَةِ الأولى، وَيُمَثِّلونَ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90%</a:t>
            </a: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مِنْ مَجْموعِ تَلاميذِ قِسْمٍ.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عَدَدُ التَّلاميذِ في هَذا الْقِسْمِ؟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0486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650EEAA9-C4DF-9BD4-CF31-232BD365F4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400571"/>
              </p:ext>
            </p:extLst>
          </p:nvPr>
        </p:nvGraphicFramePr>
        <p:xfrm>
          <a:off x="1838061" y="3758689"/>
          <a:ext cx="6270397" cy="140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1">
                  <a:extLst>
                    <a:ext uri="{9D8B030D-6E8A-4147-A177-3AD203B41FA5}">
                      <a16:colId xmlns:a16="http://schemas.microsoft.com/office/drawing/2014/main" val="1258567982"/>
                    </a:ext>
                  </a:extLst>
                </a:gridCol>
                <a:gridCol w="1549401">
                  <a:extLst>
                    <a:ext uri="{9D8B030D-6E8A-4147-A177-3AD203B41FA5}">
                      <a16:colId xmlns:a16="http://schemas.microsoft.com/office/drawing/2014/main" val="3516873242"/>
                    </a:ext>
                  </a:extLst>
                </a:gridCol>
                <a:gridCol w="3171595">
                  <a:extLst>
                    <a:ext uri="{9D8B030D-6E8A-4147-A177-3AD203B41FA5}">
                      <a16:colId xmlns:a16="http://schemas.microsoft.com/office/drawing/2014/main" val="2217279988"/>
                    </a:ext>
                  </a:extLst>
                </a:gridCol>
              </a:tblGrid>
              <a:tr h="702000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104862"/>
                          </a:solidFill>
                        </a:rPr>
                        <a:t>100</a:t>
                      </a:r>
                      <a:endParaRPr lang="fr-MA" dirty="0">
                        <a:solidFill>
                          <a:srgbClr val="10486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C00000"/>
                          </a:solidFill>
                        </a:rPr>
                        <a:t>؟</a:t>
                      </a:r>
                      <a:endParaRPr lang="fr-MA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عدد التلاميذ في القسم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509028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104862"/>
                          </a:solidFill>
                        </a:rPr>
                        <a:t>90</a:t>
                      </a:r>
                      <a:endParaRPr lang="fr-MA" dirty="0">
                        <a:solidFill>
                          <a:srgbClr val="10486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>
                          <a:solidFill>
                            <a:srgbClr val="104862"/>
                          </a:solidFill>
                        </a:rPr>
                        <a:t>36</a:t>
                      </a:r>
                      <a:endParaRPr lang="fr-MA" dirty="0">
                        <a:solidFill>
                          <a:srgbClr val="10486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dirty="0">
                          <a:solidFill>
                            <a:schemeClr val="tx1"/>
                          </a:solidFill>
                        </a:rPr>
                        <a:t>عدد التلاميذ الذين حصلوا على المعدل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724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576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DBB6F40-26BE-C7D3-C990-7E38926C070D}"/>
              </a:ext>
            </a:extLst>
          </p:cNvPr>
          <p:cNvSpPr/>
          <p:nvPr/>
        </p:nvSpPr>
        <p:spPr>
          <a:xfrm>
            <a:off x="2213653" y="2610517"/>
            <a:ext cx="4881185" cy="2828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F6453224-2E53-6DAA-A142-ACC12D6F8BA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B4244B06-CD1E-E876-46FC-C124768DE1B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9BAD3A-AA93-9A33-6E3F-6EB3B7684EE5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9B46C84-3B9D-C0B2-23B1-286D4336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00613" y="3898463"/>
            <a:ext cx="925916" cy="925916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304AC325-7FE8-CB0C-0F46-5CF8D307F163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D3DBC1BD-3595-D87E-5369-762485C92AE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F317043-8F4B-794A-23C2-A91A496B033D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D683624-1ADD-4830-7E62-F57DCD9E7AF0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7418" y="2109402"/>
            <a:ext cx="2489168" cy="345833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النشاط 1 صفحة 84.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631577" y="2340705"/>
            <a:ext cx="2360852" cy="16597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EDFACBDD-E212-F870-8991-78F3BCE1CB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129" y="2219113"/>
            <a:ext cx="4232985" cy="283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23AB3F7-30EE-FA0E-6E75-697143054A06}"/>
              </a:ext>
            </a:extLst>
          </p:cNvPr>
          <p:cNvSpPr txBox="1"/>
          <p:nvPr/>
        </p:nvSpPr>
        <p:spPr>
          <a:xfrm>
            <a:off x="587610" y="2740294"/>
            <a:ext cx="525445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dirty="0">
                <a:solidFill>
                  <a:prstClr val="black"/>
                </a:solidFill>
              </a:rPr>
              <a:t>لِحُلِّ مَسْأَلَةٍ </a:t>
            </a:r>
            <a:r>
              <a:rPr lang="ar-MA" sz="2800" b="1" dirty="0"/>
              <a:t>بِاسْتِعْمالِ النِّسْبَةِ الْمِئَوِيَّةِ</a:t>
            </a:r>
          </a:p>
          <a:p>
            <a:pPr lvl="0" algn="r" rtl="1">
              <a:defRPr/>
            </a:pP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1: </a:t>
            </a:r>
            <a:r>
              <a:rPr lang="ar-MA" sz="2800" dirty="0">
                <a:solidFill>
                  <a:srgbClr val="FF0000"/>
                </a:solidFill>
              </a:rPr>
              <a:t>أَقْرَأُ</a:t>
            </a:r>
            <a:r>
              <a:rPr lang="ar-MA" sz="2800" dirty="0"/>
              <a:t> الْمَسْأَلَةَ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 algn="r" rtl="1"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 </a:t>
            </a:r>
            <a:r>
              <a:rPr lang="ar-MA" sz="2800" dirty="0">
                <a:solidFill>
                  <a:srgbClr val="FF0000"/>
                </a:solidFill>
              </a:rPr>
              <a:t>أُمَثِّلُ</a:t>
            </a:r>
            <a:r>
              <a:rPr lang="ar-MA" sz="2800" dirty="0"/>
              <a:t> الْمَسْأَلَةَ بِاسْتِعْمالِ جَدْوَلِ التَّناسُبِيَّةِ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</a:p>
          <a:p>
            <a:pPr lvl="0" algn="r" rtl="1"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 </a:t>
            </a:r>
            <a:r>
              <a:rPr lang="ar-MA" sz="2800" dirty="0">
                <a:solidFill>
                  <a:srgbClr val="FF0000"/>
                </a:solidFill>
              </a:rPr>
              <a:t>أَحْسُبُ</a:t>
            </a:r>
            <a:r>
              <a:rPr lang="ar-MA" sz="2800" dirty="0"/>
              <a:t> الْمَطْلوبَ بِاسْتِعْمالِ الْاِسْتْراتيجِيَّةِ الْمُناسِبَةِ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BDC58BA-8E9F-411A-9D58-29B6B657FE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113" y="1637416"/>
            <a:ext cx="7116322" cy="47693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">
                <a:extLst>
                  <a:ext uri="{FF2B5EF4-FFF2-40B4-BE49-F238E27FC236}">
                    <a16:creationId xmlns:a16="http://schemas.microsoft.com/office/drawing/2014/main" id="{CE898751-12A5-7664-C148-AB9E87CD13CC}"/>
                  </a:ext>
                </a:extLst>
              </p:cNvPr>
              <p:cNvSpPr txBox="1"/>
              <p:nvPr/>
            </p:nvSpPr>
            <p:spPr>
              <a:xfrm>
                <a:off x="3299358" y="4273898"/>
                <a:ext cx="3139209" cy="492443"/>
              </a:xfrm>
              <a:prstGeom prst="rect">
                <a:avLst/>
              </a:prstGeom>
              <a:solidFill>
                <a:srgbClr val="FBDDDB"/>
              </a:solidFill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20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𝟒𝟎</m:t>
                        </m:r>
                      </m:den>
                    </m:f>
                  </m:oMath>
                </a14:m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</a:t>
                </a:r>
                <a:r>
                  <a:rPr kumimoji="0" lang="fr-FR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𝟐𝟎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𝟒𝟎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50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ZoneTexte 2">
                <a:extLst>
                  <a:ext uri="{FF2B5EF4-FFF2-40B4-BE49-F238E27FC236}">
                    <a16:creationId xmlns:a16="http://schemas.microsoft.com/office/drawing/2014/main" id="{CE898751-12A5-7664-C148-AB9E87CD1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9358" y="4273898"/>
                <a:ext cx="3139209" cy="492443"/>
              </a:xfrm>
              <a:prstGeom prst="rect">
                <a:avLst/>
              </a:prstGeom>
              <a:blipFill>
                <a:blip r:embed="rId5"/>
                <a:stretch>
                  <a:fillRect l="-1553" b="-864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">
                <a:extLst>
                  <a:ext uri="{FF2B5EF4-FFF2-40B4-BE49-F238E27FC236}">
                    <a16:creationId xmlns:a16="http://schemas.microsoft.com/office/drawing/2014/main" id="{2976FCF1-5FED-3F02-8C90-389D3B6D038B}"/>
                  </a:ext>
                </a:extLst>
              </p:cNvPr>
              <p:cNvSpPr txBox="1"/>
              <p:nvPr/>
            </p:nvSpPr>
            <p:spPr>
              <a:xfrm>
                <a:off x="4317580" y="5630999"/>
                <a:ext cx="2777434" cy="49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</a:t>
                </a:r>
                <a:r>
                  <a:rPr kumimoji="0" lang="fr-FR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𝟐𝟎𝟎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𝟖</m:t>
                        </m:r>
                        <m: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</a:t>
                </a:r>
                <a:r>
                  <a:rPr lang="fr-FR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25 %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8" name="ZoneTexte 2">
                <a:extLst>
                  <a:ext uri="{FF2B5EF4-FFF2-40B4-BE49-F238E27FC236}">
                    <a16:creationId xmlns:a16="http://schemas.microsoft.com/office/drawing/2014/main" id="{2976FCF1-5FED-3F02-8C90-389D3B6D0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580" y="5630999"/>
                <a:ext cx="2777434" cy="496546"/>
              </a:xfrm>
              <a:prstGeom prst="rect">
                <a:avLst/>
              </a:prstGeom>
              <a:blipFill>
                <a:blip r:embed="rId6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41F8D2A3-A4B1-65AE-0023-0E7B9B3EF2B8}"/>
                  </a:ext>
                </a:extLst>
              </p:cNvPr>
              <p:cNvSpPr txBox="1"/>
              <p:nvPr/>
            </p:nvSpPr>
            <p:spPr>
              <a:xfrm>
                <a:off x="4572000" y="2916797"/>
                <a:ext cx="1693333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fr-FR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𝟖𝟎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𝟒𝟓𝟎</m:t>
                        </m:r>
                      </m:num>
                      <m:den>
                        <m: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360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ZoneTexte 2">
                <a:extLst>
                  <a:ext uri="{FF2B5EF4-FFF2-40B4-BE49-F238E27FC236}">
                    <a16:creationId xmlns:a16="http://schemas.microsoft.com/office/drawing/2014/main" id="{41F8D2A3-A4B1-65AE-0023-0E7B9B3EF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916797"/>
                <a:ext cx="1693333" cy="492443"/>
              </a:xfrm>
              <a:prstGeom prst="rect">
                <a:avLst/>
              </a:prstGeom>
              <a:blipFill>
                <a:blip r:embed="rId7"/>
                <a:stretch>
                  <a:fillRect b="-864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9944" y="1930804"/>
            <a:ext cx="2995461" cy="419364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85 وأنجزوا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672565" y="3160584"/>
            <a:ext cx="2807845" cy="27846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F2F65B1-87D7-6BEA-BFCD-3A29351FFC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8" t="-531" r="-438" b="79285"/>
          <a:stretch>
            <a:fillRect/>
          </a:stretch>
        </p:blipFill>
        <p:spPr>
          <a:xfrm>
            <a:off x="545280" y="1811564"/>
            <a:ext cx="7732128" cy="11687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04A3E2A-F85E-B14F-E9D4-E101853C08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457" b="47923"/>
          <a:stretch>
            <a:fillRect/>
          </a:stretch>
        </p:blipFill>
        <p:spPr>
          <a:xfrm>
            <a:off x="545280" y="3640667"/>
            <a:ext cx="7732128" cy="47413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DF55E1-19DF-DDF8-1D50-FB940D49ED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298" b="11026"/>
          <a:stretch>
            <a:fillRect/>
          </a:stretch>
        </p:blipFill>
        <p:spPr>
          <a:xfrm>
            <a:off x="545280" y="4910667"/>
            <a:ext cx="7732128" cy="8622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2">
                <a:extLst>
                  <a:ext uri="{FF2B5EF4-FFF2-40B4-BE49-F238E27FC236}">
                    <a16:creationId xmlns:a16="http://schemas.microsoft.com/office/drawing/2014/main" id="{25B96F1A-2C63-1AF7-9E9D-62B50A8BE9A9}"/>
                  </a:ext>
                </a:extLst>
              </p:cNvPr>
              <p:cNvSpPr txBox="1"/>
              <p:nvPr/>
            </p:nvSpPr>
            <p:spPr>
              <a:xfrm>
                <a:off x="2059272" y="6076366"/>
                <a:ext cx="3139209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84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</a:t>
                </a:r>
                <a:r>
                  <a:rPr kumimoji="0" lang="fr-FR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𝟖𝟒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560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ZoneTexte 2">
                <a:extLst>
                  <a:ext uri="{FF2B5EF4-FFF2-40B4-BE49-F238E27FC236}">
                    <a16:creationId xmlns:a16="http://schemas.microsoft.com/office/drawing/2014/main" id="{25B96F1A-2C63-1AF7-9E9D-62B50A8BE9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272" y="6076366"/>
                <a:ext cx="3139209" cy="492443"/>
              </a:xfrm>
              <a:prstGeom prst="rect">
                <a:avLst/>
              </a:prstGeom>
              <a:blipFill>
                <a:blip r:embed="rId4"/>
                <a:stretch>
                  <a:fillRect l="-1748" b="-864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2">
                <a:extLst>
                  <a:ext uri="{FF2B5EF4-FFF2-40B4-BE49-F238E27FC236}">
                    <a16:creationId xmlns:a16="http://schemas.microsoft.com/office/drawing/2014/main" id="{106D5441-D3F9-4934-DD61-54E8D3F28742}"/>
                  </a:ext>
                </a:extLst>
              </p:cNvPr>
              <p:cNvSpPr txBox="1"/>
              <p:nvPr/>
            </p:nvSpPr>
            <p:spPr>
              <a:xfrm>
                <a:off x="2421047" y="4215054"/>
                <a:ext cx="2777434" cy="49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</a:t>
                </a:r>
                <a:r>
                  <a:rPr kumimoji="0" lang="fr-FR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 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𝟏𝟓𝟎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</a:t>
                </a:r>
                <a:r>
                  <a:rPr lang="fr-FR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20 %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ZoneTexte 2">
                <a:extLst>
                  <a:ext uri="{FF2B5EF4-FFF2-40B4-BE49-F238E27FC236}">
                    <a16:creationId xmlns:a16="http://schemas.microsoft.com/office/drawing/2014/main" id="{106D5441-D3F9-4934-DD61-54E8D3F28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047" y="4215054"/>
                <a:ext cx="2777434" cy="496546"/>
              </a:xfrm>
              <a:prstGeom prst="rect">
                <a:avLst/>
              </a:prstGeom>
              <a:blipFill>
                <a:blip r:embed="rId5"/>
                <a:stretch>
                  <a:fillRect b="-6098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2">
                <a:extLst>
                  <a:ext uri="{FF2B5EF4-FFF2-40B4-BE49-F238E27FC236}">
                    <a16:creationId xmlns:a16="http://schemas.microsoft.com/office/drawing/2014/main" id="{0167B006-6BD7-6DED-E725-D485B7CDFD86}"/>
                  </a:ext>
                </a:extLst>
              </p:cNvPr>
              <p:cNvSpPr txBox="1"/>
              <p:nvPr/>
            </p:nvSpPr>
            <p:spPr>
              <a:xfrm>
                <a:off x="3183047" y="2999795"/>
                <a:ext cx="2269066" cy="49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fr-FR" b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𝟏𝟓𝟎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𝟑𝟎</m:t>
                        </m:r>
                      </m:num>
                      <m:den>
                        <m:r>
                          <a:rPr kumimoji="0" lang="ar-MA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𝟏𝟎</m:t>
                        </m:r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𝟎</m:t>
                        </m:r>
                      </m:den>
                    </m:f>
                  </m:oMath>
                </a14:m>
                <a:r>
                  <a:rPr kumimoji="0" lang="ar-MA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fr-FR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45 cm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ZoneTexte 2">
                <a:extLst>
                  <a:ext uri="{FF2B5EF4-FFF2-40B4-BE49-F238E27FC236}">
                    <a16:creationId xmlns:a16="http://schemas.microsoft.com/office/drawing/2014/main" id="{0167B006-6BD7-6DED-E725-D485B7CDF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3047" y="2999795"/>
                <a:ext cx="2269066" cy="496546"/>
              </a:xfrm>
              <a:prstGeom prst="rect">
                <a:avLst/>
              </a:prstGeom>
              <a:blipFill>
                <a:blip r:embed="rId6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A6377B40-4DF8-AC69-F63F-7268685349A3}"/>
              </a:ext>
            </a:extLst>
          </p:cNvPr>
          <p:cNvGrpSpPr/>
          <p:nvPr/>
        </p:nvGrpSpPr>
        <p:grpSpPr>
          <a:xfrm>
            <a:off x="2118445" y="2607579"/>
            <a:ext cx="4443566" cy="3128442"/>
            <a:chOff x="2118445" y="2607579"/>
            <a:chExt cx="4443566" cy="312844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C54DD78-D63D-D6EF-744D-A6769C8FA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3499" y="2607579"/>
              <a:ext cx="2178512" cy="302678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A4AEEB8-ADA5-BE33-BFA0-E38E9F9E8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8445" y="2618999"/>
              <a:ext cx="2230226" cy="31170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19277</TotalTime>
  <Words>1156</Words>
  <Application>Microsoft Office PowerPoint</Application>
  <PresentationFormat>Affichage à l'écran (4:3)</PresentationFormat>
  <Paragraphs>319</Paragraphs>
  <Slides>49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49</vt:i4>
      </vt:variant>
    </vt:vector>
  </HeadingPairs>
  <TitlesOfParts>
    <vt:vector size="62" baseType="lpstr">
      <vt:lpstr>Dosis SemiBold</vt:lpstr>
      <vt:lpstr>Effra CC Arbc</vt:lpstr>
      <vt:lpstr>Arial</vt:lpstr>
      <vt:lpstr>Dosis</vt:lpstr>
      <vt:lpstr>Aptos</vt:lpstr>
      <vt:lpstr>Cambria Math</vt:lpstr>
      <vt:lpstr>Wingdings</vt:lpstr>
      <vt:lpstr>Calibri</vt:lpstr>
      <vt:lpstr>Aptos Display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337</cp:revision>
  <cp:lastPrinted>2025-08-13T10:11:39Z</cp:lastPrinted>
  <dcterms:created xsi:type="dcterms:W3CDTF">2025-08-01T12:31:49Z</dcterms:created>
  <dcterms:modified xsi:type="dcterms:W3CDTF">2026-04-05T12:41:04Z</dcterms:modified>
</cp:coreProperties>
</file>