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6"/>
  </p:notesMasterIdLst>
  <p:handoutMasterIdLst>
    <p:handoutMasterId r:id="rId57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053" r:id="rId27"/>
    <p:sldId id="1100" r:id="rId28"/>
    <p:sldId id="1101" r:id="rId29"/>
    <p:sldId id="1102" r:id="rId30"/>
    <p:sldId id="1096" r:id="rId31"/>
    <p:sldId id="1097" r:id="rId32"/>
    <p:sldId id="1098" r:id="rId33"/>
    <p:sldId id="1088" r:id="rId34"/>
    <p:sldId id="1089" r:id="rId35"/>
    <p:sldId id="1090" r:id="rId36"/>
    <p:sldId id="1091" r:id="rId37"/>
    <p:sldId id="1092" r:id="rId38"/>
    <p:sldId id="1099" r:id="rId39"/>
    <p:sldId id="1093" r:id="rId40"/>
    <p:sldId id="1094" r:id="rId41"/>
    <p:sldId id="1010" r:id="rId42"/>
    <p:sldId id="1011" r:id="rId43"/>
    <p:sldId id="1012" r:id="rId44"/>
    <p:sldId id="1013" r:id="rId45"/>
    <p:sldId id="1095" r:id="rId46"/>
    <p:sldId id="848" r:id="rId47"/>
    <p:sldId id="922" r:id="rId48"/>
    <p:sldId id="849" r:id="rId49"/>
    <p:sldId id="978" r:id="rId50"/>
    <p:sldId id="644" r:id="rId51"/>
    <p:sldId id="672" r:id="rId52"/>
    <p:sldId id="809" r:id="rId53"/>
    <p:sldId id="956" r:id="rId54"/>
    <p:sldId id="789" r:id="rId5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8"/>
      <p:bold r:id="rId59"/>
    </p:embeddedFont>
    <p:embeddedFont>
      <p:font typeface="Cambria Math" panose="02040503050406030204" pitchFamily="18" charset="0"/>
      <p:regular r:id="rId60"/>
    </p:embeddedFon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FFC000"/>
    <a:srgbClr val="BFBFBF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79377" autoAdjust="0"/>
  </p:normalViewPr>
  <p:slideViewPr>
    <p:cSldViewPr snapToGrid="0">
      <p:cViewPr varScale="1">
        <p:scale>
          <a:sx n="54" d="100"/>
          <a:sy n="54" d="100"/>
        </p:scale>
        <p:origin x="175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1.fntdata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font" Target="fonts/font4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2.fntdata"/><Relationship Id="rId6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3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7078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7A40F-4833-ED42-816B-81BD04B7B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A8D523-F12D-6F48-7138-C2E2AE15BA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352E53-8872-9189-72C1-08B9E222E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698026-E52E-C51C-0E76-9BC70072E4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742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DA20F-58E5-62E3-5336-3CD074796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9E83D56-CFAF-5277-A398-3C5FC05A1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0D72D-0505-F5F8-A57F-1A3FDEFDB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25A085-C26E-7B49-BAA7-703B6DA874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0848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DC60E-29D0-2968-617C-55C35EBA2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6E313F-3B3C-25AA-7E04-AE8619549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563671-1C7E-30EE-739D-7529085A8E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75D4D1-D0B9-D3D9-C41F-FB371B7A75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8882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CB9CF-EA88-0E42-EED9-A6054EEB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6B22D2-5280-798A-004B-44AEA45A6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1372B6-F7FB-EC27-1565-049F65345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E0C8FF-DD19-323E-4A3A-F5E571C44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926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6B2DD-4A99-4DF8-B2E2-96CADEAD1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08C08F-89D1-8D16-A3C3-3C867A4B7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C64770-6029-7A19-4A71-F082A532F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FFA96F-C6C6-0991-49EA-EE8324B31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47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B920F-F211-AFC4-3C28-1BCA3121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FA461E-FAA0-7665-054B-D5082A7F5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D58A3E-1F7C-BD4C-60EF-567C17DB3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083CA5-D6AE-266F-75EC-E472E7435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562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CD234-5C70-AFB2-D9D8-A505C7431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9B61BB-D4AB-9E63-4C70-C3FF7F77AF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D8AD8F-E7B2-FEF4-D19C-BB5088D26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1AF97B-4BD3-C828-076E-3456428F6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189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7484A-9FC0-10EE-CB03-5E9136632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50BDAD-A949-22F6-361E-48DA777A56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595E5E-7A9B-9CA3-9554-40A5F7D75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4EE414-71BD-B4E7-4BA8-9C8D749BD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145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1D0F9-2397-19CC-8226-D9F6EED1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29D8D4-118C-4C72-88D1-C63519BD0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2237D1-6AD3-EE42-2F96-60F9EC9F6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47A4D8-6F03-57C7-E133-D6739D813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8943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48103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مساحة قاعدة الموشور القائم 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585078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الموشور القائم والأسطوانة القائمة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605264" y="3746669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859" y="3975128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846834" y="374183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764093" y="411881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القائم: المساحة الكلية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المساحة الكلية للموشور القائم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8485" y="2655640"/>
            <a:ext cx="5012214" cy="3612769"/>
            <a:chOff x="1578485" y="2655640"/>
            <a:chExt cx="5012214" cy="36127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3589" y="2655640"/>
              <a:ext cx="2587110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8485" y="2674206"/>
              <a:ext cx="2550146" cy="3556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 الكلبة للموشور القائم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98DC271-347C-746F-42C6-3AF7C3C79E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3715" y="1634442"/>
            <a:ext cx="6429828" cy="496270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ADC11D7-0466-9439-DCBA-A3D661C6B7E8}"/>
              </a:ext>
            </a:extLst>
          </p:cNvPr>
          <p:cNvSpPr txBox="1"/>
          <p:nvPr/>
        </p:nvSpPr>
        <p:spPr>
          <a:xfrm>
            <a:off x="1480457" y="4290861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6 × 8 = 48 cm²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7E76F9-F455-83E7-4221-B0A9B79BDB81}"/>
              </a:ext>
            </a:extLst>
          </p:cNvPr>
          <p:cNvSpPr txBox="1"/>
          <p:nvPr/>
        </p:nvSpPr>
        <p:spPr>
          <a:xfrm>
            <a:off x="1593655" y="5606811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5 × 5 = 25 cm²</a:t>
            </a:r>
            <a:endParaRPr lang="fr-MA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8325B58-C455-886B-21C6-83A61D7C2907}"/>
                  </a:ext>
                </a:extLst>
              </p:cNvPr>
              <p:cNvSpPr txBox="1"/>
              <p:nvPr/>
            </p:nvSpPr>
            <p:spPr>
              <a:xfrm>
                <a:off x="1593655" y="2717104"/>
                <a:ext cx="1841500" cy="4910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fr-FR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dirty="0">
                    <a:solidFill>
                      <a:srgbClr val="FF0000"/>
                    </a:solidFill>
                  </a:rPr>
                  <a:t> = 21 cm²</a:t>
                </a: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8325B58-C455-886B-21C6-83A61D7C2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655" y="2717104"/>
                <a:ext cx="1841500" cy="491096"/>
              </a:xfrm>
              <a:prstGeom prst="rect">
                <a:avLst/>
              </a:prstGeom>
              <a:blipFill>
                <a:blip r:embed="rId6"/>
                <a:stretch>
                  <a:fillRect l="-2640" b="-1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19.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7971"/>
            <a:ext cx="3127641" cy="44049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369323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998" y="3175498"/>
            <a:ext cx="7287037" cy="8595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CC0C877-E040-D948-BF0F-95A0028FBF54}"/>
              </a:ext>
            </a:extLst>
          </p:cNvPr>
          <p:cNvSpPr txBox="1"/>
          <p:nvPr/>
        </p:nvSpPr>
        <p:spPr>
          <a:xfrm>
            <a:off x="1163052" y="4345871"/>
            <a:ext cx="3114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FF0000"/>
                </a:solidFill>
              </a:rPr>
              <a:t>يرجى تصحيح الخطأ. 48 عوض 47</a:t>
            </a:r>
          </a:p>
        </p:txBody>
      </p:sp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50" y="3204736"/>
            <a:ext cx="7886699" cy="93027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200937" y="3314700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49400" y="3728031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3200936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16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709894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49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6255287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34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740448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6255286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831497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40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831496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8DD3ED-D615-27CA-AAF3-D31BA735A2C8}"/>
              </a:ext>
            </a:extLst>
          </p:cNvPr>
          <p:cNvSpPr txBox="1"/>
          <p:nvPr/>
        </p:nvSpPr>
        <p:spPr>
          <a:xfrm>
            <a:off x="1624727" y="329037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43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المساحة الكلية للموشور القائم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نحسب المساحة الكلية للموشور القائم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4_SEM2_S3_v1">
            <a:hlinkClick r:id="" action="ppaction://media"/>
            <a:extLst>
              <a:ext uri="{FF2B5EF4-FFF2-40B4-BE49-F238E27FC236}">
                <a16:creationId xmlns:a16="http://schemas.microsoft.com/office/drawing/2014/main" id="{F08F69ED-9305-7B46-8683-3EC32CB2D1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5659" y="1613630"/>
            <a:ext cx="7379672" cy="41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18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3F8E9-F6A9-5341-D31E-76C154A71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51" y="2102271"/>
            <a:ext cx="6688208" cy="365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431253-C28B-10AB-BFD5-CBF729B54514}"/>
              </a:ext>
            </a:extLst>
          </p:cNvPr>
          <p:cNvSpPr txBox="1"/>
          <p:nvPr/>
        </p:nvSpPr>
        <p:spPr>
          <a:xfrm>
            <a:off x="2549241" y="4739496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 نحسب مساحة القاعدتين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AE37E69-1628-DCF2-46FB-2763EE81CD19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675030A-ECFB-7BB0-49A1-427DC051AB1A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31110C-0272-0A94-A6E7-FC8AA4563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221" y="2657768"/>
            <a:ext cx="2689225" cy="333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طبيعة قاعدة هذا الموشور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CF0A84-8068-1942-4EF0-AF11276AAA0D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CFBDB74-1ACB-A28E-CD67-692BCBC70FD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2BDEF06-47F2-7CE2-CE3D-82FBB0499F69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108B677-C007-8D9D-185F-7400A1252252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6B516BF-A823-589F-6101-B2D14507BC99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AD85BD7-A511-4272-708A-B8252A87E100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377293-88C3-244A-4E8F-7F9332EE2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221" y="2657768"/>
            <a:ext cx="2689225" cy="333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6D252E-6456-3B95-6EAB-817C3C0F44ED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6E56519-92FD-61EF-65CE-0CACA050AEE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6EDD0B5-3274-7CF8-BF69-8C4283E161F2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EA557EA-03C6-DB64-2A24-48346FE55753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693CE1C-F866-A209-BAD7-FAEC3179F882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5CF0C2D-CE71-F74D-666F-B93134AF7B68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CDF590D-E06F-240B-5F3C-7C5E9F3BDF18}"/>
              </a:ext>
            </a:extLst>
          </p:cNvPr>
          <p:cNvSpPr txBox="1"/>
          <p:nvPr/>
        </p:nvSpPr>
        <p:spPr>
          <a:xfrm>
            <a:off x="1504950" y="5931075"/>
            <a:ext cx="5257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قاعدة الموشور على شكل مربع</a:t>
            </a:r>
            <a:endParaRPr lang="fr-MA" sz="2800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AEF46A-70CF-3749-8834-A1CF136D2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221" y="2657768"/>
            <a:ext cx="2689225" cy="333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F4413-2934-21D1-081A-7AC3BA4F5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8EA50C-43BF-7BE5-2E88-4AB61BBA85A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مساحة قاعدة هذا الموشور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4E17E-69EC-3200-FDA3-AF17638ED3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DCDE0B-95BF-91C0-A7A6-2F1BE00E1362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5E2BA30-78D7-530C-3477-59F3451A2E3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242A05A-1889-09DD-2407-BBF93D7A5ECF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A367E25-9409-9380-BFEB-99DEFA0980A2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EA1424F-BDA4-7438-0178-D69BE2B65FE7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FB712E7-F7D4-2BBB-5694-7164C0228343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275FED-B922-B736-DFB9-BDF454652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094" y="2657768"/>
            <a:ext cx="2689225" cy="333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7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37EB5-223F-D161-DC62-F89355A2E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E8ECC5-6FD6-550F-2762-3EA47986185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C1DE5B9-8741-E472-FB9C-37E37D5EE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646E6A-957A-C332-2AD6-B967AC6D43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938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0E0DA-E754-6532-5CC5-D1EFC102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2954325-1297-0400-2781-79205FB423E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897F5A-A325-5A08-92CF-57020EFD7A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F4C842A-6675-AE1A-5207-A7C54360CC66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E7A82E9-B7E9-6890-F739-64EFBD9FDB6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0744821-383E-B461-081B-BE888A0425C0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4388820-E950-52AB-6278-A842F37E758A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5E963EE-2ED5-D630-73A9-3E64B61D0B15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AAF9E40-D7D5-D5E0-111C-D4936007D368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EFE4B7-86BA-8A0B-0883-05FB1DC7E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56EF36B-0D1D-1129-6F49-C776638D23CC}"/>
              </a:ext>
            </a:extLst>
          </p:cNvPr>
          <p:cNvSpPr txBox="1"/>
          <p:nvPr/>
        </p:nvSpPr>
        <p:spPr>
          <a:xfrm>
            <a:off x="4924425" y="355927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6 × 6 = 36 cm²</a:t>
            </a:r>
            <a:endParaRPr lang="fr-M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26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DB6C-9E47-49C1-1C15-7A2BB5B27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79DC6EE-47D7-67C6-95D8-0F4737E1668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 على الألواح مساحة القاعدتين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C7D89F-9CB0-15D1-026F-4DE44CC8D4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A885938-89BC-8138-C089-2CF222D6EB7F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B466FD5-C68A-342C-E058-91013A5E0EB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34775F2-30BF-8A53-0E43-07D58251619A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DE56B68-1876-96CE-C0D1-54EDA779CBE1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F8C4433-0BCE-C074-4110-F5B2DB8E206E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C0FD5EB-66A2-64AD-4442-3ABA26D5D4D6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61875E-8A08-0311-EB4B-B6894F069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7786" r="620" b="31719"/>
          <a:stretch>
            <a:fillRect/>
          </a:stretch>
        </p:blipFill>
        <p:spPr>
          <a:xfrm>
            <a:off x="4572000" y="3542421"/>
            <a:ext cx="3771391" cy="8001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D0F685-0DAE-EA43-73CA-DF228A8A4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558C6E7-ED3F-2183-7C78-EEFBDACEC1A3}"/>
              </a:ext>
            </a:extLst>
          </p:cNvPr>
          <p:cNvSpPr txBox="1"/>
          <p:nvPr/>
        </p:nvSpPr>
        <p:spPr>
          <a:xfrm>
            <a:off x="4936194" y="291546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6 × 6 = 36 cm²</a:t>
            </a:r>
            <a:endParaRPr lang="fr-M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D4785-7F8B-11FE-206E-0B6BF2984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AF0F0B-EE86-22E2-556A-47D75694F85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FDDDD-158B-280B-2F0E-363C04833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DCDAE9-13AD-0382-D09D-CE9386DD3B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859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5BC18-5C3E-B401-5C1E-BC5BF2DC3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345F51-25B8-273B-22F0-B6ECE42C911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7BD355-DAE9-AEA8-F077-15DFFBD913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D0EE87C-8F78-0D5C-9BD4-277C1819CF1A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87AD7C0-BA31-2AFC-EBAB-C9626FCF418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8984BFF-F1EE-4FE8-DF91-58DD3662EE29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D68A9C9-B929-B3ED-8682-9CF92D4421FC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0E8E2D-7966-CC60-23DA-80CEC3B84D6E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6A0B514-6ADE-45BA-835D-190877048FEA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335767-36AD-B066-32F3-975EE79DD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7786" r="620" b="31719"/>
          <a:stretch>
            <a:fillRect/>
          </a:stretch>
        </p:blipFill>
        <p:spPr>
          <a:xfrm>
            <a:off x="4572000" y="3542421"/>
            <a:ext cx="3771391" cy="8001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00144A-57F4-251B-8D39-F2017D61C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E7BCC3C-E9AD-DDAD-5819-DFCD683DDD04}"/>
              </a:ext>
            </a:extLst>
          </p:cNvPr>
          <p:cNvSpPr txBox="1"/>
          <p:nvPr/>
        </p:nvSpPr>
        <p:spPr>
          <a:xfrm>
            <a:off x="4924425" y="354034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× 6 = 36 cm²</a:t>
            </a:r>
            <a:endParaRPr lang="fr-MA" sz="2000" dirty="0">
              <a:solidFill>
                <a:srgbClr val="104862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0CBDAA-64EE-AC4A-CC6B-99A8EDB8D03E}"/>
              </a:ext>
            </a:extLst>
          </p:cNvPr>
          <p:cNvSpPr txBox="1"/>
          <p:nvPr/>
        </p:nvSpPr>
        <p:spPr>
          <a:xfrm>
            <a:off x="4936194" y="3891711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36 = 72 cm²</a:t>
            </a:r>
            <a:endParaRPr lang="fr-M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35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62F5C-467F-2175-950E-120DA5FA5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8871E55-1D32-A1C0-2DF0-BCBB398C3C0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E18372-ECB8-E44A-5283-8448D8498F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FF909D-08F3-7C3E-16E2-A3269093DFB2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F2BCC71-2711-45D0-73DD-78E90519269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CFF71B9-72C9-8012-EC11-624119B91076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6A9FE2E-7A41-8DE4-81FA-FE5EE69578D3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E5B2DBA-3DFC-D188-8ECF-07AC4021A448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8EB128CC-F13B-63D9-72FF-32F1D7AC56D0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80786A-2BEB-46A9-1A6B-8A202862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7786" r="620" b="31719"/>
          <a:stretch>
            <a:fillRect/>
          </a:stretch>
        </p:blipFill>
        <p:spPr>
          <a:xfrm>
            <a:off x="4572000" y="3542421"/>
            <a:ext cx="3771391" cy="8001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E1AB64-326A-B11E-A7C3-4590632E4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5F7742-3744-FBE3-D861-49DAEC1C9C3C}"/>
              </a:ext>
            </a:extLst>
          </p:cNvPr>
          <p:cNvSpPr txBox="1"/>
          <p:nvPr/>
        </p:nvSpPr>
        <p:spPr>
          <a:xfrm>
            <a:off x="4924425" y="354034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× 6 = 36 cm²</a:t>
            </a:r>
            <a:endParaRPr lang="fr-MA" sz="2000" dirty="0">
              <a:solidFill>
                <a:srgbClr val="10486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51181C-CD91-A0F8-6248-6DFF04BE54DD}"/>
              </a:ext>
            </a:extLst>
          </p:cNvPr>
          <p:cNvSpPr txBox="1"/>
          <p:nvPr/>
        </p:nvSpPr>
        <p:spPr>
          <a:xfrm>
            <a:off x="4936194" y="3891711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36 = 72 cm²</a:t>
            </a:r>
            <a:endParaRPr lang="fr-MA" sz="20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904F-7774-D485-D4DF-1C31E6FB6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532EE02-BA53-CDA9-A3EB-63646C2DEF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المساحة الجانبية للموشور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BA41E0-D038-5840-F5A7-87DECB6DF4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05238D3-AEBF-47F8-5141-D6A82FB44C43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1BE07EA-9F75-8419-3B89-FF75EEFC5ED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75428BC-A02A-05DF-0CF3-B2B7262E614A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B6F09ED-27C2-642E-1D68-CABCF7BE0169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8A253FF-3FEE-677D-5CCB-E4FC174EFA74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1C6B0F5-16AD-7C38-133B-2F280FC783A1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753573-16C5-6A20-992F-25AA436EC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86" r="2614" b="14617"/>
          <a:stretch>
            <a:fillRect/>
          </a:stretch>
        </p:blipFill>
        <p:spPr>
          <a:xfrm>
            <a:off x="4572001" y="3542420"/>
            <a:ext cx="3695700" cy="14677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4A7B2A-9D85-57AD-9911-2462D55CB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6B7364F-193E-2352-2353-0FB00D39C5FA}"/>
              </a:ext>
            </a:extLst>
          </p:cNvPr>
          <p:cNvSpPr txBox="1"/>
          <p:nvPr/>
        </p:nvSpPr>
        <p:spPr>
          <a:xfrm>
            <a:off x="4924425" y="354034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× 6 = 36 cm²</a:t>
            </a:r>
            <a:endParaRPr lang="fr-MA" sz="2000" dirty="0">
              <a:solidFill>
                <a:srgbClr val="10486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2B78144-6783-FAC6-F5C4-87A8CEA8DF63}"/>
              </a:ext>
            </a:extLst>
          </p:cNvPr>
          <p:cNvSpPr txBox="1"/>
          <p:nvPr/>
        </p:nvSpPr>
        <p:spPr>
          <a:xfrm>
            <a:off x="4936194" y="3891711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36 = 72 cm²</a:t>
            </a:r>
            <a:endParaRPr lang="fr-MA" sz="20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87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03EFF-265C-5956-B6FA-1FAC5BB0B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BC06910-BAEB-1213-196C-CD3DF1DEF1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F5E70C-D3FE-693F-4468-B888FBF17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DCEF27-D61F-6190-C955-67ED19442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506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5CD6B-6D1E-2F5F-2917-62116D18A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11177A9-5757-F9D2-3FB2-93268F3B801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AE410E-E6C8-0943-F24F-5FD7E96417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F327891-A3B5-EE00-F422-71B9A2997009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3AE15C9-A883-0398-373C-EEF1E2D2D87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C5B61D-4F76-F644-46CD-AF75EEE47593}"/>
              </a:ext>
            </a:extLst>
          </p:cNvPr>
          <p:cNvSpPr/>
          <p:nvPr/>
        </p:nvSpPr>
        <p:spPr>
          <a:xfrm>
            <a:off x="3219094" y="1733567"/>
            <a:ext cx="1471309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CCD5533-2E1E-A272-5438-57AFD467A451}"/>
              </a:ext>
            </a:extLst>
          </p:cNvPr>
          <p:cNvSpPr>
            <a:spLocks noChangeAspect="1"/>
          </p:cNvSpPr>
          <p:nvPr/>
        </p:nvSpPr>
        <p:spPr>
          <a:xfrm>
            <a:off x="47159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FD8138-0969-045C-4B92-ECB307C042D2}"/>
              </a:ext>
            </a:extLst>
          </p:cNvPr>
          <p:cNvSpPr/>
          <p:nvPr/>
        </p:nvSpPr>
        <p:spPr>
          <a:xfrm>
            <a:off x="570156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E266A89-0E8A-A157-25A3-2E5194EE5D26}"/>
              </a:ext>
            </a:extLst>
          </p:cNvPr>
          <p:cNvSpPr>
            <a:spLocks noChangeAspect="1"/>
          </p:cNvSpPr>
          <p:nvPr/>
        </p:nvSpPr>
        <p:spPr>
          <a:xfrm>
            <a:off x="2067058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FF33B8-9371-D5F4-5DC7-5AFFD8ECE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86" r="2614" b="14617"/>
          <a:stretch>
            <a:fillRect/>
          </a:stretch>
        </p:blipFill>
        <p:spPr>
          <a:xfrm>
            <a:off x="4572001" y="3542420"/>
            <a:ext cx="3695700" cy="146772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6C97483-8E7B-B5E1-5FFF-7D34881C587F}"/>
              </a:ext>
            </a:extLst>
          </p:cNvPr>
          <p:cNvSpPr txBox="1"/>
          <p:nvPr/>
        </p:nvSpPr>
        <p:spPr>
          <a:xfrm>
            <a:off x="4924425" y="354034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× 6 = 36 cm²</a:t>
            </a:r>
            <a:endParaRPr lang="fr-MA" sz="2000" dirty="0">
              <a:solidFill>
                <a:srgbClr val="10486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52B44A-4379-70F0-67E2-A739C2E28822}"/>
              </a:ext>
            </a:extLst>
          </p:cNvPr>
          <p:cNvSpPr txBox="1"/>
          <p:nvPr/>
        </p:nvSpPr>
        <p:spPr>
          <a:xfrm>
            <a:off x="4936194" y="3891711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36 = 72 cm²</a:t>
            </a:r>
            <a:endParaRPr lang="fr-MA" sz="2000" dirty="0">
              <a:solidFill>
                <a:srgbClr val="104862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B628F0-52F3-0204-0D84-9CB8F751EB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8CE822B-39A8-1459-F741-EC5391D91D07}"/>
              </a:ext>
            </a:extLst>
          </p:cNvPr>
          <p:cNvSpPr txBox="1"/>
          <p:nvPr/>
        </p:nvSpPr>
        <p:spPr>
          <a:xfrm>
            <a:off x="4715996" y="4481708"/>
            <a:ext cx="2859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(6+6+6+6) × 10 = 240 cm²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2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89514-7B12-BBA3-D75A-8F4BA6BC0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FB7003-1750-E804-24AF-C3630292B58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83801-1C71-8C35-ACD1-1FBB510045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9600C9-E650-EAD4-F325-A7F550600922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4716BA9-5FF8-9E91-E21F-26E5DF0D6AA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C94EC5C-51FA-93B6-A7AE-161F391610E0}"/>
              </a:ext>
            </a:extLst>
          </p:cNvPr>
          <p:cNvSpPr/>
          <p:nvPr/>
        </p:nvSpPr>
        <p:spPr>
          <a:xfrm>
            <a:off x="657031" y="1752495"/>
            <a:ext cx="1471309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2CB85E7-4BEE-33F2-0B99-F77E295902CE}"/>
              </a:ext>
            </a:extLst>
          </p:cNvPr>
          <p:cNvSpPr>
            <a:spLocks noChangeAspect="1"/>
          </p:cNvSpPr>
          <p:nvPr/>
        </p:nvSpPr>
        <p:spPr>
          <a:xfrm>
            <a:off x="2153933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4659F22-F83C-C88A-A2B4-4154ABE85DEC}"/>
              </a:ext>
            </a:extLst>
          </p:cNvPr>
          <p:cNvSpPr/>
          <p:nvPr/>
        </p:nvSpPr>
        <p:spPr>
          <a:xfrm>
            <a:off x="3321254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18954E6-9B57-6C12-1BCB-B21160ECB279}"/>
              </a:ext>
            </a:extLst>
          </p:cNvPr>
          <p:cNvSpPr>
            <a:spLocks noChangeAspect="1"/>
          </p:cNvSpPr>
          <p:nvPr/>
        </p:nvSpPr>
        <p:spPr>
          <a:xfrm>
            <a:off x="4818156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6A88B7-7F36-40BC-1AF9-3E251D8BE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86" r="2614" b="14617"/>
          <a:stretch>
            <a:fillRect/>
          </a:stretch>
        </p:blipFill>
        <p:spPr>
          <a:xfrm>
            <a:off x="4572001" y="3542420"/>
            <a:ext cx="3695700" cy="146772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1324FA-6C70-C69A-0AC5-1BD262DF4C8D}"/>
              </a:ext>
            </a:extLst>
          </p:cNvPr>
          <p:cNvSpPr txBox="1"/>
          <p:nvPr/>
        </p:nvSpPr>
        <p:spPr>
          <a:xfrm>
            <a:off x="4924425" y="354034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× 6 = 36 cm²</a:t>
            </a:r>
            <a:endParaRPr lang="fr-MA" sz="2000" dirty="0">
              <a:solidFill>
                <a:srgbClr val="10486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4CBD48-ED27-74BE-E2C8-E42D436CA52F}"/>
              </a:ext>
            </a:extLst>
          </p:cNvPr>
          <p:cNvSpPr txBox="1"/>
          <p:nvPr/>
        </p:nvSpPr>
        <p:spPr>
          <a:xfrm>
            <a:off x="4936194" y="3891711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36 = 72 cm²</a:t>
            </a:r>
            <a:endParaRPr lang="fr-MA" sz="2000" dirty="0">
              <a:solidFill>
                <a:srgbClr val="104862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8A5196-9443-54CB-FD11-59807F517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8F3D963-E741-5D28-A88B-8B750C759517}"/>
              </a:ext>
            </a:extLst>
          </p:cNvPr>
          <p:cNvSpPr txBox="1"/>
          <p:nvPr/>
        </p:nvSpPr>
        <p:spPr>
          <a:xfrm>
            <a:off x="4715996" y="4481708"/>
            <a:ext cx="2859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(6+6+6+6) × 10 = 240 cm²</a:t>
            </a:r>
            <a:endParaRPr lang="fr-MA" sz="16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5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AAF0C-C9A0-8C2E-8649-9075F4F4A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97B6741-59BB-A9FD-80DE-6036034A2BA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احسبوا المساحة الكلية للموشور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A2F943-E51C-C36A-3093-67108D23E0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E57006C-C6A2-B9B8-43A3-E3EFF289B997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5139B2D-8F8A-1C69-5D03-F5E190ED8F7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611BC58-F898-2C3D-0AD7-B675D5F3ABDD}"/>
              </a:ext>
            </a:extLst>
          </p:cNvPr>
          <p:cNvSpPr/>
          <p:nvPr/>
        </p:nvSpPr>
        <p:spPr>
          <a:xfrm>
            <a:off x="657031" y="1752495"/>
            <a:ext cx="1471309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ABB697C-404C-2508-1E04-FD5947240785}"/>
              </a:ext>
            </a:extLst>
          </p:cNvPr>
          <p:cNvSpPr>
            <a:spLocks noChangeAspect="1"/>
          </p:cNvSpPr>
          <p:nvPr/>
        </p:nvSpPr>
        <p:spPr>
          <a:xfrm>
            <a:off x="2153933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793CA83-963D-2081-BA4A-ED2ED2F09E0C}"/>
              </a:ext>
            </a:extLst>
          </p:cNvPr>
          <p:cNvSpPr/>
          <p:nvPr/>
        </p:nvSpPr>
        <p:spPr>
          <a:xfrm>
            <a:off x="3321254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BE15AD35-3413-B8F9-3042-9D7E049826A3}"/>
              </a:ext>
            </a:extLst>
          </p:cNvPr>
          <p:cNvSpPr>
            <a:spLocks noChangeAspect="1"/>
          </p:cNvSpPr>
          <p:nvPr/>
        </p:nvSpPr>
        <p:spPr>
          <a:xfrm>
            <a:off x="4818156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D73095-B725-6B66-5E92-968DD4087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86" r="2614" b="-1486"/>
          <a:stretch>
            <a:fillRect/>
          </a:stretch>
        </p:blipFill>
        <p:spPr>
          <a:xfrm>
            <a:off x="4572001" y="3542420"/>
            <a:ext cx="3695700" cy="209638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5B740DC-1F21-B8F0-A81A-09A4A5CA59B2}"/>
              </a:ext>
            </a:extLst>
          </p:cNvPr>
          <p:cNvSpPr txBox="1"/>
          <p:nvPr/>
        </p:nvSpPr>
        <p:spPr>
          <a:xfrm>
            <a:off x="4924425" y="354034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× 6 = 36 cm²</a:t>
            </a:r>
            <a:endParaRPr lang="fr-MA" sz="2000" dirty="0">
              <a:solidFill>
                <a:srgbClr val="10486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6E384FD-FC4C-477F-D4D1-2E54205644E5}"/>
              </a:ext>
            </a:extLst>
          </p:cNvPr>
          <p:cNvSpPr txBox="1"/>
          <p:nvPr/>
        </p:nvSpPr>
        <p:spPr>
          <a:xfrm>
            <a:off x="4936194" y="3891711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36 = 72 cm²</a:t>
            </a:r>
            <a:endParaRPr lang="fr-MA" sz="2000" dirty="0">
              <a:solidFill>
                <a:srgbClr val="104862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FE822F9-68EA-2513-7033-62A29E1DE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7EE917D-089E-0F53-83E2-97435D354EB6}"/>
              </a:ext>
            </a:extLst>
          </p:cNvPr>
          <p:cNvSpPr txBox="1"/>
          <p:nvPr/>
        </p:nvSpPr>
        <p:spPr>
          <a:xfrm>
            <a:off x="4715996" y="4481708"/>
            <a:ext cx="2859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(6+6+6+6) × 10 = 240 cm²</a:t>
            </a:r>
            <a:endParaRPr lang="fr-MA" sz="16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03084-10FA-BEC6-702D-F88DB0794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7216415-98DC-1A1E-D284-781053B82C6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D94AE3F-8AEE-D0CC-2E2A-0D5E7FFDF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ECB382-EEC3-C6F2-1FB8-908CF56B09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310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CBAD-EADD-B3FA-D50A-6A5A26C12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4C0DE0-B423-F51D-B907-63BCDF59BA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A182F7-BC1D-E39A-5DDF-77D4ED9778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B28052-B6CA-DC75-776C-ABF83055B526}"/>
              </a:ext>
            </a:extLst>
          </p:cNvPr>
          <p:cNvSpPr/>
          <p:nvPr/>
        </p:nvSpPr>
        <p:spPr>
          <a:xfrm>
            <a:off x="6019800" y="1752495"/>
            <a:ext cx="14713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C6A9186-34BF-9709-BC6E-099ABB8F323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D93BC9-6C02-77AF-17F0-E0C68C0784F9}"/>
              </a:ext>
            </a:extLst>
          </p:cNvPr>
          <p:cNvSpPr/>
          <p:nvPr/>
        </p:nvSpPr>
        <p:spPr>
          <a:xfrm>
            <a:off x="657031" y="1752495"/>
            <a:ext cx="1471309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9CFBE33-2263-C789-0D15-471E293D2A6D}"/>
              </a:ext>
            </a:extLst>
          </p:cNvPr>
          <p:cNvSpPr>
            <a:spLocks noChangeAspect="1"/>
          </p:cNvSpPr>
          <p:nvPr/>
        </p:nvSpPr>
        <p:spPr>
          <a:xfrm>
            <a:off x="2153933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9D3AF6E-6EA2-1F0E-3546-4FBB8289D01E}"/>
              </a:ext>
            </a:extLst>
          </p:cNvPr>
          <p:cNvSpPr/>
          <p:nvPr/>
        </p:nvSpPr>
        <p:spPr>
          <a:xfrm>
            <a:off x="3321254" y="1752495"/>
            <a:ext cx="1471309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11F0507-7DD1-0F45-CE01-2CC37719D794}"/>
              </a:ext>
            </a:extLst>
          </p:cNvPr>
          <p:cNvSpPr>
            <a:spLocks noChangeAspect="1"/>
          </p:cNvSpPr>
          <p:nvPr/>
        </p:nvSpPr>
        <p:spPr>
          <a:xfrm>
            <a:off x="4818156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9D21E90-B364-7B1A-7F1B-EDFCDCA2D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86" r="2614" b="-1486"/>
          <a:stretch>
            <a:fillRect/>
          </a:stretch>
        </p:blipFill>
        <p:spPr>
          <a:xfrm>
            <a:off x="4572001" y="3542420"/>
            <a:ext cx="3695700" cy="209638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1A61629-76E5-206C-D867-67D03D862F7D}"/>
              </a:ext>
            </a:extLst>
          </p:cNvPr>
          <p:cNvSpPr txBox="1"/>
          <p:nvPr/>
        </p:nvSpPr>
        <p:spPr>
          <a:xfrm>
            <a:off x="4924425" y="354034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× 6 = 36 cm²</a:t>
            </a:r>
            <a:endParaRPr lang="fr-MA" sz="2000" dirty="0">
              <a:solidFill>
                <a:srgbClr val="10486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0B13A88-9A06-6FCF-84D2-E2880775D965}"/>
              </a:ext>
            </a:extLst>
          </p:cNvPr>
          <p:cNvSpPr txBox="1"/>
          <p:nvPr/>
        </p:nvSpPr>
        <p:spPr>
          <a:xfrm>
            <a:off x="4936194" y="3891711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36 = 72 cm²</a:t>
            </a:r>
            <a:endParaRPr lang="fr-MA" sz="2000" dirty="0">
              <a:solidFill>
                <a:srgbClr val="104862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1358949-067A-5485-79C6-AB5F6746D4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810" y="2676696"/>
            <a:ext cx="2689225" cy="333165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45F72F2-9223-2937-4076-E19E3744EB76}"/>
              </a:ext>
            </a:extLst>
          </p:cNvPr>
          <p:cNvSpPr txBox="1"/>
          <p:nvPr/>
        </p:nvSpPr>
        <p:spPr>
          <a:xfrm>
            <a:off x="4715996" y="4481708"/>
            <a:ext cx="2859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(6+6+6+6) × 10 = 240 cm²</a:t>
            </a:r>
            <a:endParaRPr lang="fr-MA" sz="1600" dirty="0">
              <a:solidFill>
                <a:srgbClr val="10486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5CF5E3B-ED2A-D6FC-50A1-39A742C658DA}"/>
              </a:ext>
            </a:extLst>
          </p:cNvPr>
          <p:cNvSpPr txBox="1"/>
          <p:nvPr/>
        </p:nvSpPr>
        <p:spPr>
          <a:xfrm>
            <a:off x="4818156" y="5022957"/>
            <a:ext cx="19445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 + 240 = 312 cm²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15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BE7F1B-FC03-FAB9-D4A3-AF05C47E28E6}"/>
              </a:ext>
            </a:extLst>
          </p:cNvPr>
          <p:cNvSpPr txBox="1"/>
          <p:nvPr/>
        </p:nvSpPr>
        <p:spPr>
          <a:xfrm>
            <a:off x="2549241" y="4739496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المساحة الكلية لهذا الموشور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2D5799-9E2A-35DE-5579-E6D56FE3E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2120317"/>
            <a:ext cx="6786570" cy="350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CA9E-B249-7FF2-9A03-03FAF2EC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B1B034-5F4F-5266-DA3B-646AD6BC1C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72B449-F9D7-BB5C-E903-1D5FB67AF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4B141-F176-4743-C23A-0ACCDA4445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3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7553B9B-B40E-3DF0-E6DA-4B0080E7BCE3}"/>
              </a:ext>
            </a:extLst>
          </p:cNvPr>
          <p:cNvSpPr txBox="1"/>
          <p:nvPr/>
        </p:nvSpPr>
        <p:spPr>
          <a:xfrm>
            <a:off x="1565950" y="3769309"/>
            <a:ext cx="2986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×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fr-MA" sz="2800" dirty="0">
                <a:solidFill>
                  <a:srgbClr val="FF0000"/>
                </a:solidFill>
              </a:rPr>
              <a:t> cm²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BE31690-E3CE-F6C2-3336-EA4A7B7AECED}"/>
              </a:ext>
            </a:extLst>
          </p:cNvPr>
          <p:cNvSpPr txBox="1"/>
          <p:nvPr/>
        </p:nvSpPr>
        <p:spPr>
          <a:xfrm>
            <a:off x="5867401" y="4187356"/>
            <a:ext cx="23346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القاعدتين</a:t>
            </a:r>
            <a:endParaRPr lang="fr-MA" sz="2800" dirty="0">
              <a:solidFill>
                <a:srgbClr val="FF00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8FD648-3198-3991-0203-864481B5D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551" y="1626691"/>
            <a:ext cx="4151998" cy="214261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CDC969-7583-EBA0-85B9-A081E387A8C5}"/>
              </a:ext>
            </a:extLst>
          </p:cNvPr>
          <p:cNvSpPr txBox="1"/>
          <p:nvPr/>
        </p:nvSpPr>
        <p:spPr>
          <a:xfrm>
            <a:off x="5867401" y="4799547"/>
            <a:ext cx="2388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المساحة الجانبية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70FE3B-FEE0-9499-3E4C-C2EC474E0A7F}"/>
              </a:ext>
            </a:extLst>
          </p:cNvPr>
          <p:cNvSpPr txBox="1"/>
          <p:nvPr/>
        </p:nvSpPr>
        <p:spPr>
          <a:xfrm>
            <a:off x="5894182" y="5715213"/>
            <a:ext cx="2388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المساحة الكلية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6DBBF7-9E9A-F876-6014-415667496359}"/>
              </a:ext>
            </a:extLst>
          </p:cNvPr>
          <p:cNvSpPr txBox="1"/>
          <p:nvPr/>
        </p:nvSpPr>
        <p:spPr>
          <a:xfrm>
            <a:off x="1565950" y="4225728"/>
            <a:ext cx="2986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×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</a:t>
            </a:r>
            <a:r>
              <a:rPr lang="fr-MA" sz="2800" dirty="0">
                <a:solidFill>
                  <a:srgbClr val="FF0000"/>
                </a:solidFill>
              </a:rPr>
              <a:t> cm²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F066E0-8FF8-79C3-6B8C-DB960FC06769}"/>
              </a:ext>
            </a:extLst>
          </p:cNvPr>
          <p:cNvSpPr txBox="1"/>
          <p:nvPr/>
        </p:nvSpPr>
        <p:spPr>
          <a:xfrm>
            <a:off x="590550" y="4772594"/>
            <a:ext cx="4629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 + 4 + 12 + 4) × 8 = 256</a:t>
            </a:r>
            <a:r>
              <a:rPr lang="fr-MA" sz="2800" dirty="0">
                <a:solidFill>
                  <a:srgbClr val="FF0000"/>
                </a:solidFill>
              </a:rPr>
              <a:t> cm²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6C0F3F-CEF3-F975-B4BF-3AA26878D137}"/>
              </a:ext>
            </a:extLst>
          </p:cNvPr>
          <p:cNvSpPr txBox="1"/>
          <p:nvPr/>
        </p:nvSpPr>
        <p:spPr>
          <a:xfrm>
            <a:off x="744650" y="5690341"/>
            <a:ext cx="4629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 + 256</a:t>
            </a:r>
            <a:r>
              <a:rPr lang="fr-MA" sz="2800" dirty="0">
                <a:solidFill>
                  <a:srgbClr val="FF0000"/>
                </a:solidFill>
              </a:rPr>
              <a:t>  = 352 cm²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CD37E6-C569-A5B1-ACC1-EC53A9FF6C7B}"/>
              </a:ext>
            </a:extLst>
          </p:cNvPr>
          <p:cNvSpPr txBox="1"/>
          <p:nvPr/>
        </p:nvSpPr>
        <p:spPr>
          <a:xfrm>
            <a:off x="5867401" y="3769309"/>
            <a:ext cx="23346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القاعدة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3707-48CA-A65B-956D-EC59D6F88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471CB34-8CFF-D6EC-A073-41D64110F51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1B1787-6B6B-1879-909F-28B201735B96}"/>
              </a:ext>
            </a:extLst>
          </p:cNvPr>
          <p:cNvSpPr/>
          <p:nvPr/>
        </p:nvSpPr>
        <p:spPr>
          <a:xfrm>
            <a:off x="2213653" y="2610517"/>
            <a:ext cx="4881185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B9AEECD-8C54-FA1F-374D-F6256419D1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A67A0CB-44FA-D13A-99C2-DCFCA26352E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7C97AE-321D-3F96-5823-6496B957EDD6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07F1A68-13E3-E02F-340C-F7DDF2EF8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02056" y="4599897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C6390DE5-0D90-3253-BE61-C0875F00FE7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45D6EEFC-6B5E-F916-3C43-E9118026496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CC721533-DE8B-C05D-361B-B975EBA4C048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AB3FF77-8E8A-B474-EFE2-9EFF35C6083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E17DF63-54AC-41C3-157F-0004AAC1DF9F}"/>
              </a:ext>
            </a:extLst>
          </p:cNvPr>
          <p:cNvSpPr txBox="1"/>
          <p:nvPr/>
        </p:nvSpPr>
        <p:spPr>
          <a:xfrm>
            <a:off x="2549241" y="4739496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endParaRPr lang="ar-MA" sz="28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3392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7884" y="2061510"/>
            <a:ext cx="2548240" cy="355412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2 صفحة 83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28740" y="2407377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D6C6588-D1FF-B258-8833-098F6A4BB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952" y="2409007"/>
            <a:ext cx="5191367" cy="283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861" y="1941341"/>
            <a:ext cx="7116323" cy="432672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59AD762-145A-EB70-CD4E-37FFFC110439}"/>
              </a:ext>
            </a:extLst>
          </p:cNvPr>
          <p:cNvSpPr txBox="1"/>
          <p:nvPr/>
        </p:nvSpPr>
        <p:spPr>
          <a:xfrm>
            <a:off x="1104900" y="3881937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6 × 4 = 24 cm²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30EB0B-146B-8B7C-2181-1CC965581D39}"/>
              </a:ext>
            </a:extLst>
          </p:cNvPr>
          <p:cNvSpPr txBox="1"/>
          <p:nvPr/>
        </p:nvSpPr>
        <p:spPr>
          <a:xfrm>
            <a:off x="1104900" y="4229586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2 × 24 = 48 cm²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CDC18B-499E-A418-2EA9-E59FF9E6C21D}"/>
              </a:ext>
            </a:extLst>
          </p:cNvPr>
          <p:cNvSpPr txBox="1"/>
          <p:nvPr/>
        </p:nvSpPr>
        <p:spPr>
          <a:xfrm>
            <a:off x="657861" y="4761901"/>
            <a:ext cx="2866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(6+4+6+4) × 10 = 200 cm²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1850DB-EBB1-BAFC-29E0-31B470982C03}"/>
              </a:ext>
            </a:extLst>
          </p:cNvPr>
          <p:cNvSpPr txBox="1"/>
          <p:nvPr/>
        </p:nvSpPr>
        <p:spPr>
          <a:xfrm>
            <a:off x="881380" y="5489637"/>
            <a:ext cx="206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48 + 200 = 248 cm²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2" y="1875001"/>
            <a:ext cx="3086785" cy="430525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83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3903794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50" y="1568252"/>
            <a:ext cx="7543800" cy="48847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5BED071-D8AD-41F4-0665-0B6D409E2769}"/>
                  </a:ext>
                </a:extLst>
              </p:cNvPr>
              <p:cNvSpPr txBox="1"/>
              <p:nvPr/>
            </p:nvSpPr>
            <p:spPr>
              <a:xfrm>
                <a:off x="4506594" y="3780229"/>
                <a:ext cx="1841500" cy="478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1600" b="1" dirty="0">
                            <a:solidFill>
                              <a:srgbClr val="C00000"/>
                            </a:solidFill>
                          </a:rPr>
                          <m:t>6 </m:t>
                        </m:r>
                        <m:r>
                          <m:rPr>
                            <m:nor/>
                          </m:rPr>
                          <a:rPr lang="fr-FR" sz="1600" b="1" dirty="0">
                            <a:solidFill>
                              <a:srgbClr val="C00000"/>
                            </a:solidFill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fr-FR" sz="1600" b="1" dirty="0">
                            <a:solidFill>
                              <a:srgbClr val="C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fr-FR" sz="1600" b="1" dirty="0">
                            <a:solidFill>
                              <a:srgbClr val="C00000"/>
                            </a:solidFill>
                          </a:rPr>
                          <m:t>4</m:t>
                        </m:r>
                      </m:num>
                      <m:den>
                        <m:r>
                          <a:rPr lang="fr-FR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FR" sz="1600" b="1" dirty="0">
                    <a:solidFill>
                      <a:srgbClr val="C00000"/>
                    </a:solidFill>
                  </a:rPr>
                  <a:t>= 12 cm²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5BED071-D8AD-41F4-0665-0B6D409E2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594" y="3780229"/>
                <a:ext cx="1841500" cy="478849"/>
              </a:xfrm>
              <a:prstGeom prst="rect">
                <a:avLst/>
              </a:prstGeom>
              <a:blipFill>
                <a:blip r:embed="rId4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FE1F6E42-5858-9B35-2AB2-E4F9653F5C01}"/>
              </a:ext>
            </a:extLst>
          </p:cNvPr>
          <p:cNvSpPr txBox="1"/>
          <p:nvPr/>
        </p:nvSpPr>
        <p:spPr>
          <a:xfrm>
            <a:off x="4506594" y="4127878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2 × 12 = 24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9A9DB3-30DD-0BC2-216E-B443DC0E5303}"/>
              </a:ext>
            </a:extLst>
          </p:cNvPr>
          <p:cNvSpPr txBox="1"/>
          <p:nvPr/>
        </p:nvSpPr>
        <p:spPr>
          <a:xfrm>
            <a:off x="4572000" y="4752717"/>
            <a:ext cx="1841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(6+4+7) × 2,5 = 42,5 cm²</a:t>
            </a:r>
            <a:endParaRPr lang="fr-MA" sz="12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864208-42A2-1A54-3FC1-73801D346CFD}"/>
              </a:ext>
            </a:extLst>
          </p:cNvPr>
          <p:cNvSpPr txBox="1"/>
          <p:nvPr/>
        </p:nvSpPr>
        <p:spPr>
          <a:xfrm>
            <a:off x="4523654" y="5452923"/>
            <a:ext cx="2047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24 + 42,5 = 66,5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531EFF-CB1F-294D-C1DA-8C93C0574686}"/>
              </a:ext>
            </a:extLst>
          </p:cNvPr>
          <p:cNvSpPr txBox="1"/>
          <p:nvPr/>
        </p:nvSpPr>
        <p:spPr>
          <a:xfrm>
            <a:off x="2780208" y="3780229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5 × 3  = 15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82EFB6-D36F-110F-54E3-9669C24AB126}"/>
              </a:ext>
            </a:extLst>
          </p:cNvPr>
          <p:cNvSpPr txBox="1"/>
          <p:nvPr/>
        </p:nvSpPr>
        <p:spPr>
          <a:xfrm>
            <a:off x="2780208" y="4127878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2 × 15 = 30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0151F6-09B6-4E9E-8AF6-C762A08FAD99}"/>
              </a:ext>
            </a:extLst>
          </p:cNvPr>
          <p:cNvSpPr txBox="1"/>
          <p:nvPr/>
        </p:nvSpPr>
        <p:spPr>
          <a:xfrm>
            <a:off x="2845614" y="4752717"/>
            <a:ext cx="1841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(5+3+5+3) × 8 = 128 cm²</a:t>
            </a:r>
            <a:endParaRPr lang="fr-MA" sz="12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52E1E7-EF4A-5E66-8CB7-1A420946DCE4}"/>
              </a:ext>
            </a:extLst>
          </p:cNvPr>
          <p:cNvSpPr txBox="1"/>
          <p:nvPr/>
        </p:nvSpPr>
        <p:spPr>
          <a:xfrm>
            <a:off x="2797268" y="5452923"/>
            <a:ext cx="2047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30 + 128 = 158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64C49E-5058-0C33-3CFA-9F51341AC3DC}"/>
              </a:ext>
            </a:extLst>
          </p:cNvPr>
          <p:cNvSpPr txBox="1"/>
          <p:nvPr/>
        </p:nvSpPr>
        <p:spPr>
          <a:xfrm>
            <a:off x="930359" y="3771134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9 × 9  = 81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2F06E71-DA43-AE1B-9B6F-9DAD94453C97}"/>
              </a:ext>
            </a:extLst>
          </p:cNvPr>
          <p:cNvSpPr txBox="1"/>
          <p:nvPr/>
        </p:nvSpPr>
        <p:spPr>
          <a:xfrm>
            <a:off x="930359" y="4118783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2 × 81 = 162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2D8C73-68B5-3F1B-AEB4-B0DFDFD8A538}"/>
              </a:ext>
            </a:extLst>
          </p:cNvPr>
          <p:cNvSpPr txBox="1"/>
          <p:nvPr/>
        </p:nvSpPr>
        <p:spPr>
          <a:xfrm>
            <a:off x="995765" y="4743622"/>
            <a:ext cx="1841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(4 × 9) × 9 = 324 cm²</a:t>
            </a:r>
            <a:endParaRPr lang="fr-MA" sz="12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1171C41-EEA9-E9A7-2DE9-2BE62113E963}"/>
              </a:ext>
            </a:extLst>
          </p:cNvPr>
          <p:cNvSpPr txBox="1"/>
          <p:nvPr/>
        </p:nvSpPr>
        <p:spPr>
          <a:xfrm>
            <a:off x="723900" y="5500666"/>
            <a:ext cx="2047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162 + 324 = 486 cm²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2E069DC-B595-359D-4952-942FAC1054D5}"/>
              </a:ext>
            </a:extLst>
          </p:cNvPr>
          <p:cNvGrpSpPr/>
          <p:nvPr/>
        </p:nvGrpSpPr>
        <p:grpSpPr>
          <a:xfrm>
            <a:off x="1941342" y="1871868"/>
            <a:ext cx="5012214" cy="3612769"/>
            <a:chOff x="1578485" y="2655640"/>
            <a:chExt cx="5012214" cy="361276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E3B2523-B396-5696-3191-007EB4DF6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3589" y="2655640"/>
              <a:ext cx="2587110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54E79C-FC07-4D11-C687-A7D155432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8485" y="2674206"/>
              <a:ext cx="2550146" cy="3556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15953</TotalTime>
  <Words>890</Words>
  <Application>Microsoft Office PowerPoint</Application>
  <PresentationFormat>Affichage à l'écran (4:3)</PresentationFormat>
  <Paragraphs>290</Paragraphs>
  <Slides>51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51</vt:i4>
      </vt:variant>
    </vt:vector>
  </HeadingPairs>
  <TitlesOfParts>
    <vt:vector size="63" baseType="lpstr">
      <vt:lpstr>Dosis</vt:lpstr>
      <vt:lpstr>Effra CC Arbc</vt:lpstr>
      <vt:lpstr>Arial</vt:lpstr>
      <vt:lpstr>Aptos</vt:lpstr>
      <vt:lpstr>Cambria Math</vt:lpstr>
      <vt:lpstr>Calibri</vt:lpstr>
      <vt:lpstr>DengXian</vt:lpstr>
      <vt:lpstr>Aptos Display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281</cp:revision>
  <cp:lastPrinted>2025-08-13T10:11:39Z</cp:lastPrinted>
  <dcterms:created xsi:type="dcterms:W3CDTF">2025-08-01T12:31:49Z</dcterms:created>
  <dcterms:modified xsi:type="dcterms:W3CDTF">2026-04-05T12:28:44Z</dcterms:modified>
</cp:coreProperties>
</file>