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0"/>
  </p:notesMasterIdLst>
  <p:handoutMasterIdLst>
    <p:handoutMasterId r:id="rId51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2" r:id="rId26"/>
    <p:sldId id="1053" r:id="rId27"/>
    <p:sldId id="1088" r:id="rId28"/>
    <p:sldId id="1089" r:id="rId29"/>
    <p:sldId id="1090" r:id="rId30"/>
    <p:sldId id="1091" r:id="rId31"/>
    <p:sldId id="1092" r:id="rId32"/>
    <p:sldId id="1093" r:id="rId33"/>
    <p:sldId id="1094" r:id="rId34"/>
    <p:sldId id="1010" r:id="rId35"/>
    <p:sldId id="1011" r:id="rId36"/>
    <p:sldId id="1012" r:id="rId37"/>
    <p:sldId id="1013" r:id="rId38"/>
    <p:sldId id="1095" r:id="rId39"/>
    <p:sldId id="848" r:id="rId40"/>
    <p:sldId id="922" r:id="rId41"/>
    <p:sldId id="924" r:id="rId42"/>
    <p:sldId id="849" r:id="rId43"/>
    <p:sldId id="978" r:id="rId44"/>
    <p:sldId id="644" r:id="rId45"/>
    <p:sldId id="672" r:id="rId46"/>
    <p:sldId id="809" r:id="rId47"/>
    <p:sldId id="956" r:id="rId48"/>
    <p:sldId id="789" r:id="rId4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2"/>
      <p:bold r:id="rId53"/>
    </p:embeddedFont>
    <p:embeddedFont>
      <p:font typeface="Cambria Math" panose="02040503050406030204" pitchFamily="18" charset="0"/>
      <p:regular r:id="rId54"/>
    </p:embeddedFont>
    <p:embeddedFont>
      <p:font typeface="Dosis" pitchFamily="2" charset="0"/>
      <p:regular r:id="rId55"/>
      <p:bold r:id="rId5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FFC000"/>
    <a:srgbClr val="104862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81128" autoAdjust="0"/>
  </p:normalViewPr>
  <p:slideViewPr>
    <p:cSldViewPr snapToGrid="0">
      <p:cViewPr>
        <p:scale>
          <a:sx n="100" d="100"/>
          <a:sy n="100" d="100"/>
        </p:scale>
        <p:origin x="408" y="-10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2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8/10/relationships/authors" Target="author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5.fntdata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1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6B2DD-4A99-4DF8-B2E2-96CADEAD1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08C08F-89D1-8D16-A3C3-3C867A4B7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C64770-6029-7A19-4A71-F082A532F8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FFA96F-C6C6-0991-49EA-EE8324B31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471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B920F-F211-AFC4-3C28-1BCA3121E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FA461E-FAA0-7665-054B-D5082A7F59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D58A3E-1F7C-BD4C-60EF-567C17DB3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083CA5-D6AE-266F-75EC-E472E7435A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562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CD234-5C70-AFB2-D9D8-A505C7431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9B61BB-D4AB-9E63-4C70-C3FF7F77AF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D8AD8F-E7B2-FEF4-D19C-BB5088D26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1AF97B-4BD3-C828-076E-3456428F66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189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1D0F9-2397-19CC-8226-D9F6EED18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29D8D4-118C-4C72-88D1-C63519BD0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2237D1-6AD3-EE42-2F96-60F9EC9F6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47A4D8-6F03-57C7-E133-D6739D813C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894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0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0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10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2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8537" y="2400385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الموشور القائم: المسحة الكلية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2628844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90107" y="239554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607366" y="2772532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قاعدة الموشور القائم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585078" y="24003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الموشور القائم والأسطوانة القائمة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مساحة قاعدة الموشور القائم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0536" y="2655640"/>
            <a:ext cx="5031661" cy="3612769"/>
            <a:chOff x="1570536" y="2655640"/>
            <a:chExt cx="5031661" cy="36127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2091" y="2655640"/>
              <a:ext cx="2610106" cy="36127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74206"/>
              <a:ext cx="2566044" cy="3556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 قاعدة الموشور القائم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44761D6-E4A5-A3A4-C8E2-AB55AA4BA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266" y="2250219"/>
            <a:ext cx="8282983" cy="23575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E78A5B-9E79-A6AC-8171-CA645D7063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4090" y="4880141"/>
            <a:ext cx="2339210" cy="144728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A477FFD-CD8E-9B8B-72F3-F1BD30688344}"/>
              </a:ext>
            </a:extLst>
          </p:cNvPr>
          <p:cNvSpPr txBox="1"/>
          <p:nvPr/>
        </p:nvSpPr>
        <p:spPr>
          <a:xfrm>
            <a:off x="3543300" y="5419115"/>
            <a:ext cx="4591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حصلت على موشور قائم ثلاثي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19.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47971"/>
            <a:ext cx="3127641" cy="440499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3244334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998" y="3163066"/>
            <a:ext cx="7287037" cy="88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350" y="3191281"/>
            <a:ext cx="7886699" cy="95718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3200937" y="3314700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649400" y="3728031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15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06057D-414D-3E0A-9EFC-A38DC4D3718A}"/>
              </a:ext>
            </a:extLst>
          </p:cNvPr>
          <p:cNvSpPr txBox="1"/>
          <p:nvPr/>
        </p:nvSpPr>
        <p:spPr>
          <a:xfrm>
            <a:off x="3200936" y="371461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871F5F-1127-19FD-EE13-CB63AE3386AA}"/>
              </a:ext>
            </a:extLst>
          </p:cNvPr>
          <p:cNvSpPr txBox="1"/>
          <p:nvPr/>
        </p:nvSpPr>
        <p:spPr>
          <a:xfrm>
            <a:off x="4709894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42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6255287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4B5181-BE73-FFB5-7F1A-BF17267C43C7}"/>
              </a:ext>
            </a:extLst>
          </p:cNvPr>
          <p:cNvSpPr txBox="1"/>
          <p:nvPr/>
        </p:nvSpPr>
        <p:spPr>
          <a:xfrm>
            <a:off x="4740448" y="371461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24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6255286" y="3701207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9D9A57-0DF7-06D1-72E0-22D55358A10F}"/>
              </a:ext>
            </a:extLst>
          </p:cNvPr>
          <p:cNvSpPr txBox="1"/>
          <p:nvPr/>
        </p:nvSpPr>
        <p:spPr>
          <a:xfrm>
            <a:off x="7831497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47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12D1D4-F2B5-3AF4-666E-E865BEE72827}"/>
              </a:ext>
            </a:extLst>
          </p:cNvPr>
          <p:cNvSpPr txBox="1"/>
          <p:nvPr/>
        </p:nvSpPr>
        <p:spPr>
          <a:xfrm>
            <a:off x="7831496" y="3701207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8DD3ED-D615-27CA-AAF3-D31BA735A2C8}"/>
              </a:ext>
            </a:extLst>
          </p:cNvPr>
          <p:cNvSpPr txBox="1"/>
          <p:nvPr/>
        </p:nvSpPr>
        <p:spPr>
          <a:xfrm>
            <a:off x="1624727" y="329037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26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مساحة قاعدة الموشور القائم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نحسب مساحة قاعدة الموشور القائم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5_P4_SEM2_S2_V1VF">
            <a:hlinkClick r:id="" action="ppaction://media"/>
            <a:extLst>
              <a:ext uri="{FF2B5EF4-FFF2-40B4-BE49-F238E27FC236}">
                <a16:creationId xmlns:a16="http://schemas.microsoft.com/office/drawing/2014/main" id="{31FE0BF9-4021-AC3B-8BA8-A936BC2A2A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4910" y="1970542"/>
            <a:ext cx="7834179" cy="440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74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7635A3-3FEE-C632-BB41-FE6A31C2F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276" y="2066464"/>
            <a:ext cx="6699447" cy="365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431253-C28B-10AB-BFD5-CBF729B54514}"/>
              </a:ext>
            </a:extLst>
          </p:cNvPr>
          <p:cNvSpPr txBox="1"/>
          <p:nvPr/>
        </p:nvSpPr>
        <p:spPr>
          <a:xfrm>
            <a:off x="2549241" y="4739496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3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B2B3AE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7F4109-C6F4-CC13-9200-BECFFF839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305" y="2471534"/>
            <a:ext cx="3981178" cy="31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طبيعة قاعدة هذا الموشور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72CA67-658A-5BDA-5C3A-E5BC861E4C2A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9A041DF-8DBF-E11F-D885-16790059D2F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31932E8-58A0-0C6E-3B5B-7C4D255BA93A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45E4D68-D241-7922-294B-86DB1004A159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CBC948-F3FD-9D1F-B133-6A12405DD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305" y="2471534"/>
            <a:ext cx="3981178" cy="31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08375D-EC13-DC28-31F0-0569A661BA93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B42C78C-1561-9420-353E-7B2AFEE2300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20E1178-454B-B1DD-C15A-E4BF47953E0D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DFCAD7C-EC9F-CCA1-B5E1-861066F4A986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64FA1F-B666-5034-4070-1AF3411A5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0305" y="2471534"/>
            <a:ext cx="3981178" cy="317250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3A446AC-4372-B891-CA56-B11AF58D71EB}"/>
              </a:ext>
            </a:extLst>
          </p:cNvPr>
          <p:cNvSpPr txBox="1"/>
          <p:nvPr/>
        </p:nvSpPr>
        <p:spPr>
          <a:xfrm>
            <a:off x="3197440" y="5804753"/>
            <a:ext cx="45910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طبيعة قاعدته مثلث.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62F5C-467F-2175-950E-120DA5FA5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8871E55-1D32-A1C0-2DF0-BCBB398C3C0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E18372-ECB8-E44A-5283-8448D8498F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01F54D-D23B-C359-C1F4-7217192E56B3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C4BAB59-6EC0-C122-054F-20A2A6D4872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1863AAE-75A8-0663-B5F9-D7BBE0F7421D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2024752-F261-12FC-29D1-67D70A2CC15C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54F8FF0-5E70-AB7F-E87C-EDFE98BFD75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22E51EA2-A74F-B0A9-6639-A16D4BD88794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9743395-0C8B-0001-7A20-AC02FA695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0305" y="2471534"/>
            <a:ext cx="3981178" cy="31725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B6B515A-9E38-6086-91B5-CED157772FDB}"/>
              </a:ext>
            </a:extLst>
          </p:cNvPr>
          <p:cNvSpPr txBox="1"/>
          <p:nvPr/>
        </p:nvSpPr>
        <p:spPr>
          <a:xfrm>
            <a:off x="3197440" y="5804753"/>
            <a:ext cx="45910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طبيعة قاعدته مثلث.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3904F-7774-D485-D4DF-1C31E6FB6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532EE02-BA53-CDA9-A3EB-63646C2DEF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قاعدة حساب مساحة المثلث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BA41E0-D038-5840-F5A7-87DECB6DF4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130D21-8287-82D0-43C5-A51A660A6F93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35D7BCE-DC35-3CB1-1EFE-6AB741092FC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833E7B2-C303-A52E-9DC2-D5D8200EDD62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519149F1-8EAB-5538-6458-7B2C6638FB70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5BDBB14-9275-3736-8FB8-9B478131E11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FA83077-236A-723D-3D61-CAC3D265C7C4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04DB2AB-412D-D7EE-45C3-09EBE7D520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0305" y="2471534"/>
            <a:ext cx="3981178" cy="317250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4299399-12A5-7CDA-E3F4-E45C3DFDB9BA}"/>
              </a:ext>
            </a:extLst>
          </p:cNvPr>
          <p:cNvSpPr txBox="1"/>
          <p:nvPr/>
        </p:nvSpPr>
        <p:spPr>
          <a:xfrm>
            <a:off x="3197440" y="5804753"/>
            <a:ext cx="45910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طبيعة قاعدته مثلث.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87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03EFF-265C-5956-B6FA-1FAC5BB0B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BC06910-BAEB-1213-196C-CD3DF1DEF1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F5E70C-D3FE-693F-4468-B888FBF17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DCEF27-D61F-6190-C955-67ED19442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506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5CD6B-6D1E-2F5F-2917-62116D18A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11177A9-5757-F9D2-3FB2-93268F3B801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AE410E-E6C8-0943-F24F-5FD7E96417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C1F85AB-A26C-EC27-ADAE-C1AA9CA344CA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1556A93-4C24-47E4-1D1A-03DF56718FE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32C294C-16FE-0396-DDAF-72EC26FA477E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E6955289-D8F9-CC8B-90B9-203FCB287952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FCD8316C-AF72-C6C2-A067-5F09824ABD3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4B197467-0299-19A6-6046-0C2FC6D17849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4CB2FA1-06FD-DEB2-AE8F-7D052996B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0305" y="2471534"/>
            <a:ext cx="3981178" cy="317250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5A20DF8-9481-111D-FF6B-33DEEB387A5D}"/>
              </a:ext>
            </a:extLst>
          </p:cNvPr>
          <p:cNvSpPr txBox="1"/>
          <p:nvPr/>
        </p:nvSpPr>
        <p:spPr>
          <a:xfrm>
            <a:off x="4914900" y="5804753"/>
            <a:ext cx="2873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طبيعة قاعدته مثلث.</a:t>
            </a:r>
            <a:endParaRPr lang="fr-MA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DB458C-D031-86CA-9BFE-8FE20672BCCF}"/>
                  </a:ext>
                </a:extLst>
              </p:cNvPr>
              <p:cNvSpPr txBox="1"/>
              <p:nvPr/>
            </p:nvSpPr>
            <p:spPr>
              <a:xfrm>
                <a:off x="27839" y="5780206"/>
                <a:ext cx="4633254" cy="7812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fr-FR" sz="2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له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المقابل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الارتفاع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 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الضلع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طول</m:t>
                        </m:r>
                      </m:num>
                      <m:den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endParaRPr lang="fr-MA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DB458C-D031-86CA-9BFE-8FE20672BC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9" y="5780206"/>
                <a:ext cx="4633254" cy="781240"/>
              </a:xfrm>
              <a:prstGeom prst="rect">
                <a:avLst/>
              </a:prstGeom>
              <a:blipFill>
                <a:blip r:embed="rId5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12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89514-7B12-BBA3-D75A-8F4BA6BC0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FB7003-1750-E804-24AF-C3630292B58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مساحة قاعدة هذا الموشور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F83801-1C71-8C35-ACD1-1FBB510045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BB028C-3497-108B-D2A8-A7F769CEC1B4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E72A6F2-EA92-54AB-319A-91551389C16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D7A47B5-9F36-A9FB-C2FA-878C89F803A8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EE914F16-5027-674C-FB86-89F1468ECED8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8A9FB7E-C0D0-0EE0-63E8-0006B0EFC27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A1FFA704-6858-4B57-FAA4-BEE0B9283160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FAA1887-E658-5EE5-201E-2DF5F79E7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0305" y="2471534"/>
            <a:ext cx="3981178" cy="31725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680ABD5-DE52-DE4E-81B6-20D18C0049E0}"/>
                  </a:ext>
                </a:extLst>
              </p:cNvPr>
              <p:cNvSpPr txBox="1"/>
              <p:nvPr/>
            </p:nvSpPr>
            <p:spPr>
              <a:xfrm>
                <a:off x="27839" y="5780206"/>
                <a:ext cx="4633254" cy="7812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fr-FR" sz="2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له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المقابل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الارتفاع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 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الضلع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طول</m:t>
                        </m:r>
                      </m:num>
                      <m:den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endParaRPr lang="fr-MA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680ABD5-DE52-DE4E-81B6-20D18C004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9" y="5780206"/>
                <a:ext cx="4633254" cy="781240"/>
              </a:xfrm>
              <a:prstGeom prst="rect">
                <a:avLst/>
              </a:prstGeom>
              <a:blipFill>
                <a:blip r:embed="rId5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958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03084-10FA-BEC6-702D-F88DB0794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7216415-98DC-1A1E-D284-781053B82C6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D94AE3F-8AEE-D0CC-2E2A-0D5E7FFDF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ECB382-EEC3-C6F2-1FB8-908CF56B09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310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1CBAD-EADD-B3FA-D50A-6A5A26C12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4C0DE0-B423-F51D-B907-63BCDF59BA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A182F7-BC1D-E39A-5DDF-77D4ED9778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AD00D8D-68BB-4682-B7E5-DCBD12D316F0}"/>
              </a:ext>
            </a:extLst>
          </p:cNvPr>
          <p:cNvSpPr/>
          <p:nvPr/>
        </p:nvSpPr>
        <p:spPr>
          <a:xfrm>
            <a:off x="5127108" y="1752495"/>
            <a:ext cx="2364001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طبيعة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F066875-FB54-DF9C-466D-B7A970E6310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C50BE29-D955-562C-E5F7-98AC71A87004}"/>
              </a:ext>
            </a:extLst>
          </p:cNvPr>
          <p:cNvSpPr/>
          <p:nvPr/>
        </p:nvSpPr>
        <p:spPr>
          <a:xfrm>
            <a:off x="1421822" y="1733567"/>
            <a:ext cx="2773282" cy="45023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E5EF5F9F-D347-0E22-2AC1-660B3127E18E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B02BE917-D07E-39BA-D86B-0C61D1D562E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EF0ADB66-1086-5311-B684-8696357E23C0}"/>
              </a:ext>
            </a:extLst>
          </p:cNvPr>
          <p:cNvSpPr>
            <a:spLocks noChangeAspect="1"/>
          </p:cNvSpPr>
          <p:nvPr/>
        </p:nvSpPr>
        <p:spPr>
          <a:xfrm>
            <a:off x="42206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252BBA8-8E4B-6DBD-CD04-4C0E7BF65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0305" y="2471534"/>
            <a:ext cx="3981178" cy="31725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FD5C6A5-D747-F6DF-0011-5AFCC1AD6FE6}"/>
                  </a:ext>
                </a:extLst>
              </p:cNvPr>
              <p:cNvSpPr txBox="1"/>
              <p:nvPr/>
            </p:nvSpPr>
            <p:spPr>
              <a:xfrm>
                <a:off x="27839" y="5780206"/>
                <a:ext cx="4633254" cy="7812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fr-FR" sz="2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له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المقابل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الارتفاع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 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الضلع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طول</m:t>
                        </m:r>
                      </m:num>
                      <m:den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endParaRPr lang="fr-MA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FD5C6A5-D747-F6DF-0011-5AFCC1AD6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9" y="5780206"/>
                <a:ext cx="4633254" cy="781240"/>
              </a:xfrm>
              <a:prstGeom prst="rect">
                <a:avLst/>
              </a:prstGeom>
              <a:blipFill>
                <a:blip r:embed="rId5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93831040-A81F-6DC5-1165-430B5FF9BD5C}"/>
                  </a:ext>
                </a:extLst>
              </p:cNvPr>
              <p:cNvSpPr txBox="1"/>
              <p:nvPr/>
            </p:nvSpPr>
            <p:spPr>
              <a:xfrm>
                <a:off x="5543550" y="5780206"/>
                <a:ext cx="2986550" cy="712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fr-FR" sz="2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  <m:r>
                          <a:rPr lang="fr-FR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f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ar-MA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2800" dirty="0">
                    <a:solidFill>
                      <a:srgbClr val="FF0000"/>
                    </a:solidFill>
                  </a:rPr>
                  <a:t> = 12 cm²</a:t>
                </a:r>
              </a:p>
            </p:txBody>
          </p:sp>
        </mc:Choice>
        <mc:Fallback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93831040-A81F-6DC5-1165-430B5FF9B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5780206"/>
                <a:ext cx="2986550" cy="712631"/>
              </a:xfrm>
              <a:prstGeom prst="rect">
                <a:avLst/>
              </a:prstGeom>
              <a:blipFill>
                <a:blip r:embed="rId6"/>
                <a:stretch>
                  <a:fillRect l="-4082" b="-111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415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1BE7F1B-FC03-FAB9-D4A3-AF05C47E28E6}"/>
              </a:ext>
            </a:extLst>
          </p:cNvPr>
          <p:cNvSpPr txBox="1"/>
          <p:nvPr/>
        </p:nvSpPr>
        <p:spPr>
          <a:xfrm>
            <a:off x="2549241" y="4739496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3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B2B3AE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مساحة قاعدة هذا الموشور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B337C84-5DFE-D162-3D0D-037079BD152A}"/>
              </a:ext>
            </a:extLst>
          </p:cNvPr>
          <p:cNvGrpSpPr/>
          <p:nvPr/>
        </p:nvGrpSpPr>
        <p:grpSpPr>
          <a:xfrm>
            <a:off x="3064611" y="1936105"/>
            <a:ext cx="3014777" cy="3216620"/>
            <a:chOff x="3064611" y="1936105"/>
            <a:chExt cx="3014777" cy="321662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1575F39-38E5-DA38-FABB-55982078E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64611" y="1936105"/>
              <a:ext cx="3014777" cy="298578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B0853FE-9E79-E1BC-BC27-7B485FC73D65}"/>
                </a:ext>
              </a:extLst>
            </p:cNvPr>
            <p:cNvSpPr txBox="1"/>
            <p:nvPr/>
          </p:nvSpPr>
          <p:spPr>
            <a:xfrm>
              <a:off x="3800475" y="4691060"/>
              <a:ext cx="10953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 cm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2CA9E-B249-7FF2-9A03-03FAF2EC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B1B034-5F4F-5266-DA3B-646AD6BC1C4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672B449-F9D7-BB5C-E903-1D5FB67AF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4B141-F176-4743-C23A-0ACCDA4445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932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7553B9B-B40E-3DF0-E6DA-4B0080E7BCE3}"/>
              </a:ext>
            </a:extLst>
          </p:cNvPr>
          <p:cNvSpPr txBox="1"/>
          <p:nvPr/>
        </p:nvSpPr>
        <p:spPr>
          <a:xfrm>
            <a:off x="3064611" y="5715213"/>
            <a:ext cx="2986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= 8 × 8 = 64</a:t>
            </a:r>
            <a:r>
              <a:rPr lang="fr-MA" sz="2800" dirty="0">
                <a:solidFill>
                  <a:srgbClr val="FF0000"/>
                </a:solidFill>
              </a:rPr>
              <a:t> cm²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BE31690-E3CE-F6C2-3336-EA4A7B7AECED}"/>
              </a:ext>
            </a:extLst>
          </p:cNvPr>
          <p:cNvSpPr txBox="1"/>
          <p:nvPr/>
        </p:nvSpPr>
        <p:spPr>
          <a:xfrm>
            <a:off x="1100880" y="4927675"/>
            <a:ext cx="71916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هذا الموشور القائم هو مكعب وجميع حروفه متقايسة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B0D0AC5-5908-0032-1DB0-AB21055537E3}"/>
              </a:ext>
            </a:extLst>
          </p:cNvPr>
          <p:cNvGrpSpPr/>
          <p:nvPr/>
        </p:nvGrpSpPr>
        <p:grpSpPr>
          <a:xfrm>
            <a:off x="3064611" y="1578896"/>
            <a:ext cx="3014777" cy="3216620"/>
            <a:chOff x="3064611" y="1936105"/>
            <a:chExt cx="3014777" cy="321662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B6A1A8F-5382-1AA1-5307-45188602D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64611" y="1936105"/>
              <a:ext cx="3014777" cy="2985788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BB30AAC-0D54-2609-E8F7-A788F1B991A6}"/>
                </a:ext>
              </a:extLst>
            </p:cNvPr>
            <p:cNvSpPr txBox="1"/>
            <p:nvPr/>
          </p:nvSpPr>
          <p:spPr>
            <a:xfrm>
              <a:off x="3800475" y="4691060"/>
              <a:ext cx="10953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 cm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3707-48CA-A65B-956D-EC59D6F88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471CB34-8CFF-D6EC-A073-41D64110F51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1B1787-6B6B-1879-909F-28B201735B96}"/>
              </a:ext>
            </a:extLst>
          </p:cNvPr>
          <p:cNvSpPr/>
          <p:nvPr/>
        </p:nvSpPr>
        <p:spPr>
          <a:xfrm>
            <a:off x="2213653" y="2610517"/>
            <a:ext cx="4881185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B9AEECD-8C54-FA1F-374D-F6256419D1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A67A0CB-44FA-D13A-99C2-DCFCA26352E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7C97AE-321D-3F96-5823-6496B957EDD6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07F1A68-13E3-E02F-340C-F7DDF2EF8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02056" y="4599897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C6390DE5-0D90-3253-BE61-C0875F00FE7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45D6EEFC-6B5E-F916-3C43-E9118026496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CC721533-DE8B-C05D-361B-B975EBA4C048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AB3FF77-8E8A-B474-EFE2-9EFF35C6083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E17DF63-54AC-41C3-157F-0004AAC1DF9F}"/>
              </a:ext>
            </a:extLst>
          </p:cNvPr>
          <p:cNvSpPr txBox="1"/>
          <p:nvPr/>
        </p:nvSpPr>
        <p:spPr>
          <a:xfrm>
            <a:off x="2549241" y="4739496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endParaRPr lang="ar-MA" sz="28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3392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740" y="2061510"/>
            <a:ext cx="2566528" cy="355412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81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28740" y="2407377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169" y="2384867"/>
            <a:ext cx="4682800" cy="226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5F8CF45-5528-ACBB-0338-8F99D3D39CD1}"/>
              </a:ext>
            </a:extLst>
          </p:cNvPr>
          <p:cNvSpPr txBox="1"/>
          <p:nvPr/>
        </p:nvSpPr>
        <p:spPr>
          <a:xfrm>
            <a:off x="666750" y="2908460"/>
            <a:ext cx="473791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kumimoji="0" lang="ar-SA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</a:t>
            </a:r>
            <a:r>
              <a:rPr lang="ar-MA" sz="3600" dirty="0">
                <a:solidFill>
                  <a:srgbClr val="FF0000"/>
                </a:solidFill>
              </a:rPr>
              <a:t>أُحَدِّدُ طَبيعَةَ </a:t>
            </a:r>
            <a:r>
              <a:rPr lang="ar-MA" sz="3600" dirty="0"/>
              <a:t>قاعِدَةِ الْمَوْشُورِ الْقائِمِ</a:t>
            </a:r>
            <a:r>
              <a:rPr lang="ar-MA" sz="3600" b="1" dirty="0">
                <a:solidFill>
                  <a:prstClr val="black"/>
                </a:solidFill>
              </a:rPr>
              <a:t>؛</a:t>
            </a:r>
            <a:endParaRPr lang="fr-MA" sz="3600" b="1" dirty="0">
              <a:solidFill>
                <a:prstClr val="black"/>
              </a:solidFill>
            </a:endParaRPr>
          </a:p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2: </a:t>
            </a:r>
            <a:r>
              <a:rPr lang="ar-MA" sz="3600" dirty="0">
                <a:solidFill>
                  <a:srgbClr val="FF0000"/>
                </a:solidFill>
              </a:rPr>
              <a:t>أَحْسُبُ </a:t>
            </a:r>
            <a:r>
              <a:rPr lang="ar-MA" sz="3600" dirty="0"/>
              <a:t>مِساحَةَ قاعِدَتِهِ بِتَطْبيقِ الْقاعِدَةِ الْمُناسِبَةِ لَها.</a:t>
            </a:r>
            <a:endParaRPr kumimoji="0" lang="ar-SA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3E0342-F14A-D94C-C663-A7574D152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602" y="2130690"/>
            <a:ext cx="7992614" cy="38697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22F5328-563D-E28F-880B-F3727C4F09B9}"/>
              </a:ext>
            </a:extLst>
          </p:cNvPr>
          <p:cNvSpPr txBox="1"/>
          <p:nvPr/>
        </p:nvSpPr>
        <p:spPr>
          <a:xfrm>
            <a:off x="2946400" y="5350404"/>
            <a:ext cx="184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6 × 3,5 = 21 cm²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59AD762-145A-EB70-CD4E-37FFFC110439}"/>
              </a:ext>
            </a:extLst>
          </p:cNvPr>
          <p:cNvSpPr txBox="1"/>
          <p:nvPr/>
        </p:nvSpPr>
        <p:spPr>
          <a:xfrm>
            <a:off x="809884" y="5350404"/>
            <a:ext cx="184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6 × 6 = 36 cm²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205" y="1875001"/>
            <a:ext cx="3108939" cy="430525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81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3903794"/>
            <a:ext cx="2807845" cy="1951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7268E0-3C1D-F87E-8E9E-9701EBBC3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3715" y="1634442"/>
            <a:ext cx="6429828" cy="496270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C218716-0CF4-C939-B1F1-B7C2C1E2F03A}"/>
              </a:ext>
            </a:extLst>
          </p:cNvPr>
          <p:cNvSpPr txBox="1"/>
          <p:nvPr/>
        </p:nvSpPr>
        <p:spPr>
          <a:xfrm>
            <a:off x="1480457" y="4290861"/>
            <a:ext cx="184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6 × 8 = 48 cm²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A43D283-BDD1-050C-F301-2801F11512D1}"/>
              </a:ext>
            </a:extLst>
          </p:cNvPr>
          <p:cNvSpPr txBox="1"/>
          <p:nvPr/>
        </p:nvSpPr>
        <p:spPr>
          <a:xfrm>
            <a:off x="1593655" y="5606811"/>
            <a:ext cx="184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5 × 5 = 25 cm²</a:t>
            </a:r>
            <a:endParaRPr lang="fr-MA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48A65FD-FBE8-AD2B-5621-B669BF621DB7}"/>
                  </a:ext>
                </a:extLst>
              </p:cNvPr>
              <p:cNvSpPr txBox="1"/>
              <p:nvPr/>
            </p:nvSpPr>
            <p:spPr>
              <a:xfrm>
                <a:off x="1593655" y="2717104"/>
                <a:ext cx="1841500" cy="4910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fr-FR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dirty="0">
                    <a:solidFill>
                      <a:srgbClr val="FF0000"/>
                    </a:solidFill>
                  </a:rPr>
                  <a:t> = 21 cm²</a:t>
                </a: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48A65FD-FBE8-AD2B-5621-B669BF621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655" y="2717104"/>
                <a:ext cx="1841500" cy="491096"/>
              </a:xfrm>
              <a:prstGeom prst="rect">
                <a:avLst/>
              </a:prstGeom>
              <a:blipFill>
                <a:blip r:embed="rId4"/>
                <a:stretch>
                  <a:fillRect l="-2640" b="-10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FDD6556-57E1-4011-E7F0-DBCDB60A35BA}"/>
              </a:ext>
            </a:extLst>
          </p:cNvPr>
          <p:cNvGrpSpPr/>
          <p:nvPr/>
        </p:nvGrpSpPr>
        <p:grpSpPr>
          <a:xfrm>
            <a:off x="1818186" y="2255590"/>
            <a:ext cx="5031661" cy="3612769"/>
            <a:chOff x="1570536" y="2655640"/>
            <a:chExt cx="5031661" cy="361276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3DF6C23-0F0A-E6A1-D4D2-BA63B6A5E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2091" y="2655640"/>
              <a:ext cx="2610106" cy="361276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6BC32B9-46B2-C648-E0C5-36847630A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74206"/>
              <a:ext cx="2566044" cy="3556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15884</TotalTime>
  <Words>642</Words>
  <Application>Microsoft Office PowerPoint</Application>
  <PresentationFormat>Affichage à l'écran (4:3)</PresentationFormat>
  <Paragraphs>213</Paragraphs>
  <Slides>45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45</vt:i4>
      </vt:variant>
    </vt:vector>
  </HeadingPairs>
  <TitlesOfParts>
    <vt:vector size="57" baseType="lpstr">
      <vt:lpstr>Dosis</vt:lpstr>
      <vt:lpstr>Effra CC Arbc</vt:lpstr>
      <vt:lpstr>Arial</vt:lpstr>
      <vt:lpstr>Aptos</vt:lpstr>
      <vt:lpstr>Cambria Math</vt:lpstr>
      <vt:lpstr>Calibri</vt:lpstr>
      <vt:lpstr>DengXian</vt:lpstr>
      <vt:lpstr>Aptos Display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278</cp:revision>
  <cp:lastPrinted>2025-08-13T10:11:39Z</cp:lastPrinted>
  <dcterms:created xsi:type="dcterms:W3CDTF">2025-08-01T12:31:49Z</dcterms:created>
  <dcterms:modified xsi:type="dcterms:W3CDTF">2026-04-05T12:36:23Z</dcterms:modified>
</cp:coreProperties>
</file>