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9"/>
  </p:notesMasterIdLst>
  <p:handoutMasterIdLst>
    <p:handoutMasterId r:id="rId70"/>
  </p:handoutMasterIdLst>
  <p:sldIdLst>
    <p:sldId id="2134807156" r:id="rId7"/>
    <p:sldId id="2134807083" r:id="rId8"/>
    <p:sldId id="2134807241" r:id="rId9"/>
    <p:sldId id="780" r:id="rId10"/>
    <p:sldId id="2134806642" r:id="rId11"/>
    <p:sldId id="2134807049" r:id="rId12"/>
    <p:sldId id="950" r:id="rId13"/>
    <p:sldId id="2134807242" r:id="rId14"/>
    <p:sldId id="2134807029" r:id="rId15"/>
    <p:sldId id="769" r:id="rId16"/>
    <p:sldId id="2134807031" r:id="rId17"/>
    <p:sldId id="2134807032" r:id="rId18"/>
    <p:sldId id="2134807243" r:id="rId19"/>
    <p:sldId id="2134807244" r:id="rId20"/>
    <p:sldId id="2134807245" r:id="rId21"/>
    <p:sldId id="2134807246" r:id="rId22"/>
    <p:sldId id="2134807247" r:id="rId23"/>
    <p:sldId id="2134807249" r:id="rId24"/>
    <p:sldId id="2134807250" r:id="rId25"/>
    <p:sldId id="2134807251" r:id="rId26"/>
    <p:sldId id="2134807252" r:id="rId27"/>
    <p:sldId id="2134807253" r:id="rId28"/>
    <p:sldId id="2134807254" r:id="rId29"/>
    <p:sldId id="2134807255" r:id="rId30"/>
    <p:sldId id="2134807256" r:id="rId31"/>
    <p:sldId id="2134807257" r:id="rId32"/>
    <p:sldId id="2134806705" r:id="rId33"/>
    <p:sldId id="2134806841" r:id="rId34"/>
    <p:sldId id="2134807258" r:id="rId35"/>
    <p:sldId id="2134807259" r:id="rId36"/>
    <p:sldId id="2134807260" r:id="rId37"/>
    <p:sldId id="2134807262" r:id="rId38"/>
    <p:sldId id="2134807248" r:id="rId39"/>
    <p:sldId id="2134807162" r:id="rId40"/>
    <p:sldId id="2134807163" r:id="rId41"/>
    <p:sldId id="2134807164" r:id="rId42"/>
    <p:sldId id="2134807263" r:id="rId43"/>
    <p:sldId id="2134807172" r:id="rId44"/>
    <p:sldId id="2134807165" r:id="rId45"/>
    <p:sldId id="2134807264" r:id="rId46"/>
    <p:sldId id="2134807167" r:id="rId47"/>
    <p:sldId id="2134807168" r:id="rId48"/>
    <p:sldId id="2134807169" r:id="rId49"/>
    <p:sldId id="2134807265" r:id="rId50"/>
    <p:sldId id="2134807266" r:id="rId51"/>
    <p:sldId id="2134807173" r:id="rId52"/>
    <p:sldId id="2134807174" r:id="rId53"/>
    <p:sldId id="2134807175" r:id="rId54"/>
    <p:sldId id="2134807176" r:id="rId55"/>
    <p:sldId id="2134807177" r:id="rId56"/>
    <p:sldId id="2134807267" r:id="rId57"/>
    <p:sldId id="2134807179" r:id="rId58"/>
    <p:sldId id="2134807180" r:id="rId59"/>
    <p:sldId id="2134807159" r:id="rId60"/>
    <p:sldId id="2134807189" r:id="rId61"/>
    <p:sldId id="2134807182" r:id="rId62"/>
    <p:sldId id="2134807184" r:id="rId63"/>
    <p:sldId id="2134807278" r:id="rId64"/>
    <p:sldId id="985" r:id="rId65"/>
    <p:sldId id="869" r:id="rId66"/>
    <p:sldId id="2134806798" r:id="rId67"/>
    <p:sldId id="980" r:id="rId68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71"/>
    </p:embeddedFont>
    <p:embeddedFont>
      <p:font typeface="DengXian" panose="02010600030101010101" pitchFamily="2" charset="-122"/>
      <p:regular r:id="rId72"/>
      <p:bold r:id="rId73"/>
    </p:embeddedFont>
    <p:embeddedFont>
      <p:font typeface="Dosis" pitchFamily="2" charset="0"/>
      <p:regular r:id="rId74"/>
      <p:bold r:id="rId7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EA500"/>
    <a:srgbClr val="F2F2F2"/>
    <a:srgbClr val="478FCC"/>
    <a:srgbClr val="A6A6A6"/>
    <a:srgbClr val="FFDA6D"/>
    <a:srgbClr val="FFEFB9"/>
    <a:srgbClr val="7FC5C2"/>
    <a:srgbClr val="FCC302"/>
    <a:srgbClr val="FDC45B"/>
    <a:srgbClr val="FBB4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88366" autoAdjust="0"/>
  </p:normalViewPr>
  <p:slideViewPr>
    <p:cSldViewPr snapToGrid="0">
      <p:cViewPr varScale="1">
        <p:scale>
          <a:sx n="61" d="100"/>
          <a:sy n="61" d="100"/>
        </p:scale>
        <p:origin x="168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36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font" Target="fonts/font4.fntdata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notesMaster" Target="notesMasters/notesMaster1.xml"/><Relationship Id="rId77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font" Target="fonts/font2.fntdata"/><Relationship Id="rId80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handoutMaster" Target="handoutMasters/handoutMaster1.xml"/><Relationship Id="rId75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font" Target="fonts/font3.fntdata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presProps" Target="presProps.xml"/><Relationship Id="rId7" Type="http://schemas.openxmlformats.org/officeDocument/2006/relationships/slide" Target="slides/slide1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pPr/>
              <a:t>22/04/2026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22/04/2026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09779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194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802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001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32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22/04/2026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22/04/2026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21" r:id="rId2"/>
    <p:sldLayoutId id="2147483922" r:id="rId3"/>
    <p:sldLayoutId id="2147483923" r:id="rId4"/>
    <p:sldLayoutId id="214748392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3.mp4"/><Relationship Id="rId7" Type="http://schemas.openxmlformats.org/officeDocument/2006/relationships/image" Target="../media/image28.gif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8.png"/><Relationship Id="rId4" Type="http://schemas.openxmlformats.org/officeDocument/2006/relationships/video" Target="../media/media3.mp4"/><Relationship Id="rId9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emf"/><Relationship Id="rId4" Type="http://schemas.openxmlformats.org/officeDocument/2006/relationships/image" Target="../media/image50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microsoft.com/office/2007/relationships/media" Target="../media/media5.mp4"/><Relationship Id="rId7" Type="http://schemas.openxmlformats.org/officeDocument/2006/relationships/image" Target="../media/image5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5.mp4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4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5383066" y="6037180"/>
            <a:ext cx="1258994" cy="288630"/>
            <a:chOff x="5198656" y="5877672"/>
            <a:chExt cx="1258994" cy="288630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5198656" y="5884082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834560" y="6011615"/>
            <a:ext cx="1199875" cy="288630"/>
            <a:chOff x="5201774" y="5861684"/>
            <a:chExt cx="1199875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5201774" y="587767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166330" y="6014648"/>
            <a:ext cx="1271607" cy="288630"/>
            <a:chOff x="5125451" y="5870899"/>
            <a:chExt cx="1271607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5125451" y="589984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722926" y="6021421"/>
            <a:ext cx="1217733" cy="304389"/>
            <a:chOff x="5278835" y="5877672"/>
            <a:chExt cx="1217733" cy="304389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5278835" y="5925406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716413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88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05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392000" y="2723895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6633570" y="2477136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4572000" y="2859360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المجسمات 1</a:t>
            </a:r>
            <a:endParaRPr lang="fr-FR" sz="20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2791134" y="5468677"/>
            <a:ext cx="3780000" cy="877078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4996134" y="5224609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sz="2000" b="1" dirty="0">
                <a:solidFill>
                  <a:srgbClr val="F2F2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المراجعة</a:t>
            </a:r>
            <a:endParaRPr lang="fr-FR" sz="2000" b="1" dirty="0">
              <a:solidFill>
                <a:srgbClr val="F2F2F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2934564" y="5606833"/>
            <a:ext cx="3420000" cy="631140"/>
          </a:xfrm>
          <a:prstGeom prst="roundRect">
            <a:avLst/>
          </a:prstGeom>
          <a:solidFill>
            <a:srgbClr val="FFEFB9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tx1"/>
                </a:solidFill>
                <a:ea typeface="Calibri" panose="020F0502020204030204" pitchFamily="34" charset="0"/>
              </a:rPr>
              <a:t>مراجعة دروس الأسبوع 4</a:t>
            </a:r>
            <a:endParaRPr lang="fr-FR" sz="2000" dirty="0">
              <a:solidFill>
                <a:schemeClr val="tx1"/>
              </a:solidFill>
              <a:ea typeface="Calibri" panose="020F0502020204030204" pitchFamily="34" charset="0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370132" y="272785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2611702" y="248110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550132" y="286332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المجسمات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2</a:t>
            </a:r>
            <a:endParaRPr lang="fr-FR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370132" y="380446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16</a:t>
              </a:r>
              <a:endPara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20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501702" y="4028170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743272" y="3781411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sz="2000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MA" sz="2000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81702" y="4163635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2000" b="1" ker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المجسمات </a:t>
            </a:r>
            <a:r>
              <a:rPr lang="fr-MA" dirty="0"/>
              <a:t>3</a:t>
            </a:r>
            <a:endParaRPr lang="fr-FR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DD57CDE-6552-0179-C496-1574BD7194EA}"/>
              </a:ext>
            </a:extLst>
          </p:cNvPr>
          <p:cNvSpPr txBox="1">
            <a:spLocks/>
          </p:cNvSpPr>
          <p:nvPr/>
        </p:nvSpPr>
        <p:spPr>
          <a:xfrm>
            <a:off x="550132" y="4206799"/>
            <a:ext cx="3420000" cy="63114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حل المسائل (كسركمية)</a:t>
            </a:r>
            <a:endParaRPr lang="fr-FR" sz="20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89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969387" y="577400"/>
            <a:ext cx="3117821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1608949" y="873635"/>
            <a:ext cx="5546960" cy="86690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/>
            <a:r>
              <a:rPr lang="ar-MA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مُراجَعَة دُروسِ الْأُسبوعِ 4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ar-MA" sz="28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7064048" y="1097511"/>
            <a:ext cx="2108491" cy="23621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6A8C985-09BE-CC17-52E6-DE0D40906FCA}"/>
              </a:ext>
            </a:extLst>
          </p:cNvPr>
          <p:cNvGrpSpPr/>
          <p:nvPr/>
        </p:nvGrpSpPr>
        <p:grpSpPr>
          <a:xfrm>
            <a:off x="430200" y="1740539"/>
            <a:ext cx="8283600" cy="4762503"/>
            <a:chOff x="430200" y="1633151"/>
            <a:chExt cx="8283600" cy="486800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ADCE3C8-BC30-2855-A3F6-72B6B9D681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50060" y="1633151"/>
              <a:ext cx="4063740" cy="486800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66AB87A-2648-3009-58B1-5C34B9617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0200" y="1633152"/>
              <a:ext cx="4297949" cy="48680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412815" y="2557789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469392" y="4071315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412815" y="3278830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45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5223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1165451" y="3126124"/>
            <a:ext cx="6125788" cy="184526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013083" y="3553251"/>
            <a:ext cx="5752813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تَعَرُّف وَتَمْييزِ الْمُجَسّماتِ وَنُشورِها؛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سائ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(كَسْرِ كِمِّيَةٍ).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8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569588" y="166192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</a:t>
              </a:r>
              <a:r>
                <a:rPr kumimoji="0" lang="ar-S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الحصة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6918264" y="3323969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28386-04EB-C3D5-6B0D-2238EC924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5A82F64-4FA2-8C3C-200C-92B82414A15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FF54851-650A-1F27-C11E-A7DB12760314}"/>
              </a:ext>
            </a:extLst>
          </p:cNvPr>
          <p:cNvGrpSpPr/>
          <p:nvPr/>
        </p:nvGrpSpPr>
        <p:grpSpPr>
          <a:xfrm>
            <a:off x="2106000" y="2158011"/>
            <a:ext cx="4932000" cy="3428750"/>
            <a:chOff x="2193989" y="2167843"/>
            <a:chExt cx="4932000" cy="233533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8F66CA8-8ADF-5B0A-0C37-43EEA99D7ABA}"/>
                </a:ext>
              </a:extLst>
            </p:cNvPr>
            <p:cNvSpPr/>
            <p:nvPr/>
          </p:nvSpPr>
          <p:spPr>
            <a:xfrm>
              <a:off x="2193989" y="2610518"/>
              <a:ext cx="4932000" cy="18926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59CE9A-B3ED-7774-7676-8E8D661E41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157660" y="3060665"/>
              <a:ext cx="927132" cy="584776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07E4E24-C797-3035-95B0-1C2FC0FD341A}"/>
                </a:ext>
              </a:extLst>
            </p:cNvPr>
            <p:cNvSpPr txBox="1"/>
            <p:nvPr/>
          </p:nvSpPr>
          <p:spPr>
            <a:xfrm>
              <a:off x="2503788" y="3146733"/>
              <a:ext cx="359885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3841E7-2D5A-4071-BA53-952548CE99A9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ACFFB81D-DAE5-B418-EC9C-5F4D6318562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A45306B-1DC6-5B52-F81F-591331625735}"/>
              </a:ext>
            </a:extLst>
          </p:cNvPr>
          <p:cNvSpPr txBox="1"/>
          <p:nvPr/>
        </p:nvSpPr>
        <p:spPr>
          <a:xfrm>
            <a:off x="1275388" y="4558612"/>
            <a:ext cx="47392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تمهيدية.</a:t>
            </a:r>
          </a:p>
        </p:txBody>
      </p:sp>
    </p:spTree>
    <p:extLst>
      <p:ext uri="{BB962C8B-B14F-4D97-AF65-F5344CB8AC3E}">
        <p14:creationId xmlns:p14="http://schemas.microsoft.com/office/powerpoint/2010/main" val="170360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بالحساب الذهني. خذوا الكراسات  على الصفحة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21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C3ED665-870A-2AB1-6E61-6A66749B4AE9}"/>
              </a:ext>
            </a:extLst>
          </p:cNvPr>
          <p:cNvGrpSpPr/>
          <p:nvPr/>
        </p:nvGrpSpPr>
        <p:grpSpPr>
          <a:xfrm>
            <a:off x="611068" y="1746605"/>
            <a:ext cx="7795513" cy="4755084"/>
            <a:chOff x="611068" y="1746605"/>
            <a:chExt cx="7795513" cy="475508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B27FD0C-600D-BE4C-9E9E-A0A8638E73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068" y="1746605"/>
              <a:ext cx="3960932" cy="4755084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FAADEB-FAD6-C83A-F845-690168EE0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72000" y="1746605"/>
              <a:ext cx="3834581" cy="4755084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8EA282A-C263-F505-95E8-CA974D88F1A0}"/>
              </a:ext>
            </a:extLst>
          </p:cNvPr>
          <p:cNvSpPr/>
          <p:nvPr/>
        </p:nvSpPr>
        <p:spPr>
          <a:xfrm>
            <a:off x="737419" y="4483782"/>
            <a:ext cx="3474720" cy="4064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لتحسبوا الجداءات الآتية. دوّنوا النتيجة فقط.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289625" y="2616984"/>
            <a:ext cx="6845382" cy="1005796"/>
            <a:chOff x="1332271" y="2616985"/>
            <a:chExt cx="5846672" cy="523856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072358" cy="422927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1943482" y="2684186"/>
              <a:ext cx="1543908" cy="272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084F6A"/>
                  </a:solidFill>
                </a:rPr>
                <a:t>10</a:t>
              </a:r>
              <a:r>
                <a:rPr lang="fr-FR" sz="2800" b="1" dirty="0">
                  <a:solidFill>
                    <a:srgbClr val="084F6A"/>
                  </a:solidFill>
                </a:rPr>
                <a:t> x </a:t>
              </a:r>
              <a:r>
                <a:rPr lang="ar-MA" sz="2800" b="1" dirty="0">
                  <a:solidFill>
                    <a:srgbClr val="084F6A"/>
                  </a:solidFill>
                </a:rPr>
                <a:t>10</a:t>
              </a:r>
              <a:r>
                <a:rPr lang="fr-FR" sz="2800" b="1" dirty="0">
                  <a:solidFill>
                    <a:srgbClr val="084F6A"/>
                  </a:solidFill>
                </a:rPr>
                <a:t> =</a:t>
              </a:r>
              <a:endParaRPr lang="fr-FR" sz="3600" b="1" dirty="0">
                <a:solidFill>
                  <a:srgbClr val="084F6A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332271" y="2616985"/>
              <a:ext cx="518787" cy="373807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424695" y="267917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6422895" y="2768475"/>
              <a:ext cx="756048" cy="2404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481851" y="396251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100</a:t>
              </a:r>
              <a:endParaRPr lang="fr-FR" sz="32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976484" y="4012134"/>
              <a:ext cx="132272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اكْتُبوا: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CBFF097-2B8E-7303-8D6B-9CB3E473B180}"/>
              </a:ext>
            </a:extLst>
          </p:cNvPr>
          <p:cNvSpPr txBox="1"/>
          <p:nvPr/>
        </p:nvSpPr>
        <p:spPr>
          <a:xfrm>
            <a:off x="3495646" y="2746009"/>
            <a:ext cx="5907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FEA500"/>
                </a:solidFill>
              </a:rPr>
              <a:t>.....</a:t>
            </a:r>
            <a:endParaRPr lang="fr-FR" sz="2000" b="1" dirty="0">
              <a:solidFill>
                <a:srgbClr val="FEA5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F6A5D811-A85C-CAA0-E140-9B9797B8D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A142E1-2EE9-6762-2BCB-73308C2D31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551" y="3071003"/>
            <a:ext cx="8289985" cy="1587597"/>
          </a:xfrm>
          <a:prstGeom prst="rect">
            <a:avLst/>
          </a:prstGeom>
        </p:spPr>
      </p:pic>
      <p:sp>
        <p:nvSpPr>
          <p:cNvPr id="7" name="ZoneTexte 25">
            <a:extLst>
              <a:ext uri="{FF2B5EF4-FFF2-40B4-BE49-F238E27FC236}">
                <a16:creationId xmlns:a16="http://schemas.microsoft.com/office/drawing/2014/main" id="{F9353A57-32DD-1B22-30BE-92A01463A21F}"/>
              </a:ext>
            </a:extLst>
          </p:cNvPr>
          <p:cNvSpPr txBox="1"/>
          <p:nvPr/>
        </p:nvSpPr>
        <p:spPr>
          <a:xfrm>
            <a:off x="1811259" y="2696298"/>
            <a:ext cx="1221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rPr>
              <a:t>100</a:t>
            </a:r>
            <a:endParaRPr lang="fr-FR" sz="3200" b="1" dirty="0">
              <a:solidFill>
                <a:srgbClr val="C00000"/>
              </a:solidFill>
              <a:latin typeface="Chalkboard" panose="03050602040202020205" pitchFamily="66" charset="77"/>
              <a:cs typeface="JF Flat Bold" panose="02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5ADB41A3-59B5-36E4-802D-7B48F92E28D2}"/>
              </a:ext>
            </a:extLst>
          </p:cNvPr>
          <p:cNvGrpSpPr/>
          <p:nvPr/>
        </p:nvGrpSpPr>
        <p:grpSpPr>
          <a:xfrm>
            <a:off x="2159814" y="2733683"/>
            <a:ext cx="6313881" cy="2307320"/>
            <a:chOff x="2275159" y="2882860"/>
            <a:chExt cx="6894852" cy="107721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11D2BB5-B1EC-276B-2022-0E1F923F2E3B}"/>
                </a:ext>
              </a:extLst>
            </p:cNvPr>
            <p:cNvGrpSpPr/>
            <p:nvPr/>
          </p:nvGrpSpPr>
          <p:grpSpPr>
            <a:xfrm>
              <a:off x="2275159" y="2882860"/>
              <a:ext cx="5280289" cy="1077213"/>
              <a:chOff x="1707561" y="3134514"/>
              <a:chExt cx="5624813" cy="375993"/>
            </a:xfrm>
            <a:noFill/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F39A64C-23AB-E8E4-A630-9D0B5D444E3C}"/>
                  </a:ext>
                </a:extLst>
              </p:cNvPr>
              <p:cNvSpPr txBox="1"/>
              <p:nvPr/>
            </p:nvSpPr>
            <p:spPr>
              <a:xfrm>
                <a:off x="1773549" y="3135768"/>
                <a:ext cx="851070" cy="6520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C00000"/>
                    </a:solidFill>
                    <a:latin typeface="Aptos" panose="02110004020202020204"/>
                    <a:cs typeface="Arial" panose="020B0604020202020204" pitchFamily="34" charset="0"/>
                  </a:rPr>
                  <a:t>100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28111A8-99F5-5765-F7A9-03EC8DF61D29}"/>
                  </a:ext>
                </a:extLst>
              </p:cNvPr>
              <p:cNvSpPr txBox="1"/>
              <p:nvPr/>
            </p:nvSpPr>
            <p:spPr>
              <a:xfrm>
                <a:off x="1707561" y="3445430"/>
                <a:ext cx="983044" cy="6018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b="1" dirty="0">
                    <a:solidFill>
                      <a:srgbClr val="C00000"/>
                    </a:solidFill>
                    <a:latin typeface="Aptos" panose="02110004020202020204"/>
                    <a:cs typeface="Arial" panose="020B0604020202020204" pitchFamily="34" charset="0"/>
                  </a:rPr>
                  <a:t>300</a:t>
                </a:r>
                <a:endPara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B834931-C9AF-2E30-592F-C2C2BF3BB573}"/>
                  </a:ext>
                </a:extLst>
              </p:cNvPr>
              <p:cNvSpPr txBox="1"/>
              <p:nvPr/>
            </p:nvSpPr>
            <p:spPr>
              <a:xfrm>
                <a:off x="3162751" y="3134514"/>
                <a:ext cx="861438" cy="6520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200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3A48D2A-12BE-229C-2DD3-0566DAD0CFE1}"/>
                  </a:ext>
                </a:extLst>
              </p:cNvPr>
              <p:cNvSpPr txBox="1"/>
              <p:nvPr/>
            </p:nvSpPr>
            <p:spPr>
              <a:xfrm>
                <a:off x="4610154" y="3134514"/>
                <a:ext cx="724267" cy="6520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240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A6760ED-84A7-B4CC-3985-3D78DCD7689B}"/>
                  </a:ext>
                </a:extLst>
              </p:cNvPr>
              <p:cNvSpPr txBox="1"/>
              <p:nvPr/>
            </p:nvSpPr>
            <p:spPr>
              <a:xfrm>
                <a:off x="3215641" y="3443205"/>
                <a:ext cx="966378" cy="6520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100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9FA4B86-2B94-E77C-3079-E52CEB049A98}"/>
                  </a:ext>
                </a:extLst>
              </p:cNvPr>
              <p:cNvSpPr txBox="1"/>
              <p:nvPr/>
            </p:nvSpPr>
            <p:spPr>
              <a:xfrm>
                <a:off x="4862784" y="3440189"/>
                <a:ext cx="838801" cy="6520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125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B6E5B91-CA26-2AB1-0347-E8CC9FA939AF}"/>
                  </a:ext>
                </a:extLst>
              </p:cNvPr>
              <p:cNvSpPr txBox="1"/>
              <p:nvPr/>
            </p:nvSpPr>
            <p:spPr>
              <a:xfrm>
                <a:off x="6345615" y="3136007"/>
                <a:ext cx="986759" cy="6520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C00000"/>
                    </a:solidFill>
                    <a:latin typeface="Aptos" panose="02110004020202020204"/>
                    <a:cs typeface="Arial" panose="020B0604020202020204" pitchFamily="34" charset="0"/>
                  </a:rPr>
                  <a:t>250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1FDF5A7-4EBC-E930-B90C-43839320519B}"/>
                  </a:ext>
                </a:extLst>
              </p:cNvPr>
              <p:cNvSpPr txBox="1"/>
              <p:nvPr/>
            </p:nvSpPr>
            <p:spPr>
              <a:xfrm>
                <a:off x="6419594" y="3445306"/>
                <a:ext cx="838801" cy="6520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100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B4E31FFF-A9C4-D793-BCA3-882B0EEC4AFF}"/>
                </a:ext>
              </a:extLst>
            </p:cNvPr>
            <p:cNvSpPr txBox="1"/>
            <p:nvPr/>
          </p:nvSpPr>
          <p:spPr>
            <a:xfrm>
              <a:off x="8125068" y="3765000"/>
              <a:ext cx="1044943" cy="18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120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8E5945F3-CEEA-4EB6-DC48-21FA19D392AF}"/>
                </a:ext>
              </a:extLst>
            </p:cNvPr>
            <p:cNvSpPr txBox="1"/>
            <p:nvPr/>
          </p:nvSpPr>
          <p:spPr>
            <a:xfrm>
              <a:off x="8051109" y="2893363"/>
              <a:ext cx="940456" cy="18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C00000"/>
                  </a:solidFill>
                  <a:latin typeface="Aptos" panose="02110004020202020204"/>
                  <a:cs typeface="Arial" panose="020B0604020202020204" pitchFamily="34" charset="0"/>
                </a:rPr>
                <a:t>300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62A65A09-21F6-E936-4458-4891E862D6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551" y="3071003"/>
            <a:ext cx="8289985" cy="158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EA779-D50C-0D8D-3366-B3B48C098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EF4F140-84D0-CFB6-29C9-AE85A05D815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D604E4A-5B62-5AFF-3611-002532CF8220}"/>
              </a:ext>
            </a:extLst>
          </p:cNvPr>
          <p:cNvGrpSpPr/>
          <p:nvPr/>
        </p:nvGrpSpPr>
        <p:grpSpPr>
          <a:xfrm>
            <a:off x="2106000" y="2158011"/>
            <a:ext cx="4932000" cy="3428750"/>
            <a:chOff x="2193989" y="2167843"/>
            <a:chExt cx="4932000" cy="233533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B13A541-8517-149F-515D-34BA6585E86A}"/>
                </a:ext>
              </a:extLst>
            </p:cNvPr>
            <p:cNvSpPr/>
            <p:nvPr/>
          </p:nvSpPr>
          <p:spPr>
            <a:xfrm>
              <a:off x="2193989" y="2610518"/>
              <a:ext cx="4932000" cy="18926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4236FAF-2954-30FA-C32E-2E228C4779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150751" y="3709657"/>
              <a:ext cx="927132" cy="584776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FA890A1-23E7-0AFB-D272-69DAAE38519C}"/>
                </a:ext>
              </a:extLst>
            </p:cNvPr>
            <p:cNvSpPr txBox="1"/>
            <p:nvPr/>
          </p:nvSpPr>
          <p:spPr>
            <a:xfrm>
              <a:off x="2503788" y="3146733"/>
              <a:ext cx="3598857" cy="314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spc="-100" dirty="0">
                  <a:solidFill>
                    <a:schemeClr val="bg1">
                      <a:lumMod val="50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916985EF-82F5-DBB6-5B16-EDE355DF44B9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BF047867-EC20-7233-99C8-E073C89A5A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8C905EB-4C4D-9F3E-4202-317DEEEC82F4}"/>
              </a:ext>
            </a:extLst>
          </p:cNvPr>
          <p:cNvSpPr txBox="1"/>
          <p:nvPr/>
        </p:nvSpPr>
        <p:spPr>
          <a:xfrm>
            <a:off x="1275388" y="4558612"/>
            <a:ext cx="47392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تمهيدية.</a:t>
            </a:r>
          </a:p>
        </p:txBody>
      </p:sp>
    </p:spTree>
    <p:extLst>
      <p:ext uri="{BB962C8B-B14F-4D97-AF65-F5344CB8AC3E}">
        <p14:creationId xmlns:p14="http://schemas.microsoft.com/office/powerpoint/2010/main" val="769146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5FECF-F033-55F5-C297-CC4479565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4483B39E-CE77-80D1-40BA-882105942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D0581C3-E9FB-A2E2-E5D2-EEB6D85DC7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8" name="ZoneTexte 1">
            <a:extLst>
              <a:ext uri="{FF2B5EF4-FFF2-40B4-BE49-F238E27FC236}">
                <a16:creationId xmlns:a16="http://schemas.microsoft.com/office/drawing/2014/main" id="{A0A47956-E83E-6219-BB30-E5AA96068968}"/>
              </a:ext>
            </a:extLst>
          </p:cNvPr>
          <p:cNvSpPr txBox="1"/>
          <p:nvPr/>
        </p:nvSpPr>
        <p:spPr>
          <a:xfrm>
            <a:off x="2811840" y="921309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70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7BB75-FA8F-D13E-150B-2EE145140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6F90EB6-C7B8-ABE3-7A74-B99EA273878F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قارنوا  6,18  و 6,2. 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B3C37D8-7727-F195-71D9-8E046CF201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85B1062-7531-A398-25AF-D7323E4D087F}"/>
              </a:ext>
            </a:extLst>
          </p:cNvPr>
          <p:cNvSpPr/>
          <p:nvPr/>
        </p:nvSpPr>
        <p:spPr>
          <a:xfrm>
            <a:off x="1785089" y="2720407"/>
            <a:ext cx="5573821" cy="1728439"/>
          </a:xfrm>
          <a:prstGeom prst="round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solidFill>
                  <a:srgbClr val="002060"/>
                </a:solidFill>
              </a:rPr>
              <a:t> </a:t>
            </a:r>
            <a:r>
              <a:rPr lang="ar-MA" sz="6000" b="1" dirty="0">
                <a:solidFill>
                  <a:srgbClr val="002060"/>
                </a:solidFill>
              </a:rPr>
              <a:t>6,2 </a:t>
            </a:r>
            <a:r>
              <a:rPr lang="ar-MA" sz="6000" b="1" dirty="0">
                <a:solidFill>
                  <a:srgbClr val="FEA500"/>
                </a:solidFill>
              </a:rPr>
              <a:t>......</a:t>
            </a:r>
            <a:r>
              <a:rPr lang="ar-MA" sz="6000" b="1" dirty="0">
                <a:solidFill>
                  <a:srgbClr val="002060"/>
                </a:solidFill>
              </a:rPr>
              <a:t> 6,18</a:t>
            </a:r>
            <a:endParaRPr lang="fr-MA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66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A4C06-0343-1A39-1480-4D5CFE5A1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E3CDC07-93B5-7C01-3DD9-8CAD5B074CA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3C2699F-3FB1-C493-D580-7194AE0368FA}"/>
              </a:ext>
            </a:extLst>
          </p:cNvPr>
          <p:cNvSpPr txBox="1"/>
          <p:nvPr/>
        </p:nvSpPr>
        <p:spPr>
          <a:xfrm>
            <a:off x="2862000" y="921309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1F15FB-5B7A-CAE5-82BA-AD1D5BAFA1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7443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8B0B7-727A-B916-5ABE-65966C622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6540FF7-6908-3D8C-709D-DCE8CE1ECDB1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كيف حصل على الجواب الصحيح.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F6666DB-67E0-F78C-A74C-709E62BC43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0E5D140-5395-7A41-13C7-8B62347D0B2B}"/>
              </a:ext>
            </a:extLst>
          </p:cNvPr>
          <p:cNvSpPr/>
          <p:nvPr/>
        </p:nvSpPr>
        <p:spPr>
          <a:xfrm>
            <a:off x="2146610" y="3009496"/>
            <a:ext cx="4850780" cy="1728439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002060"/>
                </a:solidFill>
              </a:rPr>
              <a:t>6,18</a:t>
            </a:r>
            <a:r>
              <a:rPr lang="fr-MA" sz="6000" b="1" dirty="0">
                <a:solidFill>
                  <a:srgbClr val="002060"/>
                </a:solidFill>
              </a:rPr>
              <a:t> </a:t>
            </a:r>
            <a:r>
              <a:rPr lang="fr-MA" sz="7200" b="1" dirty="0">
                <a:solidFill>
                  <a:srgbClr val="C00000"/>
                </a:solidFill>
              </a:rPr>
              <a:t>&lt;</a:t>
            </a:r>
            <a:r>
              <a:rPr lang="fr-MA" sz="6000" b="1" dirty="0">
                <a:solidFill>
                  <a:srgbClr val="002060"/>
                </a:solidFill>
              </a:rPr>
              <a:t> </a:t>
            </a:r>
            <a:r>
              <a:rPr lang="ar-MA" sz="6000" b="1" dirty="0">
                <a:solidFill>
                  <a:srgbClr val="002060"/>
                </a:solidFill>
              </a:rPr>
              <a:t>6,2</a:t>
            </a:r>
            <a:endParaRPr lang="fr-MA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780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2EA3C-91F8-89DA-11E0-ACA2C6491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84E31080-AD30-5A43-1FA5-5645BE57EA52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اقرؤا الساعة واكتيبوها بالأرقام.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5964B74-E1A9-1F29-4601-B4D297EADE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F65959-DA51-E02F-9481-7DBA61530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7097" y="2531346"/>
            <a:ext cx="2522436" cy="26703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13D035-987A-137E-CAA5-140CF903E1D3}"/>
              </a:ext>
            </a:extLst>
          </p:cNvPr>
          <p:cNvSpPr txBox="1"/>
          <p:nvPr/>
        </p:nvSpPr>
        <p:spPr>
          <a:xfrm>
            <a:off x="3604787" y="1746993"/>
            <a:ext cx="11929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صَباحًا</a:t>
            </a:r>
            <a:endParaRPr lang="fr-MA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C2374CF-C97F-74F9-528A-24744B291C05}"/>
              </a:ext>
            </a:extLst>
          </p:cNvPr>
          <p:cNvGrpSpPr/>
          <p:nvPr/>
        </p:nvGrpSpPr>
        <p:grpSpPr>
          <a:xfrm>
            <a:off x="3604787" y="5352259"/>
            <a:ext cx="1233578" cy="646982"/>
            <a:chOff x="3769743" y="5201727"/>
            <a:chExt cx="1233578" cy="64698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F73B437-1A4C-EFD4-91FB-3FF74D69F742}"/>
                </a:ext>
              </a:extLst>
            </p:cNvPr>
            <p:cNvSpPr txBox="1"/>
            <p:nvPr/>
          </p:nvSpPr>
          <p:spPr>
            <a:xfrm>
              <a:off x="3928318" y="5201727"/>
              <a:ext cx="8980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16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......</a:t>
              </a:r>
              <a:r>
                <a:rPr lang="a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:</a:t>
              </a:r>
              <a:r>
                <a:rPr lang="ar-MA" sz="16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.....</a:t>
              </a:r>
              <a:endParaRPr lang="fr-MA" sz="1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21FC86BC-B12C-944F-F461-BAF2D6E26F63}"/>
                </a:ext>
              </a:extLst>
            </p:cNvPr>
            <p:cNvSpPr/>
            <p:nvPr/>
          </p:nvSpPr>
          <p:spPr>
            <a:xfrm>
              <a:off x="3769743" y="5201727"/>
              <a:ext cx="1233578" cy="64698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2447201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1711E-2FCD-D897-0180-4E88180EF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F3D1CF-BFC8-D267-21C6-AF4EFF03267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1047E7D-192E-CFCD-601C-2E4B68E16E7E}"/>
              </a:ext>
            </a:extLst>
          </p:cNvPr>
          <p:cNvSpPr txBox="1"/>
          <p:nvPr/>
        </p:nvSpPr>
        <p:spPr>
          <a:xfrm>
            <a:off x="2862000" y="921309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CB8AC2B-BC65-FAB0-11B9-DB017AB8F3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4949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60010-2316-8D7F-5FB8-9ECC3D830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E3C7F984-C0F0-CF02-F640-87D19CB32161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كيف حصل على الجواب الصحيح.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128A21-05AF-B437-A757-51E19F31B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025F278-B788-5594-AC32-2288FC1D78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7097" y="2531346"/>
            <a:ext cx="2522436" cy="26703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5D5EED-C602-1EBB-5352-BF50175E9EEB}"/>
              </a:ext>
            </a:extLst>
          </p:cNvPr>
          <p:cNvSpPr txBox="1"/>
          <p:nvPr/>
        </p:nvSpPr>
        <p:spPr>
          <a:xfrm>
            <a:off x="3604787" y="1746993"/>
            <a:ext cx="11929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صَباحًا</a:t>
            </a:r>
            <a:endParaRPr lang="fr-MA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23D4925-A7F9-166D-D651-821993202E25}"/>
              </a:ext>
            </a:extLst>
          </p:cNvPr>
          <p:cNvGrpSpPr/>
          <p:nvPr/>
        </p:nvGrpSpPr>
        <p:grpSpPr>
          <a:xfrm>
            <a:off x="3604787" y="5201727"/>
            <a:ext cx="1313700" cy="797514"/>
            <a:chOff x="3769743" y="5051195"/>
            <a:chExt cx="1313700" cy="79751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B08BD0F-2D3A-10C7-F692-84C786D80E8D}"/>
                </a:ext>
              </a:extLst>
            </p:cNvPr>
            <p:cNvSpPr txBox="1"/>
            <p:nvPr/>
          </p:nvSpPr>
          <p:spPr>
            <a:xfrm>
              <a:off x="3783098" y="5051195"/>
              <a:ext cx="130034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08</a:t>
              </a:r>
              <a:r>
                <a:rPr lang="fr-MA" sz="4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:</a:t>
              </a:r>
              <a:r>
                <a:rPr lang="fr-MA" sz="32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00</a:t>
              </a:r>
              <a:endPara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6B7E796F-7F31-7A5A-761B-40550B18EE50}"/>
                </a:ext>
              </a:extLst>
            </p:cNvPr>
            <p:cNvSpPr/>
            <p:nvPr/>
          </p:nvSpPr>
          <p:spPr>
            <a:xfrm>
              <a:off x="3769743" y="5201727"/>
              <a:ext cx="1233578" cy="64698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306552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8E044-5FC9-A19D-1EF5-320C5BA59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9882B77B-AF3D-98C2-FB4F-3FFCC8F75304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آن ، اكتبوا نفس الساعة مساء.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6C0D00-FE60-9CB0-9A9B-0D99BC3CC4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FE3BA4-C31B-0658-A421-E3737C40E0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7097" y="2531346"/>
            <a:ext cx="2522436" cy="26703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77906FC-6868-BE02-ACDA-2BCC83FB87C2}"/>
              </a:ext>
            </a:extLst>
          </p:cNvPr>
          <p:cNvSpPr txBox="1"/>
          <p:nvPr/>
        </p:nvSpPr>
        <p:spPr>
          <a:xfrm>
            <a:off x="3915338" y="1734483"/>
            <a:ext cx="9829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مَساءً</a:t>
            </a:r>
            <a:endParaRPr lang="fr-MA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A5BD5BC-D84C-C9BE-DEC7-F82A42F2EF66}"/>
              </a:ext>
            </a:extLst>
          </p:cNvPr>
          <p:cNvGrpSpPr/>
          <p:nvPr/>
        </p:nvGrpSpPr>
        <p:grpSpPr>
          <a:xfrm>
            <a:off x="3604787" y="5352259"/>
            <a:ext cx="1233578" cy="646982"/>
            <a:chOff x="3769743" y="5201727"/>
            <a:chExt cx="1233578" cy="64698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B6D0FA2-2950-9D5C-D379-E1F74AFB3B7F}"/>
                </a:ext>
              </a:extLst>
            </p:cNvPr>
            <p:cNvSpPr txBox="1"/>
            <p:nvPr/>
          </p:nvSpPr>
          <p:spPr>
            <a:xfrm>
              <a:off x="3928318" y="5201727"/>
              <a:ext cx="8980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16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......</a:t>
              </a:r>
              <a:r>
                <a:rPr lang="a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:</a:t>
              </a:r>
              <a:r>
                <a:rPr lang="ar-MA" sz="16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.....</a:t>
              </a:r>
              <a:endParaRPr lang="fr-MA" sz="1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547312A7-6B38-424E-A69D-C3A151EFA55B}"/>
                </a:ext>
              </a:extLst>
            </p:cNvPr>
            <p:cNvSpPr/>
            <p:nvPr/>
          </p:nvSpPr>
          <p:spPr>
            <a:xfrm>
              <a:off x="3769743" y="5201727"/>
              <a:ext cx="1233578" cy="64698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83686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E38A4-8743-0BDD-B968-5DE6CE50B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7A88105-060A-9012-036E-AC1C4E878A3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E3469D2-A9FF-6596-1654-CDCCFA6BA3DE}"/>
              </a:ext>
            </a:extLst>
          </p:cNvPr>
          <p:cNvSpPr txBox="1"/>
          <p:nvPr/>
        </p:nvSpPr>
        <p:spPr>
          <a:xfrm>
            <a:off x="2862000" y="921309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18CCF09-6C20-7080-F653-142766BA2F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0861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941D2-9BB1-BDCD-EF34-B5F912A1E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EEEC66CE-6A99-603B-2E91-E43D661CBEEB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كيف حصل على الجواب الصحيح.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74C2F4B-22A1-08D7-8B9C-44D7C86107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1FAB4E1-C15C-4A26-E5DE-7B0A004AF0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7097" y="2531346"/>
            <a:ext cx="2522436" cy="26703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29E94F-EF09-AC45-0855-2177D73E75A9}"/>
              </a:ext>
            </a:extLst>
          </p:cNvPr>
          <p:cNvSpPr txBox="1"/>
          <p:nvPr/>
        </p:nvSpPr>
        <p:spPr>
          <a:xfrm>
            <a:off x="3604787" y="1746993"/>
            <a:ext cx="9829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مَساءً</a:t>
            </a:r>
            <a:endParaRPr lang="fr-MA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C6D487A-DBE5-16EE-C1B4-EC07A5954C18}"/>
              </a:ext>
            </a:extLst>
          </p:cNvPr>
          <p:cNvGrpSpPr/>
          <p:nvPr/>
        </p:nvGrpSpPr>
        <p:grpSpPr>
          <a:xfrm>
            <a:off x="3604787" y="5201727"/>
            <a:ext cx="1313700" cy="797514"/>
            <a:chOff x="3769743" y="5051195"/>
            <a:chExt cx="1313700" cy="79751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06EC734-8543-B3A4-5E50-36A7BB919B1B}"/>
                </a:ext>
              </a:extLst>
            </p:cNvPr>
            <p:cNvSpPr txBox="1"/>
            <p:nvPr/>
          </p:nvSpPr>
          <p:spPr>
            <a:xfrm>
              <a:off x="3783098" y="5051195"/>
              <a:ext cx="130034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2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</a:t>
              </a:r>
              <a:r>
                <a:rPr lang="fr-MA" sz="4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:</a:t>
              </a:r>
              <a:r>
                <a:rPr lang="fr-MA" sz="32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00</a:t>
              </a:r>
              <a:endPara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E70C267F-34B1-7697-892F-AF83622BF41E}"/>
                </a:ext>
              </a:extLst>
            </p:cNvPr>
            <p:cNvSpPr/>
            <p:nvPr/>
          </p:nvSpPr>
          <p:spPr>
            <a:xfrm>
              <a:off x="3769743" y="5201727"/>
              <a:ext cx="1233578" cy="64698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281690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FF19B-862F-EF10-F10D-BAC905F44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747EB368-1D88-9047-E6CA-AD991784BD63}"/>
              </a:ext>
            </a:extLst>
          </p:cNvPr>
          <p:cNvSpPr txBox="1"/>
          <p:nvPr/>
        </p:nvSpPr>
        <p:spPr>
          <a:xfrm>
            <a:off x="785003" y="766316"/>
            <a:ext cx="67581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 رقم الإجابة الصحيحة.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90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دقيقة، هل تساوي: ساعة أم ساعة و 20 دقيقة أم ساعة و30دقيقة أم ساعتين.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789ADFE-953E-1995-B9C4-A2336EC30A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F153D6D-216D-C8A2-1C7B-792EC490EB2F}"/>
              </a:ext>
            </a:extLst>
          </p:cNvPr>
          <p:cNvSpPr txBox="1"/>
          <p:nvPr/>
        </p:nvSpPr>
        <p:spPr>
          <a:xfrm>
            <a:off x="2379837" y="1199324"/>
            <a:ext cx="4202118" cy="5075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0237">
              <a:lnSpc>
                <a:spcPct val="150000"/>
              </a:lnSpc>
            </a:pPr>
            <a:r>
              <a:rPr lang="en-GB" sz="6000" b="1" u="sng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90 </a:t>
            </a:r>
            <a:r>
              <a:rPr lang="fr-MA" sz="6000" b="1" u="sng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 =</a:t>
            </a:r>
            <a:endParaRPr lang="ar-MA" sz="6000" b="1" u="sng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527175" indent="-896938">
              <a:lnSpc>
                <a:spcPct val="150000"/>
              </a:lnSpc>
              <a:buFont typeface="+mj-lt"/>
              <a:buAutoNum type="arabicPeriod"/>
            </a:pPr>
            <a:r>
              <a:rPr lang="f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MA" sz="40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</a:p>
          <a:p>
            <a:pPr marL="1527175" indent="-896938">
              <a:lnSpc>
                <a:spcPct val="150000"/>
              </a:lnSpc>
              <a:buFont typeface="+mj-lt"/>
              <a:buAutoNum type="arabicPeriod"/>
            </a:pPr>
            <a:r>
              <a:rPr lang="f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MA" sz="40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f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 </a:t>
            </a:r>
            <a:r>
              <a:rPr lang="fr-MA" sz="40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</a:t>
            </a:r>
          </a:p>
          <a:p>
            <a:pPr marL="1527175" indent="-896938">
              <a:lnSpc>
                <a:spcPct val="150000"/>
              </a:lnSpc>
              <a:buFont typeface="+mj-lt"/>
              <a:buAutoNum type="arabicPeriod"/>
            </a:pPr>
            <a:r>
              <a:rPr lang="f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MA" sz="40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f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30 </a:t>
            </a:r>
            <a:r>
              <a:rPr lang="fr-MA" sz="40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</a:t>
            </a:r>
          </a:p>
          <a:p>
            <a:pPr marL="1527175" indent="-896938">
              <a:lnSpc>
                <a:spcPct val="150000"/>
              </a:lnSpc>
              <a:buFont typeface="+mj-lt"/>
              <a:buAutoNum type="arabicPeriod"/>
            </a:pPr>
            <a:r>
              <a:rPr lang="f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MA" sz="40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240784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96A02-7ED7-5334-751B-C185A6EC7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8A48E6D-FE60-5194-69C7-5C36A229D4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95B0D3-576C-3568-3C8A-E59E80C4743F}"/>
              </a:ext>
            </a:extLst>
          </p:cNvPr>
          <p:cNvSpPr txBox="1"/>
          <p:nvPr/>
        </p:nvSpPr>
        <p:spPr>
          <a:xfrm>
            <a:off x="2862000" y="921309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2EFDAE-0DA4-AEB1-A321-4E1FC6E99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2574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451FF-07F5-01A5-AE49-7176042A4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7FD3B3E9-9921-4FCC-1BB2-C6E4025DCA10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كيف حصل على الجواب الصحيح.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6D78849-2D42-ECAD-1124-C81865012E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A556D8B-81B0-29C2-E936-6DD4FD9C4DAE}"/>
              </a:ext>
            </a:extLst>
          </p:cNvPr>
          <p:cNvSpPr txBox="1"/>
          <p:nvPr/>
        </p:nvSpPr>
        <p:spPr>
          <a:xfrm>
            <a:off x="2379837" y="1199324"/>
            <a:ext cx="4202118" cy="5075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0237">
              <a:lnSpc>
                <a:spcPct val="150000"/>
              </a:lnSpc>
            </a:pPr>
            <a:r>
              <a:rPr lang="en-GB" sz="6000" b="1" u="sng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90 </a:t>
            </a:r>
            <a:r>
              <a:rPr lang="fr-MA" sz="6000" b="1" u="sng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 =</a:t>
            </a:r>
            <a:endParaRPr lang="ar-MA" sz="6000" b="1" u="sng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527175" indent="-896938">
              <a:lnSpc>
                <a:spcPct val="150000"/>
              </a:lnSpc>
              <a:buFont typeface="+mj-lt"/>
              <a:buAutoNum type="arabicPeriod"/>
            </a:pPr>
            <a:r>
              <a:rPr lang="fr-MA" sz="40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1h</a:t>
            </a:r>
          </a:p>
          <a:p>
            <a:pPr marL="1527175" indent="-896938">
              <a:lnSpc>
                <a:spcPct val="150000"/>
              </a:lnSpc>
              <a:buFont typeface="+mj-lt"/>
              <a:buAutoNum type="arabicPeriod"/>
            </a:pPr>
            <a:r>
              <a:rPr lang="fr-MA" sz="40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1h 20 min</a:t>
            </a:r>
          </a:p>
          <a:p>
            <a:pPr marL="1527175" indent="-896938">
              <a:lnSpc>
                <a:spcPct val="150000"/>
              </a:lnSpc>
              <a:buFont typeface="+mj-lt"/>
              <a:buAutoNum type="arabicPeriod"/>
            </a:pPr>
            <a:r>
              <a:rPr lang="f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1h 30 min</a:t>
            </a:r>
          </a:p>
          <a:p>
            <a:pPr marL="1527175" indent="-896938">
              <a:lnSpc>
                <a:spcPct val="150000"/>
              </a:lnSpc>
              <a:buFont typeface="+mj-lt"/>
              <a:buAutoNum type="arabicPeriod"/>
            </a:pPr>
            <a:r>
              <a:rPr lang="fr-MA" sz="40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2h</a:t>
            </a:r>
          </a:p>
        </p:txBody>
      </p:sp>
    </p:spTree>
    <p:extLst>
      <p:ext uri="{BB962C8B-B14F-4D97-AF65-F5344CB8AC3E}">
        <p14:creationId xmlns:p14="http://schemas.microsoft.com/office/powerpoint/2010/main" val="129762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سنراجع دروس الأسبوع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401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C813B-8FAB-9568-86B9-D233B138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A50FDF1-4DE4-14CC-6D49-1192A0704BB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CFA4A77-CE39-BBB9-5C53-F4583EBB74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18444B7-50D5-E886-7E94-08522AB06C31}"/>
              </a:ext>
            </a:extLst>
          </p:cNvPr>
          <p:cNvGrpSpPr/>
          <p:nvPr/>
        </p:nvGrpSpPr>
        <p:grpSpPr>
          <a:xfrm>
            <a:off x="1086928" y="2655142"/>
            <a:ext cx="6773980" cy="2139882"/>
            <a:chOff x="2649856" y="2601943"/>
            <a:chExt cx="4153133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0A42B2B-62FF-7547-8BF8-E88769C9A669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93F1D47-CBC1-1821-7ABD-3D34661EB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59268" y="3110700"/>
              <a:ext cx="543721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654AA971-A4FC-62B1-C3FA-C252E2C94306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B837FC5-26B1-43B0-BF9A-DD74F176137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6A170EA-DF91-F077-BDC5-C6A7A747D580}"/>
              </a:ext>
            </a:extLst>
          </p:cNvPr>
          <p:cNvSpPr txBox="1"/>
          <p:nvPr/>
        </p:nvSpPr>
        <p:spPr>
          <a:xfrm>
            <a:off x="1124341" y="3173530"/>
            <a:ext cx="5812317" cy="1395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8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تَعَرُّفُ وَتَمْييزُ الْمُجَسّماتِ بِخاصّياتِهَا وَنُشورِها.</a:t>
            </a:r>
          </a:p>
          <a:p>
            <a:pPr algn="ctr" rtl="1">
              <a:lnSpc>
                <a:spcPct val="150000"/>
              </a:lnSpc>
              <a:spcAft>
                <a:spcPts val="600"/>
              </a:spcAft>
            </a:pPr>
            <a:r>
              <a:rPr lang="ar-MA" sz="28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النشاط1</a:t>
            </a:r>
          </a:p>
        </p:txBody>
      </p:sp>
    </p:spTree>
    <p:extLst>
      <p:ext uri="{BB962C8B-B14F-4D97-AF65-F5344CB8AC3E}">
        <p14:creationId xmlns:p14="http://schemas.microsoft.com/office/powerpoint/2010/main" val="371503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829F7-2943-6F00-EEE9-9C4736A58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488D7D68-1587-ECF4-4FB4-EDEE118DE1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4C24EE9-14D8-CEB3-33F7-081B22FD3D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8" name="ZoneTexte 1">
            <a:extLst>
              <a:ext uri="{FF2B5EF4-FFF2-40B4-BE49-F238E27FC236}">
                <a16:creationId xmlns:a16="http://schemas.microsoft.com/office/drawing/2014/main" id="{EE9EEFDB-4C0E-90FD-2722-C68E6FB04DDB}"/>
              </a:ext>
            </a:extLst>
          </p:cNvPr>
          <p:cNvSpPr txBox="1"/>
          <p:nvPr/>
        </p:nvSpPr>
        <p:spPr>
          <a:xfrm>
            <a:off x="2811840" y="921309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436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8B093-FC33-1C99-04B2-82A630CF5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30EC5D65-7794-BE3E-B405-6712DF16A079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اسم المجسم.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17CF3A2-04E1-3F79-EF07-261FC56E74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63E03A-6D1C-3014-DE71-58DB2F024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1152" y="1906437"/>
            <a:ext cx="3241405" cy="340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653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1C8B8-E2DA-1063-A51E-F7CDCC30A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0BE4530-BB45-4D74-159E-31472CCDC41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437CC0C-187C-30EE-854C-C8D298320AB8}"/>
              </a:ext>
            </a:extLst>
          </p:cNvPr>
          <p:cNvSpPr txBox="1"/>
          <p:nvPr/>
        </p:nvSpPr>
        <p:spPr>
          <a:xfrm>
            <a:off x="2862000" y="921309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53676F-9D3C-359C-E45D-4F8CD436E2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1368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B8091-1BC0-BC8B-54D6-1735AF464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36DC07A-3410-070B-C474-F917BDB5FCD9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هذا موشور قائم.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024543A-4AE7-667B-E45B-DF4D0A5AC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9ED8A04-4CEB-2C43-A6EC-018361C3BB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1152" y="1906437"/>
            <a:ext cx="3241405" cy="34063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A546804-4CAF-5C35-8255-8963602840CD}"/>
              </a:ext>
            </a:extLst>
          </p:cNvPr>
          <p:cNvSpPr txBox="1"/>
          <p:nvPr/>
        </p:nvSpPr>
        <p:spPr>
          <a:xfrm>
            <a:off x="3519577" y="5314055"/>
            <a:ext cx="23722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مَوْشورٌ قائِمٌ</a:t>
            </a:r>
            <a:endParaRPr lang="fr-MA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37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E75F8-1338-9BC4-BBA6-10C737192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40EB24A-1AB6-E74A-03F7-BA3C8C6DE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3" name="ZoneTexte 1">
            <a:extLst>
              <a:ext uri="{FF2B5EF4-FFF2-40B4-BE49-F238E27FC236}">
                <a16:creationId xmlns:a16="http://schemas.microsoft.com/office/drawing/2014/main" id="{559E85A3-C48B-8C93-B7B6-74424F5148F4}"/>
              </a:ext>
            </a:extLst>
          </p:cNvPr>
          <p:cNvSpPr txBox="1"/>
          <p:nvPr/>
        </p:nvSpPr>
        <p:spPr>
          <a:xfrm>
            <a:off x="33298" y="822293"/>
            <a:ext cx="77076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65CBB08E-A5CA-A465-8F54-20E6154066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43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A5226-ABF7-A437-90A2-C122DE118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24F1504E-D866-2304-F64F-24E6395A04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00757" y="741404"/>
            <a:ext cx="757857" cy="744268"/>
          </a:xfrm>
          <a:prstGeom prst="rect">
            <a:avLst/>
          </a:prstGeom>
        </p:spPr>
      </p:pic>
      <p:sp>
        <p:nvSpPr>
          <p:cNvPr id="10" name="ZoneTexte 5">
            <a:extLst>
              <a:ext uri="{FF2B5EF4-FFF2-40B4-BE49-F238E27FC236}">
                <a16:creationId xmlns:a16="http://schemas.microsoft.com/office/drawing/2014/main" id="{7ECBEBD3-878E-BAC2-3F99-4E6B84582CC2}"/>
              </a:ext>
            </a:extLst>
          </p:cNvPr>
          <p:cNvSpPr txBox="1"/>
          <p:nvPr/>
        </p:nvSpPr>
        <p:spPr>
          <a:xfrm>
            <a:off x="2937743" y="913483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افتحوا كراساتكم على الصفحة 104.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0343635-CD20-068F-44B7-04AA4886301D}"/>
              </a:ext>
            </a:extLst>
          </p:cNvPr>
          <p:cNvSpPr/>
          <p:nvPr/>
        </p:nvSpPr>
        <p:spPr>
          <a:xfrm>
            <a:off x="4817327" y="2319454"/>
            <a:ext cx="3083430" cy="21410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4B39033-BF6B-EC58-AB28-51D1DE76A60F}"/>
              </a:ext>
            </a:extLst>
          </p:cNvPr>
          <p:cNvGrpSpPr/>
          <p:nvPr/>
        </p:nvGrpSpPr>
        <p:grpSpPr>
          <a:xfrm>
            <a:off x="430200" y="1740539"/>
            <a:ext cx="8283600" cy="4762503"/>
            <a:chOff x="430200" y="1633151"/>
            <a:chExt cx="8283600" cy="486800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CBFE482-98A3-3074-F538-40E3FFB1F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50060" y="1633151"/>
              <a:ext cx="4063740" cy="4868009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6FAFC54-B156-D5D1-C835-782E36FC92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0200" y="1633152"/>
              <a:ext cx="4297949" cy="4868008"/>
            </a:xfrm>
            <a:prstGeom prst="rect">
              <a:avLst/>
            </a:prstGeom>
          </p:spPr>
        </p:pic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95F5E4B-9321-7CB3-7A7D-8BD2060192DF}"/>
              </a:ext>
            </a:extLst>
          </p:cNvPr>
          <p:cNvSpPr/>
          <p:nvPr/>
        </p:nvSpPr>
        <p:spPr>
          <a:xfrm>
            <a:off x="5020574" y="2165230"/>
            <a:ext cx="3321169" cy="126377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69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E60C4-7AE4-85C8-B4EC-1296D2F18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5">
            <a:extLst>
              <a:ext uri="{FF2B5EF4-FFF2-40B4-BE49-F238E27FC236}">
                <a16:creationId xmlns:a16="http://schemas.microsoft.com/office/drawing/2014/main" id="{C91612A2-223E-74E9-5035-28F8B9C43ADA}"/>
              </a:ext>
            </a:extLst>
          </p:cNvPr>
          <p:cNvSpPr txBox="1"/>
          <p:nvPr/>
        </p:nvSpPr>
        <p:spPr>
          <a:xfrm>
            <a:off x="454672" y="913483"/>
            <a:ext cx="71423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التمرين 1، تعرفوا واكتيوا أسماء المجسمات.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A90D64-9AFE-BEA4-0BBA-2E9E6AEB3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6D0044-D6BB-C40E-65E8-E33F2D5C1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30" y="2149016"/>
            <a:ext cx="7457076" cy="333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324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8003A-32E8-7F06-9E09-03163DA13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099B7F-C8EA-0D5F-C43D-8C2081DAD7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1">
            <a:extLst>
              <a:ext uri="{FF2B5EF4-FFF2-40B4-BE49-F238E27FC236}">
                <a16:creationId xmlns:a16="http://schemas.microsoft.com/office/drawing/2014/main" id="{4E646116-D60A-16BA-B892-1DD2B83E24B5}"/>
              </a:ext>
            </a:extLst>
          </p:cNvPr>
          <p:cNvSpPr txBox="1"/>
          <p:nvPr/>
        </p:nvSpPr>
        <p:spPr>
          <a:xfrm>
            <a:off x="0" y="938768"/>
            <a:ext cx="7473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قتان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S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C3EF8EB2-B311-0FDD-CE2E-4536B459FF7F}"/>
              </a:ext>
            </a:extLst>
          </p:cNvPr>
          <p:cNvGrpSpPr>
            <a:grpSpLocks/>
          </p:cNvGrpSpPr>
          <p:nvPr/>
        </p:nvGrpSpPr>
        <p:grpSpPr bwMode="auto">
          <a:xfrm>
            <a:off x="598615" y="833577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6F510534-AA5E-59DC-090A-D00D5EBCBF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BC1CA19D-C325-807A-05B9-46A52D9E49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9D85D57-BB18-7C2B-47FA-6623A3E02E99}"/>
              </a:ext>
            </a:extLst>
          </p:cNvPr>
          <p:cNvGrpSpPr/>
          <p:nvPr/>
        </p:nvGrpSpPr>
        <p:grpSpPr>
          <a:xfrm>
            <a:off x="717630" y="2149016"/>
            <a:ext cx="7457076" cy="3337384"/>
            <a:chOff x="717630" y="2149016"/>
            <a:chExt cx="7457076" cy="333738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1AECB15-7421-AC9E-67F6-7C127364F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7630" y="2149016"/>
              <a:ext cx="7457076" cy="3337384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FBD5489-AC62-D7BE-C0B1-08EA9F463A81}"/>
                </a:ext>
              </a:extLst>
            </p:cNvPr>
            <p:cNvSpPr txBox="1"/>
            <p:nvPr/>
          </p:nvSpPr>
          <p:spPr>
            <a:xfrm>
              <a:off x="6955393" y="4456253"/>
              <a:ext cx="120257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مَوْشورٌ قائِمٌ</a:t>
              </a:r>
              <a:endPara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8FE217F-1CAF-07B1-B9DD-0F4B21F9487E}"/>
                </a:ext>
              </a:extLst>
            </p:cNvPr>
            <p:cNvSpPr txBox="1"/>
            <p:nvPr/>
          </p:nvSpPr>
          <p:spPr>
            <a:xfrm>
              <a:off x="5769302" y="4456253"/>
              <a:ext cx="87235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مَخْروطٌ</a:t>
              </a:r>
              <a:endPara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7203AF4-8D02-3542-C5D0-97891B70ED57}"/>
                </a:ext>
              </a:extLst>
            </p:cNvPr>
            <p:cNvSpPr txBox="1"/>
            <p:nvPr/>
          </p:nvSpPr>
          <p:spPr>
            <a:xfrm>
              <a:off x="4476961" y="4224496"/>
              <a:ext cx="129234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مُتوازي </a:t>
              </a:r>
            </a:p>
            <a:p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الْمُسْتَطيلاتِ</a:t>
              </a:r>
              <a:endPara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7894A99-0060-72AA-D0BB-25201775E2D4}"/>
                </a:ext>
              </a:extLst>
            </p:cNvPr>
            <p:cNvSpPr txBox="1"/>
            <p:nvPr/>
          </p:nvSpPr>
          <p:spPr>
            <a:xfrm>
              <a:off x="3442025" y="4456253"/>
              <a:ext cx="9236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أُسْطُوانَةٌ</a:t>
              </a:r>
              <a:endPara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044CA8E-E9AE-D6B2-A22E-84C75E35C632}"/>
                </a:ext>
              </a:extLst>
            </p:cNvPr>
            <p:cNvSpPr txBox="1"/>
            <p:nvPr/>
          </p:nvSpPr>
          <p:spPr>
            <a:xfrm>
              <a:off x="1280028" y="4456253"/>
              <a:ext cx="52770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هَرَمٌ</a:t>
              </a:r>
              <a:endPara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7A18920-CE79-7713-C513-C02590721611}"/>
                </a:ext>
              </a:extLst>
            </p:cNvPr>
            <p:cNvSpPr txBox="1"/>
            <p:nvPr/>
          </p:nvSpPr>
          <p:spPr>
            <a:xfrm>
              <a:off x="2276090" y="4456253"/>
              <a:ext cx="7569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مُكَعّبٌ</a:t>
              </a:r>
              <a:endPara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302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4E514-84CE-779E-826C-F28D81FBE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970329-6D3C-0CA3-9E94-561A7F13B3F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66FA91A2-A438-B868-E8D8-431581C6EFD0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39767D0-1745-7DC5-2398-92C7F635565F}"/>
              </a:ext>
            </a:extLst>
          </p:cNvPr>
          <p:cNvGrpSpPr/>
          <p:nvPr/>
        </p:nvGrpSpPr>
        <p:grpSpPr>
          <a:xfrm>
            <a:off x="1086928" y="2655142"/>
            <a:ext cx="6773980" cy="2139882"/>
            <a:chOff x="2649856" y="2601943"/>
            <a:chExt cx="4153133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DECA9F0-5840-0A6D-075B-A46B6D724889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6A05074-F729-33C9-FFB9-FD6797177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59268" y="3110700"/>
              <a:ext cx="543721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FE61D17F-61C3-B068-5C2B-E2278087C4FA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5D5A7E5-77B1-53D8-3FCC-B1D214C384ED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D177A63-BCBC-DF01-A730-F48B077B1C45}"/>
              </a:ext>
            </a:extLst>
          </p:cNvPr>
          <p:cNvSpPr txBox="1"/>
          <p:nvPr/>
        </p:nvSpPr>
        <p:spPr>
          <a:xfrm>
            <a:off x="1124341" y="3173530"/>
            <a:ext cx="5812317" cy="1395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8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تَعَرُّفُ وَتَمْييزُ الْمُجَسّماتِ بِخاصّياتِهَا وَنُشورِها.</a:t>
            </a:r>
          </a:p>
          <a:p>
            <a:pPr algn="ctr" rtl="1">
              <a:lnSpc>
                <a:spcPct val="150000"/>
              </a:lnSpc>
              <a:spcAft>
                <a:spcPts val="600"/>
              </a:spcAft>
            </a:pPr>
            <a:r>
              <a:rPr lang="ar-MA" sz="28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النشاط2</a:t>
            </a:r>
          </a:p>
        </p:txBody>
      </p:sp>
    </p:spTree>
    <p:extLst>
      <p:ext uri="{BB962C8B-B14F-4D97-AF65-F5344CB8AC3E}">
        <p14:creationId xmlns:p14="http://schemas.microsoft.com/office/powerpoint/2010/main" val="216990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9D2C2-E1CC-8313-ECA5-F8BCCDEB4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500CE9A5-AB33-763A-E6B2-AC53AEFC13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ZoneTexte 1">
            <a:extLst>
              <a:ext uri="{FF2B5EF4-FFF2-40B4-BE49-F238E27FC236}">
                <a16:creationId xmlns:a16="http://schemas.microsoft.com/office/drawing/2014/main" id="{B101F139-6378-8C71-D93F-59D36AB36504}"/>
              </a:ext>
            </a:extLst>
          </p:cNvPr>
          <p:cNvSpPr txBox="1"/>
          <p:nvPr/>
        </p:nvSpPr>
        <p:spPr>
          <a:xfrm>
            <a:off x="1770928" y="921309"/>
            <a:ext cx="57001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في نفس الصفحة ننجز التمرين 2. لديكم دقيقتان.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B4AF36-AC6B-4681-0D98-0E3A34B87E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491" y="1321419"/>
            <a:ext cx="6134581" cy="532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398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4C0D0-42CF-F6FD-7D24-3FAAEB158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7316628B-C41F-B022-7B9D-6E59980C96EE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اسم المجسم الأول وميزوه  بخاصياته.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63D5F2-A4C9-F343-7FE3-6E4CB07FE6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491" y="1321419"/>
            <a:ext cx="6134581" cy="532444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5B6DC4F-C3E8-2A3E-C1CE-8FFE6D477198}"/>
              </a:ext>
            </a:extLst>
          </p:cNvPr>
          <p:cNvSpPr/>
          <p:nvPr/>
        </p:nvSpPr>
        <p:spPr>
          <a:xfrm>
            <a:off x="1632030" y="1875099"/>
            <a:ext cx="5636871" cy="116904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E2E948D-36AD-4E70-C792-BC46CC7B0E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3270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D4493-9EEA-0756-8C74-063B1948A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9180776A-2A9C-8FA6-383F-F191E159642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اسم المجسم الأول وميزوه  بخاصياته.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327E7A-CF47-85B0-4C8E-C3EFD4546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056" y="2832590"/>
            <a:ext cx="7731888" cy="1750984"/>
          </a:xfrm>
          <a:prstGeom prst="rect">
            <a:avLst/>
          </a:prstGeom>
        </p:spPr>
      </p:pic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B4ECC16-55E0-6147-465F-4D39BDFF7E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3425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B7982-BB0A-77DE-0BF4-897DB3C41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CD2E0578-5DEE-5620-309B-288393D5050C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457597-6F5C-3640-3A52-88B27D459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797EBF4B-F061-0745-FEAA-7CEC48C42338}"/>
              </a:ext>
            </a:extLst>
          </p:cNvPr>
          <p:cNvGrpSpPr/>
          <p:nvPr/>
        </p:nvGrpSpPr>
        <p:grpSpPr>
          <a:xfrm>
            <a:off x="644324" y="2531649"/>
            <a:ext cx="7855351" cy="2017202"/>
            <a:chOff x="644324" y="2531649"/>
            <a:chExt cx="7855351" cy="201720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458E02C-9EAC-540F-6DA1-61E5B85E27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4324" y="2531649"/>
              <a:ext cx="7855351" cy="201720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E74E8E5-C8B3-0953-D3A9-EA3C87BF5EA1}"/>
                </a:ext>
              </a:extLst>
            </p:cNvPr>
            <p:cNvSpPr txBox="1"/>
            <p:nvPr/>
          </p:nvSpPr>
          <p:spPr>
            <a:xfrm>
              <a:off x="4701250" y="3540250"/>
              <a:ext cx="129234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مُتوازي </a:t>
              </a:r>
            </a:p>
            <a:p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الْمُسْتَطيلاتِ</a:t>
              </a:r>
              <a:endPara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4E1047A-60E6-33C1-076F-054A59CA573F}"/>
                </a:ext>
              </a:extLst>
            </p:cNvPr>
            <p:cNvSpPr txBox="1"/>
            <p:nvPr/>
          </p:nvSpPr>
          <p:spPr>
            <a:xfrm>
              <a:off x="3758083" y="369413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735F72D-037B-08F1-952B-AF93A83164FC}"/>
                </a:ext>
              </a:extLst>
            </p:cNvPr>
            <p:cNvSpPr txBox="1"/>
            <p:nvPr/>
          </p:nvSpPr>
          <p:spPr>
            <a:xfrm>
              <a:off x="2450611" y="369413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C3C38DE-52D6-2092-B7E0-EC65BEB68D06}"/>
                </a:ext>
              </a:extLst>
            </p:cNvPr>
            <p:cNvSpPr txBox="1"/>
            <p:nvPr/>
          </p:nvSpPr>
          <p:spPr>
            <a:xfrm>
              <a:off x="1156006" y="369413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4540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9430D-CB35-F0AB-4CD5-F3265FEBD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A8642C7-187A-CDF4-FD66-A0548723C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3" name="ZoneTexte 1">
            <a:extLst>
              <a:ext uri="{FF2B5EF4-FFF2-40B4-BE49-F238E27FC236}">
                <a16:creationId xmlns:a16="http://schemas.microsoft.com/office/drawing/2014/main" id="{3747CAD3-9558-526E-D01D-331A24A4E137}"/>
              </a:ext>
            </a:extLst>
          </p:cNvPr>
          <p:cNvSpPr txBox="1"/>
          <p:nvPr/>
        </p:nvSpPr>
        <p:spPr>
          <a:xfrm>
            <a:off x="33298" y="822293"/>
            <a:ext cx="77076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CD5CE610-0F87-9A35-6B3B-D3146864F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97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6DEEA-9FB7-4B3D-3EBE-2DD08A887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5">
            <a:extLst>
              <a:ext uri="{FF2B5EF4-FFF2-40B4-BE49-F238E27FC236}">
                <a16:creationId xmlns:a16="http://schemas.microsoft.com/office/drawing/2014/main" id="{FBB2A216-D679-A243-EDF3-0BACAFB2B403}"/>
              </a:ext>
            </a:extLst>
          </p:cNvPr>
          <p:cNvSpPr txBox="1"/>
          <p:nvPr/>
        </p:nvSpPr>
        <p:spPr>
          <a:xfrm>
            <a:off x="485386" y="913483"/>
            <a:ext cx="71116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، سموا المجسمات المتبقية وميزوها بخاصياتها.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0D3A4D-118A-0336-B26B-AE1B14B60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746" y="1313593"/>
            <a:ext cx="6134581" cy="532444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3A0B3B2-7E74-18FE-B769-2A8D393E70C1}"/>
              </a:ext>
            </a:extLst>
          </p:cNvPr>
          <p:cNvSpPr/>
          <p:nvPr/>
        </p:nvSpPr>
        <p:spPr>
          <a:xfrm>
            <a:off x="1371600" y="3036316"/>
            <a:ext cx="5636871" cy="322558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BF0D0F-910A-42EA-9778-06D8866074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7D1741-958F-704B-A366-A823B7F6BDE1}"/>
              </a:ext>
            </a:extLst>
          </p:cNvPr>
          <p:cNvSpPr txBox="1"/>
          <p:nvPr/>
        </p:nvSpPr>
        <p:spPr>
          <a:xfrm>
            <a:off x="4353480" y="2320103"/>
            <a:ext cx="9589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MA" sz="14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مُتوازي </a:t>
            </a:r>
          </a:p>
          <a:p>
            <a:r>
              <a:rPr lang="ar-MA" sz="14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الْمُسْتَطيلاتِ</a:t>
            </a:r>
            <a:endParaRPr lang="fr-MA" sz="1400" b="1" dirty="0">
              <a:solidFill>
                <a:srgbClr val="FEA5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0B6110-867C-6E05-4842-11CB23F78B7D}"/>
              </a:ext>
            </a:extLst>
          </p:cNvPr>
          <p:cNvSpPr txBox="1"/>
          <p:nvPr/>
        </p:nvSpPr>
        <p:spPr>
          <a:xfrm>
            <a:off x="3699272" y="240890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MA" sz="20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4B2AD6-AD46-C54B-DB84-378EEDAE4263}"/>
              </a:ext>
            </a:extLst>
          </p:cNvPr>
          <p:cNvSpPr txBox="1"/>
          <p:nvPr/>
        </p:nvSpPr>
        <p:spPr>
          <a:xfrm>
            <a:off x="2699227" y="2381658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fr-MA" sz="2000" b="1" dirty="0">
              <a:solidFill>
                <a:srgbClr val="FEA5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FF6D83-13DD-A22E-DC82-2D4B5C932E42}"/>
              </a:ext>
            </a:extLst>
          </p:cNvPr>
          <p:cNvSpPr txBox="1"/>
          <p:nvPr/>
        </p:nvSpPr>
        <p:spPr>
          <a:xfrm>
            <a:off x="1829024" y="240890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MA" sz="2000" b="1" dirty="0">
              <a:solidFill>
                <a:srgbClr val="FEA5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37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428FD-9743-9231-253C-35CAAF155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5">
            <a:extLst>
              <a:ext uri="{FF2B5EF4-FFF2-40B4-BE49-F238E27FC236}">
                <a16:creationId xmlns:a16="http://schemas.microsoft.com/office/drawing/2014/main" id="{22338F94-A391-8B14-5FFE-1A1AA5171BF2}"/>
              </a:ext>
            </a:extLst>
          </p:cNvPr>
          <p:cNvSpPr txBox="1"/>
          <p:nvPr/>
        </p:nvSpPr>
        <p:spPr>
          <a:xfrm>
            <a:off x="485386" y="913483"/>
            <a:ext cx="71116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8DE3B9B-FE4B-543A-CDCF-830BD363D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169" y="1322912"/>
            <a:ext cx="6134581" cy="532444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1305AFB-01BC-C98D-CC6D-9078912FAF93}"/>
              </a:ext>
            </a:extLst>
          </p:cNvPr>
          <p:cNvSpPr/>
          <p:nvPr/>
        </p:nvSpPr>
        <p:spPr>
          <a:xfrm>
            <a:off x="1371600" y="3036316"/>
            <a:ext cx="5636871" cy="322558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F2A6B0-F796-423E-A683-4735BA2AEF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DE2A2D7-0CDE-D621-3B9E-126866C08F70}"/>
              </a:ext>
            </a:extLst>
          </p:cNvPr>
          <p:cNvSpPr txBox="1"/>
          <p:nvPr/>
        </p:nvSpPr>
        <p:spPr>
          <a:xfrm>
            <a:off x="4557706" y="3228945"/>
            <a:ext cx="7569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مُكَعَّبٌ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54D342-9198-1E6A-FAC5-6B13AF4567F9}"/>
              </a:ext>
            </a:extLst>
          </p:cNvPr>
          <p:cNvSpPr txBox="1"/>
          <p:nvPr/>
        </p:nvSpPr>
        <p:spPr>
          <a:xfrm>
            <a:off x="3688821" y="319030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4872CA-EBBF-8E0E-B576-79AB360518E0}"/>
              </a:ext>
            </a:extLst>
          </p:cNvPr>
          <p:cNvSpPr txBox="1"/>
          <p:nvPr/>
        </p:nvSpPr>
        <p:spPr>
          <a:xfrm>
            <a:off x="2725720" y="3222001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6958B6-1454-4691-D143-B43E2DA20981}"/>
              </a:ext>
            </a:extLst>
          </p:cNvPr>
          <p:cNvSpPr txBox="1"/>
          <p:nvPr/>
        </p:nvSpPr>
        <p:spPr>
          <a:xfrm>
            <a:off x="1847542" y="317245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F35019-E2F2-5689-2DEE-C3FB16CA99B4}"/>
              </a:ext>
            </a:extLst>
          </p:cNvPr>
          <p:cNvSpPr txBox="1"/>
          <p:nvPr/>
        </p:nvSpPr>
        <p:spPr>
          <a:xfrm>
            <a:off x="4438891" y="3920180"/>
            <a:ext cx="8034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مَوْشورٌ</a:t>
            </a:r>
          </a:p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قائِمٌ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89C77C-1369-0498-0BAE-3B1C7418A2FA}"/>
              </a:ext>
            </a:extLst>
          </p:cNvPr>
          <p:cNvSpPr txBox="1"/>
          <p:nvPr/>
        </p:nvSpPr>
        <p:spPr>
          <a:xfrm>
            <a:off x="3688821" y="398303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9F9CA4-FC39-98FD-9B9E-12CE955BFC7B}"/>
              </a:ext>
            </a:extLst>
          </p:cNvPr>
          <p:cNvSpPr txBox="1"/>
          <p:nvPr/>
        </p:nvSpPr>
        <p:spPr>
          <a:xfrm>
            <a:off x="2790641" y="401682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C5166C-C53C-FE60-7B55-4C5979E82B28}"/>
              </a:ext>
            </a:extLst>
          </p:cNvPr>
          <p:cNvSpPr txBox="1"/>
          <p:nvPr/>
        </p:nvSpPr>
        <p:spPr>
          <a:xfrm>
            <a:off x="1878250" y="401682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ED5007-7215-B12D-B4EA-2800239BD694}"/>
              </a:ext>
            </a:extLst>
          </p:cNvPr>
          <p:cNvSpPr txBox="1"/>
          <p:nvPr/>
        </p:nvSpPr>
        <p:spPr>
          <a:xfrm>
            <a:off x="4634447" y="4832253"/>
            <a:ext cx="5277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هَرَمٌ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E74B8E-8BE4-406D-5437-431E369CE62A}"/>
              </a:ext>
            </a:extLst>
          </p:cNvPr>
          <p:cNvSpPr txBox="1"/>
          <p:nvPr/>
        </p:nvSpPr>
        <p:spPr>
          <a:xfrm>
            <a:off x="3721749" y="476458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469407-2C53-2F38-064D-353088B35B16}"/>
              </a:ext>
            </a:extLst>
          </p:cNvPr>
          <p:cNvSpPr txBox="1"/>
          <p:nvPr/>
        </p:nvSpPr>
        <p:spPr>
          <a:xfrm>
            <a:off x="2826005" y="479361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29FC59-A435-6C2C-3393-70EDC14A752F}"/>
              </a:ext>
            </a:extLst>
          </p:cNvPr>
          <p:cNvSpPr txBox="1"/>
          <p:nvPr/>
        </p:nvSpPr>
        <p:spPr>
          <a:xfrm>
            <a:off x="1935776" y="479361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CECF36-E6A5-C426-A826-A787F25D2B9E}"/>
              </a:ext>
            </a:extLst>
          </p:cNvPr>
          <p:cNvSpPr txBox="1"/>
          <p:nvPr/>
        </p:nvSpPr>
        <p:spPr>
          <a:xfrm>
            <a:off x="4436477" y="5627077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أُسْطُوانَةٌ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DE0D42B-1F80-4ADA-9920-753A0701426D}"/>
              </a:ext>
            </a:extLst>
          </p:cNvPr>
          <p:cNvSpPr txBox="1"/>
          <p:nvPr/>
        </p:nvSpPr>
        <p:spPr>
          <a:xfrm>
            <a:off x="3846076" y="5588440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CB11B6-BCF3-1A92-CA90-285A8177BC60}"/>
              </a:ext>
            </a:extLst>
          </p:cNvPr>
          <p:cNvSpPr txBox="1"/>
          <p:nvPr/>
        </p:nvSpPr>
        <p:spPr>
          <a:xfrm>
            <a:off x="2826005" y="5588440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763D813-E806-285A-89E4-03376B49F40A}"/>
              </a:ext>
            </a:extLst>
          </p:cNvPr>
          <p:cNvSpPr txBox="1"/>
          <p:nvPr/>
        </p:nvSpPr>
        <p:spPr>
          <a:xfrm>
            <a:off x="1935776" y="5588440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764D07-E66B-DE69-01AD-6081DFCB9375}"/>
              </a:ext>
            </a:extLst>
          </p:cNvPr>
          <p:cNvSpPr txBox="1"/>
          <p:nvPr/>
        </p:nvSpPr>
        <p:spPr>
          <a:xfrm>
            <a:off x="4353480" y="2320103"/>
            <a:ext cx="9589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MA" sz="14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مُتوازي </a:t>
            </a:r>
          </a:p>
          <a:p>
            <a:r>
              <a:rPr lang="ar-MA" sz="14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الْمُسْتَطيلاتِ</a:t>
            </a:r>
            <a:endParaRPr lang="fr-MA" sz="1400" b="1" dirty="0">
              <a:solidFill>
                <a:srgbClr val="FEA5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719A1AB-691A-5131-B003-0EA8A4AEAB68}"/>
              </a:ext>
            </a:extLst>
          </p:cNvPr>
          <p:cNvSpPr txBox="1"/>
          <p:nvPr/>
        </p:nvSpPr>
        <p:spPr>
          <a:xfrm>
            <a:off x="3699272" y="240890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MA" sz="20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4520DC8-17E4-E9CA-02ED-3576861526ED}"/>
              </a:ext>
            </a:extLst>
          </p:cNvPr>
          <p:cNvSpPr txBox="1"/>
          <p:nvPr/>
        </p:nvSpPr>
        <p:spPr>
          <a:xfrm>
            <a:off x="2699227" y="2381658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fr-MA" sz="2000" b="1" dirty="0">
              <a:solidFill>
                <a:srgbClr val="FEA5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AF0E231-4FEC-5635-EB1A-0AC3F40E8B8D}"/>
              </a:ext>
            </a:extLst>
          </p:cNvPr>
          <p:cNvSpPr txBox="1"/>
          <p:nvPr/>
        </p:nvSpPr>
        <p:spPr>
          <a:xfrm>
            <a:off x="1829024" y="240890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MA" sz="2000" b="1" dirty="0">
              <a:solidFill>
                <a:srgbClr val="FEA5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392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0F7B8-1038-8B8B-20BD-04692D318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B7367A-5019-4101-5219-D7E9BCAFCBB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DA5BC284-7DE8-C2B7-2CAE-20E4931DC3B8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8F1559C-EB38-FBF1-7A78-84CA0BD2EBF9}"/>
              </a:ext>
            </a:extLst>
          </p:cNvPr>
          <p:cNvGrpSpPr/>
          <p:nvPr/>
        </p:nvGrpSpPr>
        <p:grpSpPr>
          <a:xfrm>
            <a:off x="1086928" y="2655142"/>
            <a:ext cx="6773980" cy="2139882"/>
            <a:chOff x="2649856" y="2601943"/>
            <a:chExt cx="4153133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C54B9B4-1401-D108-DE81-012D32605AEE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60FFFB0-2BDE-D1A9-914F-7F6B63CA54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59268" y="3110700"/>
              <a:ext cx="543721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58721BF1-8EFE-AECF-5C58-6E62D2BABF90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F176DA9A-25AA-3B12-9866-0D7D2530EEF4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80F8AE2-3A46-E4CE-9294-A326B82C2D22}"/>
              </a:ext>
            </a:extLst>
          </p:cNvPr>
          <p:cNvSpPr txBox="1"/>
          <p:nvPr/>
        </p:nvSpPr>
        <p:spPr>
          <a:xfrm>
            <a:off x="1124341" y="3173530"/>
            <a:ext cx="5812317" cy="1395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8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تَعَرُّفُ وَتَمْييزُ الْمُجَسّماتِ بِخاصّياتِهَا وَنُشورِها.</a:t>
            </a:r>
          </a:p>
          <a:p>
            <a:pPr algn="ctr" rtl="1">
              <a:lnSpc>
                <a:spcPct val="150000"/>
              </a:lnSpc>
              <a:spcAft>
                <a:spcPts val="600"/>
              </a:spcAft>
            </a:pPr>
            <a:r>
              <a:rPr lang="ar-MA" sz="28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النشاط3</a:t>
            </a:r>
          </a:p>
        </p:txBody>
      </p:sp>
    </p:spTree>
    <p:extLst>
      <p:ext uri="{BB962C8B-B14F-4D97-AF65-F5344CB8AC3E}">
        <p14:creationId xmlns:p14="http://schemas.microsoft.com/office/powerpoint/2010/main" val="270016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CB548-F0D1-5009-E519-0833FAEA7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19482D94-9812-FA7B-6562-0835FC96C8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A97AD8-A1EA-A08C-8B40-67F7D49E13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8" name="ZoneTexte 1">
            <a:extLst>
              <a:ext uri="{FF2B5EF4-FFF2-40B4-BE49-F238E27FC236}">
                <a16:creationId xmlns:a16="http://schemas.microsoft.com/office/drawing/2014/main" id="{6E2B0A9E-4A3A-194D-BEED-9A6A01D16BFA}"/>
              </a:ext>
            </a:extLst>
          </p:cNvPr>
          <p:cNvSpPr txBox="1"/>
          <p:nvPr/>
        </p:nvSpPr>
        <p:spPr>
          <a:xfrm>
            <a:off x="2811840" y="921309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595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D0717-4A4C-D1B3-D744-A81BC9588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77CCCC53-11AF-FE85-F076-D0CDD051BAD2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اسم المجسم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الذي بطابق النشر الآتي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435A47B-BD42-BCA4-B3F4-39E8EE1EC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5" name="Groupe 8">
            <a:extLst>
              <a:ext uri="{FF2B5EF4-FFF2-40B4-BE49-F238E27FC236}">
                <a16:creationId xmlns:a16="http://schemas.microsoft.com/office/drawing/2014/main" id="{69F594F4-5B27-5D67-F13B-F7C1E4856751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7" name="Image 11">
              <a:extLst>
                <a:ext uri="{FF2B5EF4-FFF2-40B4-BE49-F238E27FC236}">
                  <a16:creationId xmlns:a16="http://schemas.microsoft.com/office/drawing/2014/main" id="{E4E5D371-E498-A163-8749-5EFEA04D67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ZoneTexte 12">
              <a:extLst>
                <a:ext uri="{FF2B5EF4-FFF2-40B4-BE49-F238E27FC236}">
                  <a16:creationId xmlns:a16="http://schemas.microsoft.com/office/drawing/2014/main" id="{4BEB054F-041F-6DB7-82C8-BDF08C0868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M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13BF68F-2A10-041F-200B-9E2CF537DC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723293" y="769144"/>
            <a:ext cx="4767345" cy="595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76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13B68-A2F3-5D20-6EDA-94C4DFF35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88296C5-1924-9377-DBF1-D2B0733BD40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03C51C5-F789-394A-57BE-EF4EEAC161F5}"/>
              </a:ext>
            </a:extLst>
          </p:cNvPr>
          <p:cNvSpPr txBox="1"/>
          <p:nvPr/>
        </p:nvSpPr>
        <p:spPr>
          <a:xfrm>
            <a:off x="2862000" y="921309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ABE790-FD06-08F5-498C-485732FD4C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0294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C9572-062D-8274-2B33-7872B5443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9C6E940B-65C0-8334-F953-E2EF6A1E806B}"/>
              </a:ext>
            </a:extLst>
          </p:cNvPr>
          <p:cNvSpPr txBox="1"/>
          <p:nvPr/>
        </p:nvSpPr>
        <p:spPr>
          <a:xfrm>
            <a:off x="401981" y="668281"/>
            <a:ext cx="72210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  <a:p>
            <a:pPr algn="r" rtl="1">
              <a:defRPr/>
            </a:pP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التركيز على مساعدة المتعثرين.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2B1928B-C37A-EFC7-9E42-66BB2D1DB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" name="Groupe 8">
            <a:extLst>
              <a:ext uri="{FF2B5EF4-FFF2-40B4-BE49-F238E27FC236}">
                <a16:creationId xmlns:a16="http://schemas.microsoft.com/office/drawing/2014/main" id="{C99A614D-61A6-AA9E-139C-86CD59FF2FB8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9" name="Image 11">
              <a:extLst>
                <a:ext uri="{FF2B5EF4-FFF2-40B4-BE49-F238E27FC236}">
                  <a16:creationId xmlns:a16="http://schemas.microsoft.com/office/drawing/2014/main" id="{C6AA88EA-2F6E-7922-86A9-69948362BB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ZoneTexte 12">
              <a:extLst>
                <a:ext uri="{FF2B5EF4-FFF2-40B4-BE49-F238E27FC236}">
                  <a16:creationId xmlns:a16="http://schemas.microsoft.com/office/drawing/2014/main" id="{79BF12AA-9FD9-286C-985D-38F9131F43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940C58D-AAA6-7F55-78BA-B708B72C10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857851" y="843142"/>
            <a:ext cx="4767345" cy="59565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112927-33BD-4C78-DC0E-97357C979AE2}"/>
              </a:ext>
            </a:extLst>
          </p:cNvPr>
          <p:cNvSpPr txBox="1"/>
          <p:nvPr/>
        </p:nvSpPr>
        <p:spPr>
          <a:xfrm>
            <a:off x="2132718" y="5866553"/>
            <a:ext cx="4386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مُتوازي </a:t>
            </a:r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الْمُسْتَطيلاتِ</a:t>
            </a:r>
            <a:endParaRPr lang="fr-MA" sz="36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41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F5339-4290-5A2D-BF8D-81FE82985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0220C7D-BD77-D16D-F619-2575C63C32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3" name="ZoneTexte 1">
            <a:extLst>
              <a:ext uri="{FF2B5EF4-FFF2-40B4-BE49-F238E27FC236}">
                <a16:creationId xmlns:a16="http://schemas.microsoft.com/office/drawing/2014/main" id="{898570E1-930D-797F-A3CA-DDFAE0B9A206}"/>
              </a:ext>
            </a:extLst>
          </p:cNvPr>
          <p:cNvSpPr txBox="1"/>
          <p:nvPr/>
        </p:nvSpPr>
        <p:spPr>
          <a:xfrm>
            <a:off x="33298" y="822293"/>
            <a:ext cx="77076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C52CAA3D-EC5B-4EC8-4524-4ED821AE5C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68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F13DC-A4C0-307F-0438-58CD8B481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6D504379-C47A-A375-0365-604501CA2A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00757" y="741404"/>
            <a:ext cx="757857" cy="744268"/>
          </a:xfrm>
          <a:prstGeom prst="rect">
            <a:avLst/>
          </a:prstGeom>
        </p:spPr>
      </p:pic>
      <p:sp>
        <p:nvSpPr>
          <p:cNvPr id="10" name="ZoneTexte 5">
            <a:extLst>
              <a:ext uri="{FF2B5EF4-FFF2-40B4-BE49-F238E27FC236}">
                <a16:creationId xmlns:a16="http://schemas.microsoft.com/office/drawing/2014/main" id="{382FC226-08B8-67E7-4670-9002A8644C29}"/>
              </a:ext>
            </a:extLst>
          </p:cNvPr>
          <p:cNvSpPr txBox="1"/>
          <p:nvPr/>
        </p:nvSpPr>
        <p:spPr>
          <a:xfrm>
            <a:off x="2937743" y="913483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افتحوا كراساتكم على الصفحة 105.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B443413-1E09-7405-9E66-A82B872FF3F7}"/>
              </a:ext>
            </a:extLst>
          </p:cNvPr>
          <p:cNvSpPr/>
          <p:nvPr/>
        </p:nvSpPr>
        <p:spPr>
          <a:xfrm>
            <a:off x="4817327" y="2319454"/>
            <a:ext cx="3083430" cy="21410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A2022D5-914C-3E8D-5216-B656391EA661}"/>
              </a:ext>
            </a:extLst>
          </p:cNvPr>
          <p:cNvGrpSpPr/>
          <p:nvPr/>
        </p:nvGrpSpPr>
        <p:grpSpPr>
          <a:xfrm>
            <a:off x="430200" y="1740539"/>
            <a:ext cx="8283600" cy="4762503"/>
            <a:chOff x="430200" y="1633151"/>
            <a:chExt cx="8283600" cy="486800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979E3B7-16AF-49B6-DC97-4DCB02842A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50060" y="1633151"/>
              <a:ext cx="4063740" cy="4868009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A97C307-D385-90C6-77DC-162203D853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0200" y="1633152"/>
              <a:ext cx="4297949" cy="4868008"/>
            </a:xfrm>
            <a:prstGeom prst="rect">
              <a:avLst/>
            </a:prstGeom>
          </p:spPr>
        </p:pic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60C35E1-752E-3489-0B36-BD7EF04CA621}"/>
              </a:ext>
            </a:extLst>
          </p:cNvPr>
          <p:cNvSpPr/>
          <p:nvPr/>
        </p:nvSpPr>
        <p:spPr>
          <a:xfrm>
            <a:off x="918589" y="2126200"/>
            <a:ext cx="3321169" cy="204068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808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35FE8-E0EF-EA11-F07A-116CF4648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5">
            <a:extLst>
              <a:ext uri="{FF2B5EF4-FFF2-40B4-BE49-F238E27FC236}">
                <a16:creationId xmlns:a16="http://schemas.microsoft.com/office/drawing/2014/main" id="{247B7D6B-4E70-4D22-5B67-442D319E1AE5}"/>
              </a:ext>
            </a:extLst>
          </p:cNvPr>
          <p:cNvSpPr txBox="1"/>
          <p:nvPr/>
        </p:nvSpPr>
        <p:spPr>
          <a:xfrm>
            <a:off x="223024" y="913483"/>
            <a:ext cx="73740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التمرين 3. لديكم 4 دقائق.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5F05B0-EECF-C4B5-7CDC-0A05D6D030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EF53FB-A15B-64AA-0008-DC6BAE65D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341" y="1425911"/>
            <a:ext cx="6587684" cy="514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68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98DF4-2D8B-A015-8544-A79700CBE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FA5C7B-0FAD-CD02-4935-DC092AAE8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2A08BE0-A960-2EF3-1A24-0AC6E9B83F7D}"/>
              </a:ext>
            </a:extLst>
          </p:cNvPr>
          <p:cNvSpPr txBox="1"/>
          <p:nvPr/>
        </p:nvSpPr>
        <p:spPr>
          <a:xfrm>
            <a:off x="2920583" y="702967"/>
            <a:ext cx="458872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  <a:p>
            <a:pPr algn="r" rtl="1">
              <a:defRPr/>
            </a:pPr>
            <a:r>
              <a:rPr lang="ar-MA" sz="18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التركيز على مساعدة المتعثرين.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474AE0B-32F2-3909-48D1-A63E558418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931" y="1380075"/>
            <a:ext cx="6468378" cy="503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89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676DF-E7A9-0E8A-435B-6DFC4599A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FDE616A-E57D-CB20-99B6-408AB3DA89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54BD18F5-837F-F128-BD58-6DAE99944E77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90F726E-0A91-ECEE-753F-3DF69A98F5B2}"/>
              </a:ext>
            </a:extLst>
          </p:cNvPr>
          <p:cNvGrpSpPr/>
          <p:nvPr/>
        </p:nvGrpSpPr>
        <p:grpSpPr>
          <a:xfrm>
            <a:off x="1338146" y="2655142"/>
            <a:ext cx="6579220" cy="2139882"/>
            <a:chOff x="2649856" y="2601943"/>
            <a:chExt cx="4187747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2108DAF-F733-BEED-1152-E157CB740F6B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BC2F502-5554-BFB7-B939-67CFA62385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05730" y="3165986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A29E6C4F-47B7-E3EB-AE3E-6B4C08F0292F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C2212E88-ABAB-21C2-A5A7-C68ABC310363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3738B6F-43A5-711C-C66A-7659EC332BF8}"/>
              </a:ext>
            </a:extLst>
          </p:cNvPr>
          <p:cNvSpPr txBox="1"/>
          <p:nvPr/>
        </p:nvSpPr>
        <p:spPr>
          <a:xfrm>
            <a:off x="1895708" y="3372317"/>
            <a:ext cx="4796503" cy="754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حَلُّ مَسائِل (كسر كمية)</a:t>
            </a:r>
          </a:p>
        </p:txBody>
      </p:sp>
    </p:spTree>
    <p:extLst>
      <p:ext uri="{BB962C8B-B14F-4D97-AF65-F5344CB8AC3E}">
        <p14:creationId xmlns:p14="http://schemas.microsoft.com/office/powerpoint/2010/main" val="5148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94765-9C46-83DA-95AC-E4566840C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CA25463-6925-9DCF-C00D-54E4469D47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00757" y="741404"/>
            <a:ext cx="757857" cy="744268"/>
          </a:xfrm>
          <a:prstGeom prst="rect">
            <a:avLst/>
          </a:prstGeom>
        </p:spPr>
      </p:pic>
      <p:sp>
        <p:nvSpPr>
          <p:cNvPr id="10" name="ZoneTexte 5">
            <a:extLst>
              <a:ext uri="{FF2B5EF4-FFF2-40B4-BE49-F238E27FC236}">
                <a16:creationId xmlns:a16="http://schemas.microsoft.com/office/drawing/2014/main" id="{D8F4B4D8-AE40-1C77-42E0-7A2F9A4A3FFB}"/>
              </a:ext>
            </a:extLst>
          </p:cNvPr>
          <p:cNvSpPr txBox="1"/>
          <p:nvPr/>
        </p:nvSpPr>
        <p:spPr>
          <a:xfrm>
            <a:off x="2937743" y="913483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الصفحة 105 ، التمرين 5.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11742A1-F599-7FE6-2C15-BBD0CED0154C}"/>
              </a:ext>
            </a:extLst>
          </p:cNvPr>
          <p:cNvSpPr/>
          <p:nvPr/>
        </p:nvSpPr>
        <p:spPr>
          <a:xfrm>
            <a:off x="823992" y="3524106"/>
            <a:ext cx="3259916" cy="130469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813890B-FD9B-E929-C19C-FBDB09504E15}"/>
              </a:ext>
            </a:extLst>
          </p:cNvPr>
          <p:cNvGrpSpPr/>
          <p:nvPr/>
        </p:nvGrpSpPr>
        <p:grpSpPr>
          <a:xfrm>
            <a:off x="349178" y="1741173"/>
            <a:ext cx="8130826" cy="4870557"/>
            <a:chOff x="430200" y="1633151"/>
            <a:chExt cx="8283600" cy="486800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3ACBA37-5E34-C828-EEB5-BCDBD868BF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50060" y="1633151"/>
              <a:ext cx="4063740" cy="4868009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2F5ED7E-0482-236D-FA0E-28ADC6675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0200" y="1633152"/>
              <a:ext cx="4297949" cy="4868008"/>
            </a:xfrm>
            <a:prstGeom prst="rect">
              <a:avLst/>
            </a:prstGeom>
          </p:spPr>
        </p:pic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125DA57-E6AF-6232-9A9C-9817241A20EA}"/>
              </a:ext>
            </a:extLst>
          </p:cNvPr>
          <p:cNvSpPr/>
          <p:nvPr/>
        </p:nvSpPr>
        <p:spPr>
          <a:xfrm>
            <a:off x="707698" y="4975002"/>
            <a:ext cx="3492504" cy="118273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4401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9061D-BE7A-FB91-D01A-0A71562B2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9A28AEC-F66D-DF63-EE12-6BE8684F1ED2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حلوا المسألة في التمرين رقم 5.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463309E-7C6B-9E87-CB73-DD0D75B94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5" name="Groupe 8">
            <a:extLst>
              <a:ext uri="{FF2B5EF4-FFF2-40B4-BE49-F238E27FC236}">
                <a16:creationId xmlns:a16="http://schemas.microsoft.com/office/drawing/2014/main" id="{5D93903F-7B3E-F045-1111-E78326710F98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7" name="Image 11">
              <a:extLst>
                <a:ext uri="{FF2B5EF4-FFF2-40B4-BE49-F238E27FC236}">
                  <a16:creationId xmlns:a16="http://schemas.microsoft.com/office/drawing/2014/main" id="{64D210FD-A315-0E2B-EF3B-20BA07B057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ZoneTexte 12">
              <a:extLst>
                <a:ext uri="{FF2B5EF4-FFF2-40B4-BE49-F238E27FC236}">
                  <a16:creationId xmlns:a16="http://schemas.microsoft.com/office/drawing/2014/main" id="{267E5F11-4A3A-401C-A268-135DEF208C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4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06361B3-CF76-0A23-0261-D709DD64AD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539" y="1973453"/>
            <a:ext cx="8194876" cy="4025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84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E9EC0-612B-9418-6B67-80FF49BFE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3D82606-A8D7-6518-A075-74037A08BB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539" y="1973453"/>
            <a:ext cx="8194876" cy="4025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14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A3B63-E940-D26C-00AD-0618F2E46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0370E000-1CEC-542B-6B6D-889A7FDB7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733" y="1804011"/>
            <a:ext cx="8194876" cy="4325460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501F4529-4E8D-DB72-A6DE-935812ECDAC3}"/>
              </a:ext>
            </a:extLst>
          </p:cNvPr>
          <p:cNvGrpSpPr/>
          <p:nvPr/>
        </p:nvGrpSpPr>
        <p:grpSpPr>
          <a:xfrm>
            <a:off x="798356" y="3996851"/>
            <a:ext cx="2814108" cy="2169609"/>
            <a:chOff x="561109" y="3534767"/>
            <a:chExt cx="3099978" cy="235576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5E905EBF-F78F-6461-D104-BB2579565C44}"/>
                    </a:ext>
                  </a:extLst>
                </p:cNvPr>
                <p:cNvSpPr txBox="1"/>
                <p:nvPr/>
              </p:nvSpPr>
              <p:spPr>
                <a:xfrm>
                  <a:off x="561109" y="5164654"/>
                  <a:ext cx="570272" cy="7258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SA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ar-MA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fr-MA" sz="20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5E905EBF-F78F-6461-D104-BB2579565C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1109" y="5164654"/>
                  <a:ext cx="570272" cy="72587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Left Brace 39">
              <a:extLst>
                <a:ext uri="{FF2B5EF4-FFF2-40B4-BE49-F238E27FC236}">
                  <a16:creationId xmlns:a16="http://schemas.microsoft.com/office/drawing/2014/main" id="{48717122-DD4F-3357-85A8-F9716CCFD6B3}"/>
                </a:ext>
              </a:extLst>
            </p:cNvPr>
            <p:cNvSpPr/>
            <p:nvPr/>
          </p:nvSpPr>
          <p:spPr>
            <a:xfrm rot="5400000">
              <a:off x="1894095" y="2551947"/>
              <a:ext cx="434007" cy="3099977"/>
            </a:xfrm>
            <a:prstGeom prst="leftBrace">
              <a:avLst>
                <a:gd name="adj1" fmla="val 50471"/>
                <a:gd name="adj2" fmla="val 50000"/>
              </a:avLst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30" name="TextBox 22">
              <a:extLst>
                <a:ext uri="{FF2B5EF4-FFF2-40B4-BE49-F238E27FC236}">
                  <a16:creationId xmlns:a16="http://schemas.microsoft.com/office/drawing/2014/main" id="{8F6FFB67-EC60-F995-2821-D0B7BAA046C9}"/>
                </a:ext>
              </a:extLst>
            </p:cNvPr>
            <p:cNvSpPr txBox="1"/>
            <p:nvPr/>
          </p:nvSpPr>
          <p:spPr>
            <a:xfrm>
              <a:off x="918635" y="3534767"/>
              <a:ext cx="2579456" cy="4010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C00000"/>
                  </a:solidFill>
                </a:rPr>
                <a:t>240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4D719E-4276-A16A-F438-DCD5F6762C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344C62BE-3F4F-A02A-DE57-51EAAE7D3015}"/>
              </a:ext>
            </a:extLst>
          </p:cNvPr>
          <p:cNvSpPr txBox="1"/>
          <p:nvPr/>
        </p:nvSpPr>
        <p:spPr>
          <a:xfrm>
            <a:off x="2837240" y="854031"/>
            <a:ext cx="46592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</a:p>
          <a:p>
            <a:pPr lvl="0" algn="r" rtl="1">
              <a:defRPr/>
            </a:pP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التركيز على مساعدة المتعثرين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BB4098A-7FD5-F619-27E3-BD4A723CE599}"/>
              </a:ext>
            </a:extLst>
          </p:cNvPr>
          <p:cNvSpPr txBox="1"/>
          <p:nvPr/>
        </p:nvSpPr>
        <p:spPr>
          <a:xfrm>
            <a:off x="717631" y="5409017"/>
            <a:ext cx="682861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مُتَساوِيّةُ الْحَلِّ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240 ÷ 4 = 60 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عِبارُةُ الْحَلِّ :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عَدَدُ التّلاميذِ الّذينَ يَحْضُرونَ حِصَصَ الدَّعْمِ: 60 تِلْميذًا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50E043-CD6A-E6FC-DCEA-80FC0FE33E1D}"/>
              </a:ext>
            </a:extLst>
          </p:cNvPr>
          <p:cNvSpPr/>
          <p:nvPr/>
        </p:nvSpPr>
        <p:spPr>
          <a:xfrm>
            <a:off x="3212809" y="5372028"/>
            <a:ext cx="4290812" cy="370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CAE42E6-D524-110B-B097-145EA322D8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994732"/>
              </p:ext>
            </p:extLst>
          </p:nvPr>
        </p:nvGraphicFramePr>
        <p:xfrm>
          <a:off x="717631" y="4763249"/>
          <a:ext cx="281410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3527">
                  <a:extLst>
                    <a:ext uri="{9D8B030D-6E8A-4147-A177-3AD203B41FA5}">
                      <a16:colId xmlns:a16="http://schemas.microsoft.com/office/drawing/2014/main" val="903066834"/>
                    </a:ext>
                  </a:extLst>
                </a:gridCol>
                <a:gridCol w="703527">
                  <a:extLst>
                    <a:ext uri="{9D8B030D-6E8A-4147-A177-3AD203B41FA5}">
                      <a16:colId xmlns:a16="http://schemas.microsoft.com/office/drawing/2014/main" val="2644526429"/>
                    </a:ext>
                  </a:extLst>
                </a:gridCol>
                <a:gridCol w="703527">
                  <a:extLst>
                    <a:ext uri="{9D8B030D-6E8A-4147-A177-3AD203B41FA5}">
                      <a16:colId xmlns:a16="http://schemas.microsoft.com/office/drawing/2014/main" val="2861270906"/>
                    </a:ext>
                  </a:extLst>
                </a:gridCol>
                <a:gridCol w="703527">
                  <a:extLst>
                    <a:ext uri="{9D8B030D-6E8A-4147-A177-3AD203B41FA5}">
                      <a16:colId xmlns:a16="http://schemas.microsoft.com/office/drawing/2014/main" val="803215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60</a:t>
                      </a:r>
                      <a:endParaRPr lang="fr-MA" dirty="0"/>
                    </a:p>
                  </a:txBody>
                  <a:tcPr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60</a:t>
                      </a:r>
                      <a:endParaRPr lang="fr-MA" dirty="0"/>
                    </a:p>
                  </a:txBody>
                  <a:tcPr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60</a:t>
                      </a:r>
                      <a:endParaRPr lang="fr-MA" dirty="0"/>
                    </a:p>
                  </a:txBody>
                  <a:tcPr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60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5955217"/>
                  </a:ext>
                </a:extLst>
              </a:tr>
            </a:tbl>
          </a:graphicData>
        </a:graphic>
      </p:graphicFrame>
      <p:grpSp>
        <p:nvGrpSpPr>
          <p:cNvPr id="13" name="Groupe 8">
            <a:extLst>
              <a:ext uri="{FF2B5EF4-FFF2-40B4-BE49-F238E27FC236}">
                <a16:creationId xmlns:a16="http://schemas.microsoft.com/office/drawing/2014/main" id="{3C410690-B456-AD09-4611-C3277CBC8F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27" name="Image 11">
              <a:extLst>
                <a:ext uri="{FF2B5EF4-FFF2-40B4-BE49-F238E27FC236}">
                  <a16:creationId xmlns:a16="http://schemas.microsoft.com/office/drawing/2014/main" id="{069E002A-F4C2-8E75-5022-735BAC7641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ZoneTexte 12">
              <a:extLst>
                <a:ext uri="{FF2B5EF4-FFF2-40B4-BE49-F238E27FC236}">
                  <a16:creationId xmlns:a16="http://schemas.microsoft.com/office/drawing/2014/main" id="{AB600CEE-9810-6436-EA75-E7931389B3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33" name="Left Brace 20">
            <a:extLst>
              <a:ext uri="{FF2B5EF4-FFF2-40B4-BE49-F238E27FC236}">
                <a16:creationId xmlns:a16="http://schemas.microsoft.com/office/drawing/2014/main" id="{5D0240D3-8E97-C552-3905-F85B96F39D97}"/>
              </a:ext>
            </a:extLst>
          </p:cNvPr>
          <p:cNvSpPr/>
          <p:nvPr/>
        </p:nvSpPr>
        <p:spPr>
          <a:xfrm rot="16200000">
            <a:off x="933211" y="4974221"/>
            <a:ext cx="304295" cy="735455"/>
          </a:xfrm>
          <a:prstGeom prst="leftBrace">
            <a:avLst>
              <a:gd name="adj1" fmla="val 40525"/>
              <a:gd name="adj2" fmla="val 46852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2400" dirty="0"/>
          </a:p>
        </p:txBody>
      </p:sp>
    </p:spTree>
    <p:extLst>
      <p:ext uri="{BB962C8B-B14F-4D97-AF65-F5344CB8AC3E}">
        <p14:creationId xmlns:p14="http://schemas.microsoft.com/office/powerpoint/2010/main" val="50657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5FB40AB-40AE-E512-258F-88B280F33831}"/>
              </a:ext>
            </a:extLst>
          </p:cNvPr>
          <p:cNvSpPr txBox="1"/>
          <p:nvPr/>
        </p:nvSpPr>
        <p:spPr>
          <a:xfrm>
            <a:off x="998483" y="854031"/>
            <a:ext cx="64980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Low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المنزل،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4 المتبقي على الصفحة: 105.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AA0D2F6-7FAA-FEC2-8A25-9D45D9A36A59}"/>
              </a:ext>
            </a:extLst>
          </p:cNvPr>
          <p:cNvSpPr/>
          <p:nvPr/>
        </p:nvSpPr>
        <p:spPr>
          <a:xfrm>
            <a:off x="4716966" y="5272286"/>
            <a:ext cx="3412273" cy="86325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830B85D-E7A3-B57C-8CC1-1397EE8C4D57}"/>
              </a:ext>
            </a:extLst>
          </p:cNvPr>
          <p:cNvGrpSpPr/>
          <p:nvPr/>
        </p:nvGrpSpPr>
        <p:grpSpPr>
          <a:xfrm>
            <a:off x="291305" y="1822196"/>
            <a:ext cx="8130826" cy="4870557"/>
            <a:chOff x="430200" y="1633151"/>
            <a:chExt cx="8283600" cy="486800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775BC6B-FD72-A907-1672-DAEA7FE828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50060" y="1633151"/>
              <a:ext cx="4063740" cy="486800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41E8627-4C9F-E2B9-F423-623CCFFBD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0200" y="1633152"/>
              <a:ext cx="4297949" cy="4868008"/>
            </a:xfrm>
            <a:prstGeom prst="rect">
              <a:avLst/>
            </a:prstGeom>
          </p:spPr>
        </p:pic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682A159-05F7-AAAF-3CF5-C134CCB91C22}"/>
              </a:ext>
            </a:extLst>
          </p:cNvPr>
          <p:cNvSpPr/>
          <p:nvPr/>
        </p:nvSpPr>
        <p:spPr>
          <a:xfrm>
            <a:off x="721869" y="4257371"/>
            <a:ext cx="3492504" cy="118273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F4ADE-EE9E-BFC6-B525-6019BAE4C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75ED8D-1D0E-17A9-7EA3-F9CA87920D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AF275C-02C8-B105-9127-0337C89F4208}"/>
              </a:ext>
            </a:extLst>
          </p:cNvPr>
          <p:cNvSpPr txBox="1"/>
          <p:nvPr/>
        </p:nvSpPr>
        <p:spPr>
          <a:xfrm>
            <a:off x="367005" y="955377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1FC9217E-FA5C-D84C-0E44-A7974A59A7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282300"/>
            <a:ext cx="2114090" cy="33762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F8BFD477-9D69-8B01-FE7E-7A00B88D3B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252392"/>
            <a:ext cx="1941172" cy="345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4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19830</TotalTime>
  <Words>821</Words>
  <Application>Microsoft Office PowerPoint</Application>
  <PresentationFormat>Affichage à l'écran (4:3)</PresentationFormat>
  <Paragraphs>250</Paragraphs>
  <Slides>62</Slides>
  <Notes>7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62</vt:i4>
      </vt:variant>
    </vt:vector>
  </HeadingPairs>
  <TitlesOfParts>
    <vt:vector size="78" baseType="lpstr">
      <vt:lpstr>Cambria Math</vt:lpstr>
      <vt:lpstr>Wingdings</vt:lpstr>
      <vt:lpstr>Calibri</vt:lpstr>
      <vt:lpstr>Effra CC Arbc</vt:lpstr>
      <vt:lpstr>Dosis</vt:lpstr>
      <vt:lpstr>Chalkboard</vt:lpstr>
      <vt:lpstr>Aptos Display</vt:lpstr>
      <vt:lpstr>Arial</vt:lpstr>
      <vt:lpstr>Aptos</vt:lpstr>
      <vt:lpstr>DengXian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 الرابع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177</cp:revision>
  <cp:lastPrinted>2025-08-13T10:11:39Z</cp:lastPrinted>
  <dcterms:created xsi:type="dcterms:W3CDTF">2025-08-01T12:31:49Z</dcterms:created>
  <dcterms:modified xsi:type="dcterms:W3CDTF">2026-04-22T07:18:07Z</dcterms:modified>
</cp:coreProperties>
</file>