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1"/>
  </p:notesMasterIdLst>
  <p:handoutMasterIdLst>
    <p:handoutMasterId r:id="rId72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2134807164" r:id="rId14"/>
    <p:sldId id="2134807029" r:id="rId15"/>
    <p:sldId id="769" r:id="rId16"/>
    <p:sldId id="2134807031" r:id="rId17"/>
    <p:sldId id="2134807032" r:id="rId18"/>
    <p:sldId id="2134807167" r:id="rId19"/>
    <p:sldId id="774" r:id="rId20"/>
    <p:sldId id="1054" r:id="rId21"/>
    <p:sldId id="1055" r:id="rId22"/>
    <p:sldId id="2134807168" r:id="rId23"/>
    <p:sldId id="2134807188" r:id="rId24"/>
    <p:sldId id="2134807189" r:id="rId25"/>
    <p:sldId id="2134807190" r:id="rId26"/>
    <p:sldId id="2134807191" r:id="rId27"/>
    <p:sldId id="2134807192" r:id="rId28"/>
    <p:sldId id="2134807193" r:id="rId29"/>
    <p:sldId id="2134806710" r:id="rId30"/>
    <p:sldId id="751" r:id="rId31"/>
    <p:sldId id="871" r:id="rId32"/>
    <p:sldId id="2134806711" r:id="rId33"/>
    <p:sldId id="2134806681" r:id="rId34"/>
    <p:sldId id="2134806700" r:id="rId35"/>
    <p:sldId id="2134806722" r:id="rId36"/>
    <p:sldId id="2134806701" r:id="rId37"/>
    <p:sldId id="2134806719" r:id="rId38"/>
    <p:sldId id="2134807073" r:id="rId39"/>
    <p:sldId id="2134806715" r:id="rId40"/>
    <p:sldId id="2134807020" r:id="rId41"/>
    <p:sldId id="2134807021" r:id="rId42"/>
    <p:sldId id="2134807074" r:id="rId43"/>
    <p:sldId id="2134807033" r:id="rId44"/>
    <p:sldId id="2134807042" r:id="rId45"/>
    <p:sldId id="2134807043" r:id="rId46"/>
    <p:sldId id="2134807075" r:id="rId47"/>
    <p:sldId id="2134807044" r:id="rId48"/>
    <p:sldId id="2134806689" r:id="rId49"/>
    <p:sldId id="2134806665" r:id="rId50"/>
    <p:sldId id="2134806663" r:id="rId51"/>
    <p:sldId id="2134807028" r:id="rId52"/>
    <p:sldId id="2134807178" r:id="rId53"/>
    <p:sldId id="2134807179" r:id="rId54"/>
    <p:sldId id="2134807183" r:id="rId55"/>
    <p:sldId id="2134806696" r:id="rId56"/>
    <p:sldId id="848" r:id="rId57"/>
    <p:sldId id="921" r:id="rId58"/>
    <p:sldId id="922" r:id="rId59"/>
    <p:sldId id="924" r:id="rId60"/>
    <p:sldId id="925" r:id="rId61"/>
    <p:sldId id="849" r:id="rId62"/>
    <p:sldId id="2134806697" r:id="rId63"/>
    <p:sldId id="2134806706" r:id="rId64"/>
    <p:sldId id="2134807187" r:id="rId65"/>
    <p:sldId id="858" r:id="rId66"/>
    <p:sldId id="868" r:id="rId67"/>
    <p:sldId id="869" r:id="rId68"/>
    <p:sldId id="764" r:id="rId69"/>
    <p:sldId id="949" r:id="rId70"/>
  </p:sldIdLst>
  <p:sldSz cx="9144000" cy="6858000" type="screen4x3"/>
  <p:notesSz cx="6735763" cy="9866313"/>
  <p:embeddedFontLs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1A947"/>
    <a:srgbClr val="084F6A"/>
    <a:srgbClr val="FCC302"/>
    <a:srgbClr val="199995"/>
    <a:srgbClr val="0B76A0"/>
    <a:srgbClr val="47D45A"/>
    <a:srgbClr val="C00000"/>
    <a:srgbClr val="008F8D"/>
    <a:srgbClr val="3A8F98"/>
    <a:srgbClr val="7EC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1AFF75-C7CA-40BB-AE5B-42F396A2449D}" v="157" dt="2026-04-12T00:39:16.7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0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113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font" Target="fonts/font2.fntdata"/><Relationship Id="rId79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handoutMaster" Target="handoutMasters/handoutMaster1.xml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1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B9779-A3C9-113C-B84E-39FA9B5D5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7ACFB2-EA58-0638-B0DA-B8CA2C5EB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BD233E-9106-C044-D137-8BA3584D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F6B7E7-B9CD-330B-0F90-3D9BA62FD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408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CDFB9-F22B-F5F0-3BA5-54E23BB72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D8A01D-0908-C1B1-FF79-B66C59F25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4469A1-5D8D-3FB7-0404-E5DA1B776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0A75F8-1589-EE5C-EF42-0C00948A5C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409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43289-C36B-F945-8542-BDD7524FD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8914D3-AF6E-980C-65A5-96584511A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0461F9-9BB7-2E84-3497-24D60F7FA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CDF604-A11D-B4E3-828A-B737A6688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2017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D3DE0-0C83-5A17-A6EA-370CF801D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7F2E0C-45FF-C66A-CCB2-9D3DF49DFE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E8EFE7-5024-030B-885C-18EDC04C2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E911C9-6F84-ECED-74B1-DFDAB5DB8D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54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B3A11-501C-9B0D-D6D1-493FA08EE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88F55E-C8CA-F3AA-669B-12F3F066C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9BB3E3-31D6-1EA6-24B1-53741F8FA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EE5CC9-CD67-C000-8121-A6722B2F0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3419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6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3.gif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11.emf"/><Relationship Id="rId4" Type="http://schemas.openxmlformats.org/officeDocument/2006/relationships/image" Target="../media/image23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6.mp4"/><Relationship Id="rId7" Type="http://schemas.openxmlformats.org/officeDocument/2006/relationships/image" Target="../media/image2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14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 2</a:t>
            </a:r>
            <a:endParaRPr lang="fr-FR" sz="20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20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/>
                </a:solidFill>
                <a:ea typeface="Calibri" panose="020F0502020204030204" pitchFamily="34" charset="0"/>
              </a:rPr>
              <a:t>المجسمات 1</a:t>
            </a:r>
            <a:endParaRPr lang="fr-FR" sz="2000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حل المسائل (كسركمية)</a:t>
            </a:r>
            <a:endParaRPr lang="fr-FR" sz="20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3</a:t>
            </a:r>
            <a:endParaRPr lang="fr-FR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37465" y="77567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16461" y="1154052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اَلْمُجَسَّماتُ 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32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AD6137D-0C61-1F5D-0F1F-A01694243383}"/>
              </a:ext>
            </a:extLst>
          </p:cNvPr>
          <p:cNvGrpSpPr/>
          <p:nvPr/>
        </p:nvGrpSpPr>
        <p:grpSpPr>
          <a:xfrm>
            <a:off x="603585" y="2035808"/>
            <a:ext cx="7907216" cy="4367450"/>
            <a:chOff x="634065" y="2207521"/>
            <a:chExt cx="7907216" cy="43674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4BFAB54-A507-2D5A-3FF0-A0FCFDE5D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6"/>
            <a:stretch>
              <a:fillRect/>
            </a:stretch>
          </p:blipFill>
          <p:spPr>
            <a:xfrm>
              <a:off x="4768645" y="2207521"/>
              <a:ext cx="3772636" cy="436745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F1A73FA-03A9-1BC9-9591-6E0611D95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6"/>
            <a:stretch>
              <a:fillRect/>
            </a:stretch>
          </p:blipFill>
          <p:spPr>
            <a:xfrm>
              <a:off x="634065" y="2345172"/>
              <a:ext cx="4134580" cy="4229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2611120" y="3638497"/>
            <a:ext cx="5266373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2159747" y="3751686"/>
            <a:ext cx="50731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َسْمِيَّ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 الْمُجَسّماتِ 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25055" y="3221280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629784" y="4579124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777203" y="3429000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95483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42241" y="851321"/>
            <a:ext cx="7516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C3ED665-870A-2AB1-6E61-6A66749B4AE9}"/>
              </a:ext>
            </a:extLst>
          </p:cNvPr>
          <p:cNvGrpSpPr/>
          <p:nvPr/>
        </p:nvGrpSpPr>
        <p:grpSpPr>
          <a:xfrm>
            <a:off x="444478" y="1881686"/>
            <a:ext cx="7795513" cy="4755084"/>
            <a:chOff x="611068" y="1746605"/>
            <a:chExt cx="7795513" cy="475508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B27FD0C-600D-BE4C-9E9E-A0A8638E7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8" y="1746605"/>
              <a:ext cx="3960932" cy="475508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FAADEB-FAD6-C83A-F845-690168EE0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1746605"/>
              <a:ext cx="3834581" cy="475508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FFF8811-5E41-15AB-6921-5544C85DEFD0}"/>
              </a:ext>
            </a:extLst>
          </p:cNvPr>
          <p:cNvSpPr/>
          <p:nvPr/>
        </p:nvSpPr>
        <p:spPr>
          <a:xfrm>
            <a:off x="706582" y="2753591"/>
            <a:ext cx="3345873" cy="6754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1943483" y="2684186"/>
              <a:ext cx="1261178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084F6A"/>
                  </a:solidFill>
                </a:rPr>
                <a:t>10 x 5 =</a:t>
              </a:r>
              <a:endParaRPr lang="fr-FR" sz="3600" b="1" dirty="0">
                <a:solidFill>
                  <a:srgbClr val="084F6A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495646" y="2746009"/>
            <a:ext cx="5907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F187EE-BBD0-B199-CD3B-07D414E19E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02" y="2775250"/>
            <a:ext cx="7826479" cy="13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ADB41A3-59B5-36E4-802D-7B48F92E28D2}"/>
              </a:ext>
            </a:extLst>
          </p:cNvPr>
          <p:cNvGrpSpPr/>
          <p:nvPr/>
        </p:nvGrpSpPr>
        <p:grpSpPr>
          <a:xfrm>
            <a:off x="265471" y="2651139"/>
            <a:ext cx="8272928" cy="2427625"/>
            <a:chOff x="265471" y="2651139"/>
            <a:chExt cx="8272928" cy="242762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CD15199-5A71-CAFC-45CA-027281CE6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471" y="2871623"/>
              <a:ext cx="8174605" cy="1307499"/>
            </a:xfrm>
            <a:prstGeom prst="rect">
              <a:avLst/>
            </a:prstGeom>
            <a:noFill/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11D2BB5-B1EC-276B-2022-0E1F923F2E3B}"/>
                </a:ext>
              </a:extLst>
            </p:cNvPr>
            <p:cNvGrpSpPr/>
            <p:nvPr/>
          </p:nvGrpSpPr>
          <p:grpSpPr>
            <a:xfrm>
              <a:off x="2121048" y="2651139"/>
              <a:ext cx="6417351" cy="2427625"/>
              <a:chOff x="1543395" y="3053634"/>
              <a:chExt cx="6836066" cy="847344"/>
            </a:xfrm>
            <a:noFill/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497E4EA-00CE-FA0C-2D64-DCB92CE1B33C}"/>
                  </a:ext>
                </a:extLst>
              </p:cNvPr>
              <p:cNvSpPr/>
              <p:nvPr/>
            </p:nvSpPr>
            <p:spPr>
              <a:xfrm>
                <a:off x="1714615" y="3557825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C3B069-0CA9-4FB3-093D-64D863DC73FF}"/>
                  </a:ext>
                </a:extLst>
              </p:cNvPr>
              <p:cNvSpPr/>
              <p:nvPr/>
            </p:nvSpPr>
            <p:spPr>
              <a:xfrm>
                <a:off x="3767929" y="3175534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E533B02-D0E8-614A-7089-3A89AB3402A9}"/>
                  </a:ext>
                </a:extLst>
              </p:cNvPr>
              <p:cNvSpPr/>
              <p:nvPr/>
            </p:nvSpPr>
            <p:spPr>
              <a:xfrm>
                <a:off x="3734725" y="3556518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6366F42-334F-C458-C584-6E60CDC2A1F7}"/>
                  </a:ext>
                </a:extLst>
              </p:cNvPr>
              <p:cNvSpPr/>
              <p:nvPr/>
            </p:nvSpPr>
            <p:spPr>
              <a:xfrm>
                <a:off x="5758500" y="3177312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ED7BA63-E62C-6E37-4ED2-1AAAA5CFE351}"/>
                  </a:ext>
                </a:extLst>
              </p:cNvPr>
              <p:cNvSpPr/>
              <p:nvPr/>
            </p:nvSpPr>
            <p:spPr>
              <a:xfrm>
                <a:off x="5801846" y="3557187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CB73EAD-FE12-74C4-2692-1618617E577A}"/>
                  </a:ext>
                </a:extLst>
              </p:cNvPr>
              <p:cNvSpPr/>
              <p:nvPr/>
            </p:nvSpPr>
            <p:spPr>
              <a:xfrm>
                <a:off x="7838623" y="3174616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2294153-5619-1ED1-D9F6-D79A42DD4C7F}"/>
                  </a:ext>
                </a:extLst>
              </p:cNvPr>
              <p:cNvSpPr/>
              <p:nvPr/>
            </p:nvSpPr>
            <p:spPr>
              <a:xfrm>
                <a:off x="7868183" y="3555079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F39A64C-23AB-E8E4-A630-9D0B5D444E3C}"/>
                  </a:ext>
                </a:extLst>
              </p:cNvPr>
              <p:cNvSpPr txBox="1"/>
              <p:nvPr/>
            </p:nvSpPr>
            <p:spPr>
              <a:xfrm>
                <a:off x="1593399" y="3072193"/>
                <a:ext cx="511277" cy="1396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50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28111A8-99F5-5765-F7A9-03EC8DF61D29}"/>
                  </a:ext>
                </a:extLst>
              </p:cNvPr>
              <p:cNvSpPr txBox="1"/>
              <p:nvPr/>
            </p:nvSpPr>
            <p:spPr>
              <a:xfrm>
                <a:off x="1543395" y="3506394"/>
                <a:ext cx="983043" cy="1396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30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B834931-C9AF-2E30-592F-C2C2BF3BB573}"/>
                  </a:ext>
                </a:extLst>
              </p:cNvPr>
              <p:cNvSpPr txBox="1"/>
              <p:nvPr/>
            </p:nvSpPr>
            <p:spPr>
              <a:xfrm>
                <a:off x="3034511" y="3053634"/>
                <a:ext cx="511277" cy="1396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60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3A48D2A-12BE-229C-2DD3-0566DAD0CFE1}"/>
                  </a:ext>
                </a:extLst>
              </p:cNvPr>
              <p:cNvSpPr txBox="1"/>
              <p:nvPr/>
            </p:nvSpPr>
            <p:spPr>
              <a:xfrm>
                <a:off x="4406938" y="3060075"/>
                <a:ext cx="511277" cy="1396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75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A6760ED-84A7-B4CC-3985-3D78DCD7689B}"/>
                  </a:ext>
                </a:extLst>
              </p:cNvPr>
              <p:cNvSpPr txBox="1"/>
              <p:nvPr/>
            </p:nvSpPr>
            <p:spPr>
              <a:xfrm>
                <a:off x="2929048" y="3558547"/>
                <a:ext cx="677930" cy="1396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36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FA4B86-2B94-E77C-3079-E52CEB049A98}"/>
                  </a:ext>
                </a:extLst>
              </p:cNvPr>
              <p:cNvSpPr txBox="1"/>
              <p:nvPr/>
            </p:nvSpPr>
            <p:spPr>
              <a:xfrm>
                <a:off x="4381720" y="3567999"/>
                <a:ext cx="734089" cy="1396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45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B6E5B91-CA26-2AB1-0347-E8CC9FA939AF}"/>
                  </a:ext>
                </a:extLst>
              </p:cNvPr>
              <p:cNvSpPr txBox="1"/>
              <p:nvPr/>
            </p:nvSpPr>
            <p:spPr>
              <a:xfrm>
                <a:off x="5848051" y="3066805"/>
                <a:ext cx="677930" cy="1396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100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1FDF5A7-4EBC-E930-B90C-43839320519B}"/>
                  </a:ext>
                </a:extLst>
              </p:cNvPr>
              <p:cNvSpPr txBox="1"/>
              <p:nvPr/>
            </p:nvSpPr>
            <p:spPr>
              <a:xfrm>
                <a:off x="5786198" y="3567999"/>
                <a:ext cx="677930" cy="13965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60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4E31FFF-A9C4-D793-BCA3-882B0EEC4AFF}"/>
                </a:ext>
              </a:extLst>
            </p:cNvPr>
            <p:cNvSpPr txBox="1"/>
            <p:nvPr/>
          </p:nvSpPr>
          <p:spPr>
            <a:xfrm>
              <a:off x="7470287" y="4032439"/>
              <a:ext cx="636406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50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E5945F3-CEEA-4EB6-DC48-21FA19D392AF}"/>
                </a:ext>
              </a:extLst>
            </p:cNvPr>
            <p:cNvSpPr txBox="1"/>
            <p:nvPr/>
          </p:nvSpPr>
          <p:spPr>
            <a:xfrm>
              <a:off x="7479151" y="2679058"/>
              <a:ext cx="636406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000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100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420565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912423" y="3490279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1912423" y="4385298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03652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اسم المضلع على الألواح.</a:t>
            </a:r>
          </a:p>
        </p:txBody>
      </p:sp>
      <p:sp>
        <p:nvSpPr>
          <p:cNvPr id="2" name="Diamond 1">
            <a:extLst>
              <a:ext uri="{FF2B5EF4-FFF2-40B4-BE49-F238E27FC236}">
                <a16:creationId xmlns:a16="http://schemas.microsoft.com/office/drawing/2014/main" id="{C063FD6C-E3F1-4056-3BD6-139C8E947D87}"/>
              </a:ext>
            </a:extLst>
          </p:cNvPr>
          <p:cNvSpPr/>
          <p:nvPr/>
        </p:nvSpPr>
        <p:spPr>
          <a:xfrm>
            <a:off x="3515360" y="1960880"/>
            <a:ext cx="2357120" cy="3312160"/>
          </a:xfrm>
          <a:prstGeom prst="diamond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0D4E8-667A-B52D-4019-AA0F18B6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B1D096A-9B89-8405-36A8-2DE21445476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01C97E-CBC0-52B9-674D-EBE581B24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53EAB46-0355-DB9C-F193-FA022965C34A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يذكر بخاصيات المعين. </a:t>
            </a:r>
          </a:p>
        </p:txBody>
      </p:sp>
      <p:sp>
        <p:nvSpPr>
          <p:cNvPr id="2" name="Diamond 1">
            <a:extLst>
              <a:ext uri="{FF2B5EF4-FFF2-40B4-BE49-F238E27FC236}">
                <a16:creationId xmlns:a16="http://schemas.microsoft.com/office/drawing/2014/main" id="{FCE3345B-A4B4-FD67-9B0B-2B34FCDDDB29}"/>
              </a:ext>
            </a:extLst>
          </p:cNvPr>
          <p:cNvSpPr/>
          <p:nvPr/>
        </p:nvSpPr>
        <p:spPr>
          <a:xfrm>
            <a:off x="3515360" y="1960880"/>
            <a:ext cx="2357120" cy="2976880"/>
          </a:xfrm>
          <a:prstGeom prst="diamond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1EE87-7883-8B66-09F1-3CFC1A876937}"/>
              </a:ext>
            </a:extLst>
          </p:cNvPr>
          <p:cNvSpPr txBox="1"/>
          <p:nvPr/>
        </p:nvSpPr>
        <p:spPr>
          <a:xfrm>
            <a:off x="3952240" y="5276630"/>
            <a:ext cx="1584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اَلْمُعَيّنُ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0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DE7E7-72A7-1671-8EE5-AD7CDDB8E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1A473B3-F10E-5AA5-10EE-3DE1CF9968C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C2D7B0-D8B1-C5F8-5C5A-DAB6218E2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FFCD473-4A36-7CFD-4D98-CC27EC2D4C8D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اسم المضلع .</a:t>
            </a:r>
          </a:p>
        </p:txBody>
      </p:sp>
      <p:sp>
        <p:nvSpPr>
          <p:cNvPr id="3" name="Flowchart: Data 2">
            <a:extLst>
              <a:ext uri="{FF2B5EF4-FFF2-40B4-BE49-F238E27FC236}">
                <a16:creationId xmlns:a16="http://schemas.microsoft.com/office/drawing/2014/main" id="{F9D6528A-6B94-BAA8-3942-EB65A87BA4DD}"/>
              </a:ext>
            </a:extLst>
          </p:cNvPr>
          <p:cNvSpPr/>
          <p:nvPr/>
        </p:nvSpPr>
        <p:spPr>
          <a:xfrm>
            <a:off x="2636520" y="2443480"/>
            <a:ext cx="3870960" cy="1971040"/>
          </a:xfrm>
          <a:prstGeom prst="flowChartInputOutpu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675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FD35D-4772-C491-76F7-87423B841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0D4698F-27F6-34AF-15DD-13AF4575C634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7966D2-C267-2A0A-C51D-634795EE5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A26FD2-0681-72AB-5E85-B7C3F3542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0523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0671D-7E0C-5F72-F645-C80CF06ED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16C5DE0-B6DB-EB3B-48EA-523C97B45CB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62BB61-769F-8ADF-2CBB-29F153D8E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5661126-9F40-76E5-9D94-DF37F42D2EE0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يذكر بخاصيات متوازي الأضلاع. </a:t>
            </a:r>
          </a:p>
        </p:txBody>
      </p:sp>
      <p:sp>
        <p:nvSpPr>
          <p:cNvPr id="3" name="Flowchart: Data 2">
            <a:extLst>
              <a:ext uri="{FF2B5EF4-FFF2-40B4-BE49-F238E27FC236}">
                <a16:creationId xmlns:a16="http://schemas.microsoft.com/office/drawing/2014/main" id="{0C985AB5-55F8-5A94-E3E1-B33CE95DE843}"/>
              </a:ext>
            </a:extLst>
          </p:cNvPr>
          <p:cNvSpPr/>
          <p:nvPr/>
        </p:nvSpPr>
        <p:spPr>
          <a:xfrm>
            <a:off x="2636520" y="2443480"/>
            <a:ext cx="3870960" cy="1971040"/>
          </a:xfrm>
          <a:prstGeom prst="flowChartInputOutpu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A82494-BC44-6852-B906-10FEB856A7F8}"/>
              </a:ext>
            </a:extLst>
          </p:cNvPr>
          <p:cNvSpPr txBox="1"/>
          <p:nvPr/>
        </p:nvSpPr>
        <p:spPr>
          <a:xfrm>
            <a:off x="2844800" y="5125580"/>
            <a:ext cx="3220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مُتَوازي الْأَضْلاعِ. 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63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3ED15-FDB7-65D6-61AC-E1EA6A00E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4AACEA9-C473-FDFA-36CF-C2E388E6C68A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F798E5-8EE2-6F21-ECA0-C71FCBCDA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137C53D-57C7-B2AC-32BC-65526942F633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اسم  المجسم.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2A4D05-9553-F0A7-B869-2668464A0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493" y="1708798"/>
            <a:ext cx="4071013" cy="384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8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5E855-477F-DD3D-1AF5-9E844D88C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91B53E2-38DF-1A34-BFC7-0BA742466440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E2A9E0-BF9A-774F-F1C9-D0B92117B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A2AE56-658D-E009-98EB-9D32046BC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467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F455A-9E79-F652-FAC0-FF31AA4AE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BB8B39D-F259-4C5D-7E2E-C1C5DDE61EBA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B8D4B4-5530-A2F0-4414-87122D5DE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9D3D819-E0E4-F273-C700-8493D4533A50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مكعب.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FB4D62-02D4-2D24-FE3E-2D90C6C0C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673" y="1480530"/>
            <a:ext cx="3315667" cy="31304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5FDE1E-ACC7-A397-C8EB-848B0635FCA9}"/>
              </a:ext>
            </a:extLst>
          </p:cNvPr>
          <p:cNvSpPr txBox="1"/>
          <p:nvPr/>
        </p:nvSpPr>
        <p:spPr>
          <a:xfrm>
            <a:off x="3413760" y="4784187"/>
            <a:ext cx="2316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7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مُكَعَّبٌ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6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782000" y="2158011"/>
            <a:ext cx="5817680" cy="3166231"/>
            <a:chOff x="1869989" y="2167843"/>
            <a:chExt cx="5817680" cy="31662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1869989" y="2610518"/>
              <a:ext cx="5817680" cy="27235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806815" y="3675758"/>
              <a:ext cx="880854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39840" y="3548550"/>
              <a:ext cx="4538846" cy="837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36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تَعَرُّفُ وَ</a:t>
              </a:r>
              <a:r>
                <a:rPr lang="ar-SA" sz="36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36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َسْمِيَّ</a:t>
              </a:r>
              <a:r>
                <a:rPr lang="ar-SA" sz="36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36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 الْمُجَسَّماتِ 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 كيف 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سمي المجسمات.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/>
            </p:cNvSpPr>
            <p:nvPr/>
          </p:nvSpPr>
          <p:spPr>
            <a:xfrm>
              <a:off x="2880852" y="2625212"/>
              <a:ext cx="3146322" cy="20451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0470213-79EA-E9FB-2037-A1A5EBE71F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90647" y="3252217"/>
            <a:ext cx="3520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تَعَرف وَ</a:t>
            </a:r>
            <a:r>
              <a:rPr lang="ar-S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سمي</a:t>
            </a:r>
            <a:r>
              <a:rPr lang="ar-S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الْمُجْسْمَاتِ .</a:t>
            </a: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_N4_P4_SEM4_S1_V1">
            <a:hlinkClick r:id="" action="ppaction://media"/>
            <a:extLst>
              <a:ext uri="{FF2B5EF4-FFF2-40B4-BE49-F238E27FC236}">
                <a16:creationId xmlns:a16="http://schemas.microsoft.com/office/drawing/2014/main" id="{A4DB5DA7-5DB0-3106-51C4-7A6C8A4526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648" y="2092960"/>
            <a:ext cx="7708392" cy="41466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A528CB-6DAA-97EE-47E2-D56C873FE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89" y="1885790"/>
            <a:ext cx="6934801" cy="422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76981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سنتعلم كيف نتعرف المجسمات.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FA60A9-2286-30D5-E889-3EA6607A1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529" y="1673780"/>
            <a:ext cx="3993008" cy="43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واستعدوا.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F5AD49-4D2E-10E7-9630-FF4BDB992D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1FD686B-B90F-37FF-5F8F-D62BC0FE6087}"/>
              </a:ext>
            </a:extLst>
          </p:cNvPr>
          <p:cNvGrpSpPr/>
          <p:nvPr/>
        </p:nvGrpSpPr>
        <p:grpSpPr>
          <a:xfrm>
            <a:off x="454978" y="1384234"/>
            <a:ext cx="7110965" cy="573666"/>
            <a:chOff x="2356388" y="1796959"/>
            <a:chExt cx="6278142" cy="573666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3FC757A7-5EAF-B45B-B0B4-B0E75A93E41C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B928EFA-6BA4-4583-0B5E-ABA35217B2EA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EC0CB823-F186-AB0B-FA6F-42C62DB7F7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AD0ED14-D27E-CFDB-343E-C73F200AC345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454FCF7-1765-FA8D-183A-7C2D205142BB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أَفْحَصُ</a:t>
                </a:r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A0D1A1E6-9786-BDD5-98A4-335ABAD50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79F225F8-5910-D05C-AF90-BD1920969512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664F440E-9B7D-A344-68F3-823F53D2F11E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أُقَرِّرُ</a:t>
                </a:r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" name="Oval 80">
                <a:extLst>
                  <a:ext uri="{FF2B5EF4-FFF2-40B4-BE49-F238E27FC236}">
                    <a16:creationId xmlns:a16="http://schemas.microsoft.com/office/drawing/2014/main" id="{260E2CAE-1946-67C7-6685-BC65088794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6" name="Image 18">
            <a:extLst>
              <a:ext uri="{FF2B5EF4-FFF2-40B4-BE49-F238E27FC236}">
                <a16:creationId xmlns:a16="http://schemas.microsoft.com/office/drawing/2014/main" id="{7A3DF405-263F-D78C-DEF8-1F09DA51C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9727" y="4532324"/>
            <a:ext cx="1122763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6FE68F-C012-FC6F-EC2F-F43A9ED73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878" y="2145569"/>
            <a:ext cx="3913495" cy="426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1164004" y="864148"/>
            <a:ext cx="6401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اكتيوا شكل قاعدة المجسم على الألواح.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3D3F1-EBE2-624B-E579-6C55723CF9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14">
            <a:extLst>
              <a:ext uri="{FF2B5EF4-FFF2-40B4-BE49-F238E27FC236}">
                <a16:creationId xmlns:a16="http://schemas.microsoft.com/office/drawing/2014/main" id="{94D19C62-06D1-C936-8F98-E242003CA82A}"/>
              </a:ext>
            </a:extLst>
          </p:cNvPr>
          <p:cNvGrpSpPr/>
          <p:nvPr/>
        </p:nvGrpSpPr>
        <p:grpSpPr>
          <a:xfrm>
            <a:off x="454978" y="1384234"/>
            <a:ext cx="7110965" cy="573666"/>
            <a:chOff x="2356388" y="1796959"/>
            <a:chExt cx="6278142" cy="573666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A0092434-281A-BA5A-37B7-3A8476DA5EFE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F19A79E1-4F1D-F616-23B4-CC47D3A5B843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8A1B5869-EF70-3C16-ACB4-5EB81E3B3A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6EB30930-8560-B7AD-B659-E067BB6587F7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B4036CC-4DB4-2569-96C8-8E2722908232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أَفْحَصُ</a:t>
                </a:r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8924B44E-AF94-B5DD-DDD5-C7BD6A0185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D07B557-B3E5-1159-B83B-066D16AAB5F9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18" name="Rectangle : coins arrondis 3">
                <a:extLst>
                  <a:ext uri="{FF2B5EF4-FFF2-40B4-BE49-F238E27FC236}">
                    <a16:creationId xmlns:a16="http://schemas.microsoft.com/office/drawing/2014/main" id="{A0830960-A281-F5CB-D53E-C1BE3F837B1D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أُقَرِّرُ</a:t>
                </a:r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E9D8BCAF-9FFB-29BB-7479-DF467FF020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DB5C6984-17D3-B1C8-2321-2FFFF0B87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384" y="2286844"/>
            <a:ext cx="3993008" cy="389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E9FC2-4A9E-E914-D5D9-7AEACECAB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362572-222E-01B7-D635-1E87994F363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4F1BD4-4AF3-4F6F-532F-FCFD8D46480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02860D-5F71-48F0-1F0F-C64F63D753E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6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526775" y="858759"/>
            <a:ext cx="699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 قاعدة المجسم على شكل مربع .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14">
            <a:extLst>
              <a:ext uri="{FF2B5EF4-FFF2-40B4-BE49-F238E27FC236}">
                <a16:creationId xmlns:a16="http://schemas.microsoft.com/office/drawing/2014/main" id="{A7057BFD-A966-65E3-8682-87A4A4AA802D}"/>
              </a:ext>
            </a:extLst>
          </p:cNvPr>
          <p:cNvGrpSpPr/>
          <p:nvPr/>
        </p:nvGrpSpPr>
        <p:grpSpPr>
          <a:xfrm>
            <a:off x="454978" y="1384234"/>
            <a:ext cx="7110965" cy="573666"/>
            <a:chOff x="2356388" y="1796959"/>
            <a:chExt cx="6278142" cy="573666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B1A6442B-5AB5-9F97-6A92-8B15DAD1065E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5" name="Rectangle : coins arrondis 16">
                <a:extLst>
                  <a:ext uri="{FF2B5EF4-FFF2-40B4-BE49-F238E27FC236}">
                    <a16:creationId xmlns:a16="http://schemas.microsoft.com/office/drawing/2014/main" id="{4722E10A-D66A-B05F-3C22-1660D0A15FFC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AD488D89-4697-F538-5352-B14F46FD12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6C7F32B-ECD9-3B05-A9D3-E2EA844D2A83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23" name="Rectangle : coins arrondis 19">
                <a:extLst>
                  <a:ext uri="{FF2B5EF4-FFF2-40B4-BE49-F238E27FC236}">
                    <a16:creationId xmlns:a16="http://schemas.microsoft.com/office/drawing/2014/main" id="{504EB49F-5CAD-9254-54BB-D5B38A43A18D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أَفْحَصُ</a:t>
                </a:r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EDA1518E-43E9-08C3-6E57-4A7383E73C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8C592752-0EC1-EF17-C386-DC98DE8B568E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17" name="Rectangle : coins arrondis 3">
                <a:extLst>
                  <a:ext uri="{FF2B5EF4-FFF2-40B4-BE49-F238E27FC236}">
                    <a16:creationId xmlns:a16="http://schemas.microsoft.com/office/drawing/2014/main" id="{0A231060-EB90-005A-DA95-FDFFAC353658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أُقَرِّرُ</a:t>
                </a:r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EE8F2BA8-6BE5-8D58-7280-5893878FBA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ED110FE9-CCC6-F678-850E-35B6A5B4B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878" y="2105525"/>
            <a:ext cx="3993008" cy="43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6" name="Groupe 14">
            <a:extLst>
              <a:ext uri="{FF2B5EF4-FFF2-40B4-BE49-F238E27FC236}">
                <a16:creationId xmlns:a16="http://schemas.microsoft.com/office/drawing/2014/main" id="{0D343424-91F0-C9FE-5565-0BE32FEB36DD}"/>
              </a:ext>
            </a:extLst>
          </p:cNvPr>
          <p:cNvGrpSpPr/>
          <p:nvPr/>
        </p:nvGrpSpPr>
        <p:grpSpPr>
          <a:xfrm>
            <a:off x="454978" y="1384234"/>
            <a:ext cx="7110965" cy="573666"/>
            <a:chOff x="2356388" y="1796959"/>
            <a:chExt cx="6278142" cy="573666"/>
          </a:xfrm>
        </p:grpSpPr>
        <p:grpSp>
          <p:nvGrpSpPr>
            <p:cNvPr id="17" name="Group 12">
              <a:extLst>
                <a:ext uri="{FF2B5EF4-FFF2-40B4-BE49-F238E27FC236}">
                  <a16:creationId xmlns:a16="http://schemas.microsoft.com/office/drawing/2014/main" id="{53901232-07A9-15B8-FA77-42738289E880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4" name="Rectangle : coins arrondis 16">
                <a:extLst>
                  <a:ext uri="{FF2B5EF4-FFF2-40B4-BE49-F238E27FC236}">
                    <a16:creationId xmlns:a16="http://schemas.microsoft.com/office/drawing/2014/main" id="{B49FB471-5839-C7CF-8831-FAE051FF98BB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86516898-70B7-A80D-3BD5-C901C8F6E7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11550467-A511-03C4-3290-BA2AF6219641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22" name="Rectangle : coins arrondis 19">
                <a:extLst>
                  <a:ext uri="{FF2B5EF4-FFF2-40B4-BE49-F238E27FC236}">
                    <a16:creationId xmlns:a16="http://schemas.microsoft.com/office/drawing/2014/main" id="{27CDD53B-AE18-3D6F-DB3F-78CF1AAECB92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أَفْحَصُ</a:t>
                </a:r>
                <a:endPara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E15A9D08-45D3-B467-720E-48B15AA78B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1A9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67AF69FC-0A0C-DC2A-7C2F-93A3465227D3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20" name="Rectangle : coins arrondis 3">
                <a:extLst>
                  <a:ext uri="{FF2B5EF4-FFF2-40B4-BE49-F238E27FC236}">
                    <a16:creationId xmlns:a16="http://schemas.microsoft.com/office/drawing/2014/main" id="{85D7545F-CE8F-5DD3-57E2-3706F405646D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أُقَرِّرُ</a:t>
                </a:r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BCD3FA0F-43E0-2E5D-6B09-E7DA8C8EEF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7" name="Image 18">
            <a:extLst>
              <a:ext uri="{FF2B5EF4-FFF2-40B4-BE49-F238E27FC236}">
                <a16:creationId xmlns:a16="http://schemas.microsoft.com/office/drawing/2014/main" id="{E64E97DB-3118-EBC2-7D45-1D6BC6C49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9191" y="4532324"/>
            <a:ext cx="1013299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C24A98E-82F5-B3E2-075F-8D89AD9B4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212" y="2132115"/>
            <a:ext cx="3993008" cy="43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كتبوا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شكل الأوجه الجانبية.</a:t>
            </a: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14">
            <a:extLst>
              <a:ext uri="{FF2B5EF4-FFF2-40B4-BE49-F238E27FC236}">
                <a16:creationId xmlns:a16="http://schemas.microsoft.com/office/drawing/2014/main" id="{7BB26EE8-FC0E-84AF-8B6E-7609DB80FD21}"/>
              </a:ext>
            </a:extLst>
          </p:cNvPr>
          <p:cNvGrpSpPr/>
          <p:nvPr/>
        </p:nvGrpSpPr>
        <p:grpSpPr>
          <a:xfrm>
            <a:off x="552277" y="1557484"/>
            <a:ext cx="7110965" cy="573666"/>
            <a:chOff x="2356388" y="1796959"/>
            <a:chExt cx="6278142" cy="573666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4A7F919F-9788-24DB-ACA2-D8447A6850A7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5" name="Rectangle : coins arrondis 16">
                <a:extLst>
                  <a:ext uri="{FF2B5EF4-FFF2-40B4-BE49-F238E27FC236}">
                    <a16:creationId xmlns:a16="http://schemas.microsoft.com/office/drawing/2014/main" id="{796E96BC-7DBB-FE8D-5155-E0D83C1B0404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0E2B7AA2-4FF0-379C-01AF-8D0A4D8247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18370F68-87DB-26AA-021E-E512BC422E57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22" name="Rectangle : coins arrondis 19">
                <a:extLst>
                  <a:ext uri="{FF2B5EF4-FFF2-40B4-BE49-F238E27FC236}">
                    <a16:creationId xmlns:a16="http://schemas.microsoft.com/office/drawing/2014/main" id="{03BF5277-4326-0440-E302-A8CE02DB799B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أَفْحَصُ</a:t>
                </a:r>
                <a:endPara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E2A1D04D-B10B-5C69-9427-943233C3F7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1A9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9F0BAC59-9ED1-7639-ED59-3D6819F60817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20" name="Rectangle : coins arrondis 3">
                <a:extLst>
                  <a:ext uri="{FF2B5EF4-FFF2-40B4-BE49-F238E27FC236}">
                    <a16:creationId xmlns:a16="http://schemas.microsoft.com/office/drawing/2014/main" id="{EE5413A6-E2CE-B8F9-7B3B-10D8B739B5C5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أُقَرِّرُ</a:t>
                </a:r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F2BFAA55-E452-4452-DA99-8CA480BF13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213306D6-2F27-26C1-1422-4E30F8BF9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177" y="2131150"/>
            <a:ext cx="3993008" cy="43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4B42-897B-67CE-4022-90AF37E1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AB2B9D-C149-6FBC-0F0E-7D829637E5BC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6DBAB6-B0AF-5674-19DA-59B2FC8BD88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F0C09B-9896-ECCE-1FA1-B3A9AB3CD38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شكل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الأوجه الجانبية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مثلث.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4">
            <a:extLst>
              <a:ext uri="{FF2B5EF4-FFF2-40B4-BE49-F238E27FC236}">
                <a16:creationId xmlns:a16="http://schemas.microsoft.com/office/drawing/2014/main" id="{70BCC486-0C68-BC62-7993-0065CAEB8988}"/>
              </a:ext>
            </a:extLst>
          </p:cNvPr>
          <p:cNvGrpSpPr/>
          <p:nvPr/>
        </p:nvGrpSpPr>
        <p:grpSpPr>
          <a:xfrm>
            <a:off x="552277" y="1557484"/>
            <a:ext cx="7110965" cy="573666"/>
            <a:chOff x="2356388" y="1796959"/>
            <a:chExt cx="6278142" cy="57366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5ADE47C-DF0A-3282-14BB-475FFBEA27CC}"/>
                </a:ext>
              </a:extLst>
            </p:cNvPr>
            <p:cNvGrpSpPr/>
            <p:nvPr/>
          </p:nvGrpSpPr>
          <p:grpSpPr>
            <a:xfrm>
              <a:off x="6566797" y="1796959"/>
              <a:ext cx="2067733" cy="551406"/>
              <a:chOff x="6384912" y="1884468"/>
              <a:chExt cx="1997915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E73075EF-176A-690F-34F2-B7F59311E5E9}"/>
                  </a:ext>
                </a:extLst>
              </p:cNvPr>
              <p:cNvSpPr/>
              <p:nvPr/>
            </p:nvSpPr>
            <p:spPr>
              <a:xfrm>
                <a:off x="6384912" y="188446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D39EE5CE-69FC-2F1B-F301-B4A9211E10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209" y="189338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9305D6F6-9B73-A3AE-1AA9-41503E0A07AC}"/>
                </a:ext>
              </a:extLst>
            </p:cNvPr>
            <p:cNvGrpSpPr/>
            <p:nvPr/>
          </p:nvGrpSpPr>
          <p:grpSpPr>
            <a:xfrm>
              <a:off x="4443145" y="1796959"/>
              <a:ext cx="2069687" cy="551406"/>
              <a:chOff x="6140634" y="1884468"/>
              <a:chExt cx="2069687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0334473E-B70B-2789-FC90-56AC38E675F0}"/>
                  </a:ext>
                </a:extLst>
              </p:cNvPr>
              <p:cNvSpPr/>
              <p:nvPr/>
            </p:nvSpPr>
            <p:spPr>
              <a:xfrm>
                <a:off x="6140634" y="188446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أَفْحَصُ</a:t>
                </a:r>
                <a:endPara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82D00E5F-203C-17FB-847E-48CBE2376F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7703" y="1946312"/>
                <a:ext cx="432618" cy="432618"/>
              </a:xfrm>
              <a:prstGeom prst="ellipse">
                <a:avLst/>
              </a:prstGeom>
              <a:solidFill>
                <a:srgbClr val="F1A9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AF436F7B-F9D2-F32E-D97B-4B1917CCDA98}"/>
                </a:ext>
              </a:extLst>
            </p:cNvPr>
            <p:cNvGrpSpPr/>
            <p:nvPr/>
          </p:nvGrpSpPr>
          <p:grpSpPr>
            <a:xfrm>
              <a:off x="2356388" y="1819219"/>
              <a:ext cx="2069688" cy="551406"/>
              <a:chOff x="6034306" y="1906728"/>
              <a:chExt cx="2069688" cy="551406"/>
            </a:xfrm>
          </p:grpSpPr>
          <p:sp>
            <p:nvSpPr>
              <p:cNvPr id="22" name="Rectangle : coins arrondis 3">
                <a:extLst>
                  <a:ext uri="{FF2B5EF4-FFF2-40B4-BE49-F238E27FC236}">
                    <a16:creationId xmlns:a16="http://schemas.microsoft.com/office/drawing/2014/main" id="{A57DBAD6-694D-837C-1F01-D39DE0A55A1A}"/>
                  </a:ext>
                </a:extLst>
              </p:cNvPr>
              <p:cNvSpPr/>
              <p:nvPr/>
            </p:nvSpPr>
            <p:spPr>
              <a:xfrm>
                <a:off x="6034306" y="190672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أُقَرِّرُ</a:t>
                </a:r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71F23CD4-79D2-7957-4E26-8375E864E6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1376" y="194631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3380FB90-C947-BA77-A492-133D2F91A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177" y="2131150"/>
            <a:ext cx="3993008" cy="43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C058-D512-A0D7-8415-EF2C3CABB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E84A5CE-C067-B5F3-17B3-CD0C5145DB9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3F2A94-EBF7-8F67-CDE7-7D37551E06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437FB0C-DE23-9E1C-767E-72BF94F4385F}"/>
              </a:ext>
            </a:extLst>
          </p:cNvPr>
          <p:cNvGrpSpPr/>
          <p:nvPr/>
        </p:nvGrpSpPr>
        <p:grpSpPr>
          <a:xfrm>
            <a:off x="572751" y="1871858"/>
            <a:ext cx="7719739" cy="551406"/>
            <a:chOff x="2367256" y="1826679"/>
            <a:chExt cx="6237386" cy="551406"/>
          </a:xfrm>
        </p:grpSpPr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E6D9A4A8-2FB9-DE0B-C3C7-7A5DBCDF70D5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A484898-C985-B611-D3AF-B2994ACEFF61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F58F2DFA-1BB5-C6B2-9DDD-FD140DF91A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08F9E814-FFE7-BD4D-7F92-5DA8C5958CE6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5C22B139-7E14-1478-45C8-15FCAEDD283C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أَفْحَصُ</a:t>
                </a:r>
                <a:endPara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F6A22748-E8C3-1249-88C9-E87697C97D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95A8FB52-9FB5-3606-ACCF-BFFADF9F6CEB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5A03F566-DA17-517C-477B-48F86B63D477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أُقَرِّرُ</a:t>
                </a:r>
                <a:r>
                  <a:rPr lang="ar-MA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1AA16208-C888-45C1-4081-D497B177A5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6" name="Image 18">
            <a:extLst>
              <a:ext uri="{FF2B5EF4-FFF2-40B4-BE49-F238E27FC236}">
                <a16:creationId xmlns:a16="http://schemas.microsoft.com/office/drawing/2014/main" id="{32DF2D3A-215A-7B3E-9E01-4B234157E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3222" y="4623023"/>
            <a:ext cx="1013299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5EAFFB-5D4A-7BBB-1691-095B22F96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275" y="2488594"/>
            <a:ext cx="3650107" cy="397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2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094BC-170C-14F1-DCE3-7AB72790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793860E-B875-4E45-9690-A4D85AC6D004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قرروا واكتبوا اسم المجسم على الألواح .</a:t>
            </a: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1851ED-CB5C-2953-EC94-B0C52FA665B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D61E4E22-996B-4439-DE93-11E68BC30D17}"/>
              </a:ext>
            </a:extLst>
          </p:cNvPr>
          <p:cNvGrpSpPr/>
          <p:nvPr/>
        </p:nvGrpSpPr>
        <p:grpSpPr>
          <a:xfrm>
            <a:off x="572751" y="1871858"/>
            <a:ext cx="7719739" cy="551406"/>
            <a:chOff x="2367256" y="1826679"/>
            <a:chExt cx="6237386" cy="551406"/>
          </a:xfrm>
        </p:grpSpPr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83F11032-30DD-D4EC-ACAD-6B877B4AE764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147451F1-2CBD-7B50-11E9-A534493C2807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86A24150-604E-3DE7-2524-0F490DBE49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B271A54D-01D6-B706-E039-089544163942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6064F6F9-DCCF-F0C0-91C5-3121D751C4D9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أَفْحَصُ</a:t>
                </a:r>
                <a:endPara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8810BBA8-D4FC-BCB4-1F0C-C135EF1571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" name="Group 12">
              <a:extLst>
                <a:ext uri="{FF2B5EF4-FFF2-40B4-BE49-F238E27FC236}">
                  <a16:creationId xmlns:a16="http://schemas.microsoft.com/office/drawing/2014/main" id="{B94CB9B4-022C-17D3-68E1-BB92B6E213D3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BC3F64AB-0812-2F04-0CAC-EE8938C6C09E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أُقَرِّرُ</a:t>
                </a:r>
                <a:r>
                  <a:rPr lang="ar-MA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75989BA0-89D0-EA1B-AF32-A22067BDF4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807A567-482A-C156-45BB-BE3EF9DCF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125" y="2423264"/>
            <a:ext cx="3693749" cy="402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6601F-E880-58D0-8BC4-6D10C7B27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EA32AA8-F416-E6E3-2834-E9A16E6EF094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B836A1-8DA8-6A13-BBE1-EE8530D6B9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238F7B-75DF-51D0-0FE2-9923A3F408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1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E130B-D1A5-AD73-C5A1-4877B92CC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EA39163-207C-A253-3333-FB151FAE6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222" y="2488594"/>
            <a:ext cx="3573555" cy="3895912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A360B63-6AA7-B6FD-755D-BB88F350D2FE}"/>
              </a:ext>
            </a:extLst>
          </p:cNvPr>
          <p:cNvSpPr txBox="1"/>
          <p:nvPr/>
        </p:nvSpPr>
        <p:spPr>
          <a:xfrm>
            <a:off x="3624621" y="5157063"/>
            <a:ext cx="18040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هَرَمٌ</a:t>
            </a:r>
            <a:endParaRPr lang="fr-MA" sz="4400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BCB2CD-FE93-0D63-C2C9-9F0040062B8E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.هذا المسجم 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هرم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5FDCC-CB38-C73A-A91B-B8C1E5D8C2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8EF8A3-1B3E-CF84-A25F-88EE42B0C7FA}"/>
              </a:ext>
            </a:extLst>
          </p:cNvPr>
          <p:cNvGrpSpPr/>
          <p:nvPr/>
        </p:nvGrpSpPr>
        <p:grpSpPr>
          <a:xfrm>
            <a:off x="572751" y="1871858"/>
            <a:ext cx="7719739" cy="551406"/>
            <a:chOff x="2367256" y="1826679"/>
            <a:chExt cx="6237386" cy="551406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49AABF67-0FE8-E194-77C9-B5D54266FF0E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1B2B5DD-85B7-3717-030C-AA20D137F0E1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27E741A7-EE17-EFD7-E424-179489D435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C25BBD0D-0E51-E343-66DA-519DD82CD06B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FF042F5-9F1E-5538-11E6-5EC2F0F9B2C2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أَفْحَصُ</a:t>
                </a:r>
                <a:endPara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782DC82F-B060-EDE9-5AB7-533308A838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09ABAA1D-50B6-C6A5-7286-BBCCFE973806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05BF129E-ECCE-BB54-967B-884A20EDF443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أُقَرِّرُ</a:t>
                </a:r>
                <a:r>
                  <a:rPr lang="ar-MA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485BDA52-E902-EE9B-CF26-DC256343F1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883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19620" y="370627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لواحكم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اتبعوا نفس الخطوات وحددوا اسم المجسم.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10C2BF-4E7E-B2C7-375C-E7907A800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800" y="1570259"/>
            <a:ext cx="4410691" cy="4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EC4DAD-CE10-74F7-023A-98A8B17D1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618" y="1365229"/>
            <a:ext cx="4410691" cy="443927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9" name="ZoneTexte 6">
            <a:extLst>
              <a:ext uri="{FF2B5EF4-FFF2-40B4-BE49-F238E27FC236}">
                <a16:creationId xmlns:a16="http://schemas.microsoft.com/office/drawing/2014/main" id="{AFAFB7EE-8BE4-A2F1-4707-DB141FDA9984}"/>
              </a:ext>
            </a:extLst>
          </p:cNvPr>
          <p:cNvSpPr txBox="1"/>
          <p:nvPr/>
        </p:nvSpPr>
        <p:spPr>
          <a:xfrm>
            <a:off x="2940627" y="4634893"/>
            <a:ext cx="25042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مُكَعَّبٌ</a:t>
            </a:r>
            <a:endParaRPr lang="fr-M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AE804-81AC-6458-536D-0663E2B3F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11F9188-D7A5-CBAB-C35F-924F5EA0AA3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 التالي.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83EC5C-39C6-B83E-6B28-6514A7C1B5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CCB95F4-ABE5-1577-E7BD-0B55035A2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548" y="1432442"/>
            <a:ext cx="4682904" cy="45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2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DB9C6-5E69-CF8F-5162-FAB609E09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31D6972-B65F-BA5B-0957-B28DF138B544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EDCEC2-82F0-BBCA-B9DE-239FC205EC3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D34DF0-336F-1C21-5FFC-60E1F61DFB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730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DDBD-9D74-6621-8113-AD052F01E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1560691-3F08-4B8D-51C1-50359366E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548" y="1432442"/>
            <a:ext cx="4682904" cy="456679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A0C6436-2A98-2614-B8A4-B99AB58E07F0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.هذا موشور قائم.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2E4BA9-9B08-04A2-1759-C1D16FD639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012281F0-84B6-E517-7A54-ED0265F8F4E1}"/>
              </a:ext>
            </a:extLst>
          </p:cNvPr>
          <p:cNvSpPr txBox="1"/>
          <p:nvPr/>
        </p:nvSpPr>
        <p:spPr>
          <a:xfrm>
            <a:off x="3781559" y="4594561"/>
            <a:ext cx="15808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مُتَوازي</a:t>
            </a:r>
          </a:p>
          <a:p>
            <a:pPr algn="ctr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الْمُسْتَطيلاتِ</a:t>
            </a:r>
            <a:endParaRPr lang="fr-M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06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97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6D9B7E1-8393-2774-0029-D2603318ED52}"/>
              </a:ext>
            </a:extLst>
          </p:cNvPr>
          <p:cNvGrpSpPr/>
          <p:nvPr/>
        </p:nvGrpSpPr>
        <p:grpSpPr>
          <a:xfrm>
            <a:off x="348060" y="1579418"/>
            <a:ext cx="7820870" cy="4919326"/>
            <a:chOff x="412987" y="2082511"/>
            <a:chExt cx="8128294" cy="43674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70048E-51E1-801F-4221-A1B6F11EF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6"/>
            <a:stretch>
              <a:fillRect/>
            </a:stretch>
          </p:blipFill>
          <p:spPr>
            <a:xfrm>
              <a:off x="4768645" y="2082511"/>
              <a:ext cx="3772636" cy="436745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A51BCB-74F0-1EF1-5FED-348D928F6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6"/>
            <a:stretch>
              <a:fillRect/>
            </a:stretch>
          </p:blipFill>
          <p:spPr>
            <a:xfrm>
              <a:off x="412987" y="2082511"/>
              <a:ext cx="4134580" cy="4367450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704907" y="1944777"/>
            <a:ext cx="3493021" cy="1484223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077336-EF52-D188-0A16-B3EC5244E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26226"/>
            <a:ext cx="7741227" cy="379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137" y="2604426"/>
            <a:ext cx="2186421" cy="21864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BCC6E6-E943-42BB-1CAC-A921AD159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909" y="2202872"/>
            <a:ext cx="6089073" cy="326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اشتغلوا 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DD13DF-D50F-FFC1-81CE-F19AA601C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89" y="1885790"/>
            <a:ext cx="6934801" cy="422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D27BE1-3F3F-B5F7-4DBA-ADC6BBD4E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26226"/>
            <a:ext cx="7741227" cy="379287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.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FC445AE-BA1F-AD09-6C48-4B8C82555222}"/>
              </a:ext>
            </a:extLst>
          </p:cNvPr>
          <p:cNvGrpSpPr/>
          <p:nvPr/>
        </p:nvGrpSpPr>
        <p:grpSpPr>
          <a:xfrm>
            <a:off x="2802222" y="4829792"/>
            <a:ext cx="5092584" cy="646331"/>
            <a:chOff x="4587783" y="4387117"/>
            <a:chExt cx="5092584" cy="64633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1A1EC6-F102-FAE0-833E-B0FBE1DA7F31}"/>
                </a:ext>
              </a:extLst>
            </p:cNvPr>
            <p:cNvSpPr txBox="1"/>
            <p:nvPr/>
          </p:nvSpPr>
          <p:spPr>
            <a:xfrm>
              <a:off x="8923429" y="4529677"/>
              <a:ext cx="7569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مُكَعَّبٌ</a:t>
              </a:r>
              <a:endPara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CEE01306-8658-EA71-317F-6CB56FC3BF44}"/>
                </a:ext>
              </a:extLst>
            </p:cNvPr>
            <p:cNvSpPr txBox="1"/>
            <p:nvPr/>
          </p:nvSpPr>
          <p:spPr>
            <a:xfrm>
              <a:off x="7231914" y="4510228"/>
              <a:ext cx="11047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مَوْشورٌ قائِمٌ</a:t>
              </a:r>
              <a:endPara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5C7314E-F05C-3FD5-06F5-D932737AAEDC}"/>
                </a:ext>
              </a:extLst>
            </p:cNvPr>
            <p:cNvSpPr txBox="1"/>
            <p:nvPr/>
          </p:nvSpPr>
          <p:spPr>
            <a:xfrm>
              <a:off x="5740244" y="4387117"/>
              <a:ext cx="123463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مُتَوازي</a:t>
              </a:r>
            </a:p>
            <a:p>
              <a:pPr algn="ctr"/>
              <a:r>
                <a:rPr lang="a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الْمُسْتَطيلاتِ</a:t>
              </a:r>
              <a:endPara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4FAD4421-692F-139C-44DE-B90E9893D091}"/>
                </a:ext>
              </a:extLst>
            </p:cNvPr>
            <p:cNvSpPr txBox="1"/>
            <p:nvPr/>
          </p:nvSpPr>
          <p:spPr>
            <a:xfrm>
              <a:off x="4587783" y="4510228"/>
              <a:ext cx="5277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هَرَمٌ</a:t>
              </a:r>
              <a:endPara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EBF1011-6960-C024-D928-3A59F835AFA0}"/>
              </a:ext>
            </a:extLst>
          </p:cNvPr>
          <p:cNvGrpSpPr/>
          <p:nvPr/>
        </p:nvGrpSpPr>
        <p:grpSpPr>
          <a:xfrm>
            <a:off x="516079" y="1724891"/>
            <a:ext cx="8025202" cy="4725070"/>
            <a:chOff x="516079" y="2082511"/>
            <a:chExt cx="8025202" cy="43674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E8E816-4849-26FF-8D4B-5361364D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6"/>
            <a:stretch>
              <a:fillRect/>
            </a:stretch>
          </p:blipFill>
          <p:spPr>
            <a:xfrm>
              <a:off x="4768645" y="2082511"/>
              <a:ext cx="3772636" cy="436745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B76D36-DAAB-0488-655C-6C6B4ECC4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6"/>
            <a:stretch>
              <a:fillRect/>
            </a:stretch>
          </p:blipFill>
          <p:spPr>
            <a:xfrm>
              <a:off x="516079" y="2082511"/>
              <a:ext cx="4134580" cy="4229799"/>
            </a:xfrm>
            <a:prstGeom prst="rect">
              <a:avLst/>
            </a:prstGeom>
          </p:spPr>
        </p:pic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5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9CF2A1-7FD2-8E22-0132-634A8FAF6EDB}"/>
              </a:ext>
            </a:extLst>
          </p:cNvPr>
          <p:cNvSpPr/>
          <p:nvPr/>
        </p:nvSpPr>
        <p:spPr>
          <a:xfrm>
            <a:off x="872836" y="3574473"/>
            <a:ext cx="3699164" cy="10910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6382-CFE0-9C6D-6D85-C7A6BDE6D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CB9C80-640F-08E9-CE4F-0744E6A7C556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4BC231-CF6D-0221-F45A-05F8B31BC1C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E148C9-A5C4-42E3-BFAD-35883E42FF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6496" y="5046290"/>
            <a:ext cx="1383877" cy="1383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088DEC-CFB4-0BD7-B007-AC57482E7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193" y="2005339"/>
            <a:ext cx="7440980" cy="312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5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B73A7-F891-1266-EA40-BCA65B13F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09" y="1991692"/>
            <a:ext cx="8137725" cy="328757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30E2EC43-1EBA-B4EF-DBC3-F4C720779B16}"/>
              </a:ext>
            </a:extLst>
          </p:cNvPr>
          <p:cNvGrpSpPr/>
          <p:nvPr/>
        </p:nvGrpSpPr>
        <p:grpSpPr>
          <a:xfrm>
            <a:off x="2751168" y="4119799"/>
            <a:ext cx="5220527" cy="830997"/>
            <a:chOff x="2564430" y="4218122"/>
            <a:chExt cx="5220527" cy="830997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BC730FDA-25E3-5C94-22BF-8F63B560A849}"/>
                </a:ext>
              </a:extLst>
            </p:cNvPr>
            <p:cNvSpPr txBox="1"/>
            <p:nvPr/>
          </p:nvSpPr>
          <p:spPr>
            <a:xfrm>
              <a:off x="2564430" y="4372011"/>
              <a:ext cx="1563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ٌ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TextBox 4">
              <a:extLst>
                <a:ext uri="{FF2B5EF4-FFF2-40B4-BE49-F238E27FC236}">
                  <a16:creationId xmlns:a16="http://schemas.microsoft.com/office/drawing/2014/main" id="{492DFF54-89DD-39E9-9C24-4EC7252A509D}"/>
                </a:ext>
              </a:extLst>
            </p:cNvPr>
            <p:cNvSpPr txBox="1"/>
            <p:nvPr/>
          </p:nvSpPr>
          <p:spPr>
            <a:xfrm>
              <a:off x="4482961" y="4372011"/>
              <a:ext cx="14109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مَوْشُورٌ قائِمٌ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TextBox 8">
              <a:extLst>
                <a:ext uri="{FF2B5EF4-FFF2-40B4-BE49-F238E27FC236}">
                  <a16:creationId xmlns:a16="http://schemas.microsoft.com/office/drawing/2014/main" id="{90DBEDC5-22B8-746E-BE70-608A56F134FE}"/>
                </a:ext>
              </a:extLst>
            </p:cNvPr>
            <p:cNvSpPr txBox="1"/>
            <p:nvPr/>
          </p:nvSpPr>
          <p:spPr>
            <a:xfrm>
              <a:off x="6204076" y="4218122"/>
              <a:ext cx="158088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مُتَوازي</a:t>
              </a:r>
            </a:p>
            <a:p>
              <a:pPr algn="ct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الْمُسْتَطيلاتِ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82766ED4-2C81-FBA6-F4DD-AA16C91E4E4A}"/>
              </a:ext>
            </a:extLst>
          </p:cNvPr>
          <p:cNvSpPr txBox="1"/>
          <p:nvPr/>
        </p:nvSpPr>
        <p:spPr>
          <a:xfrm>
            <a:off x="978572" y="4273688"/>
            <a:ext cx="14173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هَرَمٌ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B0E2704-2CEE-57B2-637F-203F42359BAD}"/>
              </a:ext>
            </a:extLst>
          </p:cNvPr>
          <p:cNvGrpSpPr/>
          <p:nvPr/>
        </p:nvGrpSpPr>
        <p:grpSpPr>
          <a:xfrm>
            <a:off x="506233" y="1720209"/>
            <a:ext cx="7754539" cy="4823270"/>
            <a:chOff x="516079" y="2082511"/>
            <a:chExt cx="7992511" cy="43674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F42F5EB-0D40-8ACC-C75E-2D9DE3D92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6"/>
            <a:stretch>
              <a:fillRect/>
            </a:stretch>
          </p:blipFill>
          <p:spPr>
            <a:xfrm>
              <a:off x="4768645" y="2082511"/>
              <a:ext cx="3739945" cy="4329606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A0B3DF5-C4D2-166E-534C-4137D50A7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6"/>
            <a:stretch>
              <a:fillRect/>
            </a:stretch>
          </p:blipFill>
          <p:spPr>
            <a:xfrm>
              <a:off x="516079" y="2082511"/>
              <a:ext cx="4134580" cy="4367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15623</TotalTime>
  <Words>752</Words>
  <Application>Microsoft Office PowerPoint</Application>
  <PresentationFormat>Affichage à l'écran (4:3)</PresentationFormat>
  <Paragraphs>252</Paragraphs>
  <Slides>64</Slides>
  <Notes>12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64</vt:i4>
      </vt:variant>
    </vt:vector>
  </HeadingPairs>
  <TitlesOfParts>
    <vt:vector size="77" baseType="lpstr">
      <vt:lpstr>Arial</vt:lpstr>
      <vt:lpstr>Aptos</vt:lpstr>
      <vt:lpstr>Effra CC Arbc</vt:lpstr>
      <vt:lpstr>Dosis</vt:lpstr>
      <vt:lpstr>Calibri</vt:lpstr>
      <vt:lpstr>Chalkboard</vt:lpstr>
      <vt:lpstr>Aptos Display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137</cp:revision>
  <cp:lastPrinted>2025-08-13T10:11:39Z</cp:lastPrinted>
  <dcterms:created xsi:type="dcterms:W3CDTF">2025-08-01T12:31:49Z</dcterms:created>
  <dcterms:modified xsi:type="dcterms:W3CDTF">2026-04-19T16:00:28Z</dcterms:modified>
</cp:coreProperties>
</file>