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3"/>
  </p:notesMasterIdLst>
  <p:handoutMasterIdLst>
    <p:handoutMasterId r:id="rId64"/>
  </p:handoutMasterIdLst>
  <p:sldIdLst>
    <p:sldId id="2134807082" r:id="rId7"/>
    <p:sldId id="948" r:id="rId8"/>
    <p:sldId id="2134807136" r:id="rId9"/>
    <p:sldId id="780" r:id="rId10"/>
    <p:sldId id="781" r:id="rId11"/>
    <p:sldId id="741" r:id="rId12"/>
    <p:sldId id="746" r:id="rId13"/>
    <p:sldId id="2134807097" r:id="rId14"/>
    <p:sldId id="914" r:id="rId15"/>
    <p:sldId id="769" r:id="rId16"/>
    <p:sldId id="768" r:id="rId17"/>
    <p:sldId id="2134807138" r:id="rId18"/>
    <p:sldId id="2134807137" r:id="rId19"/>
    <p:sldId id="870" r:id="rId20"/>
    <p:sldId id="2134807128" r:id="rId21"/>
    <p:sldId id="774" r:id="rId22"/>
    <p:sldId id="1054" r:id="rId23"/>
    <p:sldId id="1055" r:id="rId24"/>
    <p:sldId id="2134807108" r:id="rId25"/>
    <p:sldId id="2134807129" r:id="rId26"/>
    <p:sldId id="2134807130" r:id="rId27"/>
    <p:sldId id="2134807139" r:id="rId28"/>
    <p:sldId id="2134806710" r:id="rId29"/>
    <p:sldId id="751" r:id="rId30"/>
    <p:sldId id="871" r:id="rId31"/>
    <p:sldId id="2134806711" r:id="rId32"/>
    <p:sldId id="2134806681" r:id="rId33"/>
    <p:sldId id="2134806700" r:id="rId34"/>
    <p:sldId id="2134807033" r:id="rId35"/>
    <p:sldId id="2134807140" r:id="rId36"/>
    <p:sldId id="2134807141" r:id="rId37"/>
    <p:sldId id="2134807142" r:id="rId38"/>
    <p:sldId id="2134807143" r:id="rId39"/>
    <p:sldId id="2134807144" r:id="rId40"/>
    <p:sldId id="2134807145" r:id="rId41"/>
    <p:sldId id="2134807148" r:id="rId42"/>
    <p:sldId id="2134807149" r:id="rId43"/>
    <p:sldId id="2134807150" r:id="rId44"/>
    <p:sldId id="2134807153" r:id="rId45"/>
    <p:sldId id="2134807154" r:id="rId46"/>
    <p:sldId id="2134807155" r:id="rId47"/>
    <p:sldId id="2134807156" r:id="rId48"/>
    <p:sldId id="2134806689" r:id="rId49"/>
    <p:sldId id="848" r:id="rId50"/>
    <p:sldId id="2134807106" r:id="rId51"/>
    <p:sldId id="924" r:id="rId52"/>
    <p:sldId id="925" r:id="rId53"/>
    <p:sldId id="2134807158" r:id="rId54"/>
    <p:sldId id="2134806697" r:id="rId55"/>
    <p:sldId id="2134807107" r:id="rId56"/>
    <p:sldId id="2134807090" r:id="rId57"/>
    <p:sldId id="858" r:id="rId58"/>
    <p:sldId id="868" r:id="rId59"/>
    <p:sldId id="869" r:id="rId60"/>
    <p:sldId id="764" r:id="rId61"/>
    <p:sldId id="949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FDDD6F"/>
    <a:srgbClr val="FEA500"/>
    <a:srgbClr val="FFAA0C"/>
    <a:srgbClr val="FFA400"/>
    <a:srgbClr val="A6A6A6"/>
    <a:srgbClr val="FFC000"/>
    <a:srgbClr val="FFEFB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handoutMaster" Target="handoutMasters/handoutMaster1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3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1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5T04:26:42.9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5T04:26:42.9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594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6AD8F-6E55-DBDC-8944-DB11C5948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BEFA24-72C9-6357-3174-06EADAC4C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4D7B6B-1696-3C0D-6D5D-4AFD409CF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192ACA-63A3-EAC6-A46E-A95A92BEB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76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98874-1E88-CF01-F51E-2FE02B653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87D36C-B0EC-5CF6-30C3-ED443B84A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5E740B-726F-801D-B563-7DBBB2EBF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D4BD19-A090-CAB4-25BF-06CAE44DB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963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gif"/><Relationship Id="rId5" Type="http://schemas.openxmlformats.org/officeDocument/2006/relationships/image" Target="../media/image11.e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11.emf"/><Relationship Id="rId4" Type="http://schemas.openxmlformats.org/officeDocument/2006/relationships/image" Target="../media/image39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6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png"/><Relationship Id="rId4" Type="http://schemas.openxmlformats.org/officeDocument/2006/relationships/customXml" Target="../ink/ink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32099" y="6021421"/>
            <a:ext cx="1160006" cy="288630"/>
            <a:chOff x="5297644" y="5877672"/>
            <a:chExt cx="116000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97644" y="588385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63687" y="6011615"/>
            <a:ext cx="1170748" cy="288630"/>
            <a:chOff x="5230901" y="5861684"/>
            <a:chExt cx="117074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30901" y="587149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التما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ث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ل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حو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ر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ي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 الهندسة 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FFA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tx1"/>
                </a:solidFill>
              </a:rPr>
              <a:t>د</a:t>
            </a:r>
            <a:r>
              <a:rPr lang="ar-MA" sz="2000" dirty="0">
                <a:solidFill>
                  <a:schemeClr val="tx1"/>
                </a:solidFill>
              </a:rPr>
              <a:t>وران  الأشكال</a:t>
            </a:r>
            <a:endParaRPr lang="fr-FR" sz="20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 err="1"/>
              <a:t>التما</a:t>
            </a:r>
            <a:r>
              <a:rPr lang="ar-MA" dirty="0"/>
              <a:t>ث</a:t>
            </a:r>
            <a:r>
              <a:rPr lang="fr-MA" dirty="0"/>
              <a:t>ل </a:t>
            </a:r>
            <a:r>
              <a:rPr lang="fr-MA" dirty="0" err="1"/>
              <a:t>ال</a:t>
            </a:r>
            <a:r>
              <a:rPr lang="ar-MA" dirty="0"/>
              <a:t>م</a:t>
            </a:r>
            <a:r>
              <a:rPr lang="fr-MA" dirty="0" err="1"/>
              <a:t>حو</a:t>
            </a:r>
            <a:r>
              <a:rPr lang="ar-MA" dirty="0"/>
              <a:t>ر</a:t>
            </a:r>
            <a:r>
              <a:rPr lang="fr-MA" dirty="0"/>
              <a:t>ي</a:t>
            </a:r>
            <a:r>
              <a:rPr lang="ar-SA" dirty="0"/>
              <a:t> (1)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568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45813" y="1375163"/>
            <a:ext cx="8178799" cy="5539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دَوَرانُ الْأَشْكالِ</a:t>
            </a:r>
            <a:endParaRPr lang="fr-FR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365939F-606A-5EBA-CB60-AA108A432570}"/>
              </a:ext>
            </a:extLst>
          </p:cNvPr>
          <p:cNvGrpSpPr/>
          <p:nvPr/>
        </p:nvGrpSpPr>
        <p:grpSpPr>
          <a:xfrm>
            <a:off x="700882" y="1929161"/>
            <a:ext cx="7464527" cy="4560980"/>
            <a:chOff x="700882" y="1929161"/>
            <a:chExt cx="7464527" cy="45609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FA27CA-8F6B-EB47-E5CA-3A1514426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929161"/>
              <a:ext cx="3593409" cy="45609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F48AFE-5BBD-EB01-AAFD-5D004D2B5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882" y="1929161"/>
              <a:ext cx="3871118" cy="4471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816111" y="3691561"/>
            <a:ext cx="52779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وران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أَشْكالٍ.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4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6"/>
            <a:ext cx="5884432" cy="29316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63621" y="3143453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895063" y="438446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2063038" y="3271937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C1889D-6091-0CCE-BDBB-58AC388C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752816"/>
            <a:ext cx="369206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586017" y="1626692"/>
            <a:ext cx="7971966" cy="4780404"/>
            <a:chOff x="586017" y="1626691"/>
            <a:chExt cx="7971966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586017" y="3821258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لتقربوا الأعداد العشرية إلى الوحدة 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2566627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</a:t>
              </a:r>
              <a:r>
                <a:rPr lang="ar-SA" sz="2800" dirty="0"/>
                <a:t>2,</a:t>
              </a:r>
              <a:r>
                <a:rPr lang="ar-SA" sz="2800" dirty="0">
                  <a:solidFill>
                    <a:srgbClr val="FF0000"/>
                  </a:solidFill>
                </a:rPr>
                <a:t>3</a:t>
              </a:r>
              <a:endParaRPr lang="fr-FR" sz="3600" b="1" dirty="0">
                <a:solidFill>
                  <a:srgbClr val="FF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6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83C0C-89AC-C208-82BC-D364862D887C}"/>
              </a:ext>
            </a:extLst>
          </p:cNvPr>
          <p:cNvCxnSpPr/>
          <p:nvPr/>
        </p:nvCxnSpPr>
        <p:spPr>
          <a:xfrm>
            <a:off x="3198692" y="2988725"/>
            <a:ext cx="51500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0CAF92A-D7EE-489A-BCD7-B27B25A72EDA}"/>
              </a:ext>
            </a:extLst>
          </p:cNvPr>
          <p:cNvGrpSpPr/>
          <p:nvPr/>
        </p:nvGrpSpPr>
        <p:grpSpPr>
          <a:xfrm>
            <a:off x="2170895" y="1393008"/>
            <a:ext cx="1969477" cy="1317018"/>
            <a:chOff x="2030538" y="1419372"/>
            <a:chExt cx="1969477" cy="131701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2B903F3-3236-9C8F-E8C7-99D1E7DFF11F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986E9BA-C9E9-037B-D50B-3C62117209BD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</a:rPr>
                <a:t>3 أَ</a:t>
              </a:r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صْغَرُ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اَلْوَحَدَة الْأَقرَبُ هي الْوَحَدَةُ الأَدْنِى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25">
            <a:extLst>
              <a:ext uri="{FF2B5EF4-FFF2-40B4-BE49-F238E27FC236}">
                <a16:creationId xmlns:a16="http://schemas.microsoft.com/office/drawing/2014/main" id="{46C6E546-B1FA-E2DF-2CA0-633FAE9686D9}"/>
              </a:ext>
            </a:extLst>
          </p:cNvPr>
          <p:cNvSpPr txBox="1"/>
          <p:nvPr/>
        </p:nvSpPr>
        <p:spPr>
          <a:xfrm>
            <a:off x="3391004" y="2568854"/>
            <a:ext cx="122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...</a:t>
            </a:r>
            <a:endParaRPr lang="fr-FR" sz="3200" b="1" dirty="0">
              <a:solidFill>
                <a:srgbClr val="FFC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914400" y="709712"/>
            <a:ext cx="6604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مثال آخر. من يشرح كيف نقرب الأعداد العشرية إلى الوحدة.</a:t>
            </a:r>
          </a:p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نراقب رقم الأعشار ونقارنه مع 5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F533FC-1081-10F5-B820-02F107161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85" y="2501932"/>
            <a:ext cx="7908444" cy="1854136"/>
          </a:xfrm>
          <a:prstGeom prst="rect">
            <a:avLst/>
          </a:prstGeom>
        </p:spPr>
      </p:pic>
      <p:sp>
        <p:nvSpPr>
          <p:cNvPr id="2" name="ZoneTexte 25">
            <a:extLst>
              <a:ext uri="{FF2B5EF4-FFF2-40B4-BE49-F238E27FC236}">
                <a16:creationId xmlns:a16="http://schemas.microsoft.com/office/drawing/2014/main" id="{963DECEC-CF98-B8B2-2247-9A842546D82B}"/>
              </a:ext>
            </a:extLst>
          </p:cNvPr>
          <p:cNvSpPr txBox="1"/>
          <p:nvPr/>
        </p:nvSpPr>
        <p:spPr>
          <a:xfrm>
            <a:off x="2102317" y="2975459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2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9215785-BF8F-F9E3-E894-D2CDD70D0368}"/>
              </a:ext>
            </a:extLst>
          </p:cNvPr>
          <p:cNvGrpSpPr/>
          <p:nvPr/>
        </p:nvGrpSpPr>
        <p:grpSpPr>
          <a:xfrm>
            <a:off x="2713293" y="1847492"/>
            <a:ext cx="1969477" cy="1317018"/>
            <a:chOff x="2030538" y="1419372"/>
            <a:chExt cx="1969477" cy="131701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D9F1AB9-9715-B4A5-8429-18845EA5E17D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5AA5942-63F5-3AE5-58EE-34E020C01E6B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 أًكْبَرُ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اَلْوَحَدَة الْأَقرَبُ هي الْوَحَدَةُ الأعْلَى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ZoneTexte 25">
            <a:extLst>
              <a:ext uri="{FF2B5EF4-FFF2-40B4-BE49-F238E27FC236}">
                <a16:creationId xmlns:a16="http://schemas.microsoft.com/office/drawing/2014/main" id="{0D79C0E6-BCB2-55B5-EF5E-25FC0B9C687E}"/>
              </a:ext>
            </a:extLst>
          </p:cNvPr>
          <p:cNvSpPr txBox="1"/>
          <p:nvPr/>
        </p:nvSpPr>
        <p:spPr>
          <a:xfrm>
            <a:off x="3453140" y="2975459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2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A6F3-8E50-CB5C-47A0-F6CC706A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209B06C-59F1-112B-ABA3-5839CE787E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7B46AC1-EC0E-BEE3-E352-259727B468F6}"/>
              </a:ext>
            </a:extLst>
          </p:cNvPr>
          <p:cNvSpPr txBox="1"/>
          <p:nvPr/>
        </p:nvSpPr>
        <p:spPr>
          <a:xfrm>
            <a:off x="892098" y="854031"/>
            <a:ext cx="6604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1,9 أقرب إلى 2 الوحدة الأعلى.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D9F04E1-884C-F93D-15F0-0B2100B08A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848B31-4E95-563B-FA7A-A79981DDC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74" y="2806501"/>
            <a:ext cx="7378264" cy="1244997"/>
          </a:xfrm>
          <a:prstGeom prst="rect">
            <a:avLst/>
          </a:prstGeom>
        </p:spPr>
      </p:pic>
      <p:sp>
        <p:nvSpPr>
          <p:cNvPr id="2" name="ZoneTexte 25">
            <a:extLst>
              <a:ext uri="{FF2B5EF4-FFF2-40B4-BE49-F238E27FC236}">
                <a16:creationId xmlns:a16="http://schemas.microsoft.com/office/drawing/2014/main" id="{BEA2063D-907C-3591-6A34-C4285DF92771}"/>
              </a:ext>
            </a:extLst>
          </p:cNvPr>
          <p:cNvSpPr txBox="1"/>
          <p:nvPr/>
        </p:nvSpPr>
        <p:spPr>
          <a:xfrm>
            <a:off x="2124546" y="3071319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2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022A98-0B12-E9EF-25D3-BE3AD6EF28AE}"/>
              </a:ext>
            </a:extLst>
          </p:cNvPr>
          <p:cNvGrpSpPr/>
          <p:nvPr/>
        </p:nvGrpSpPr>
        <p:grpSpPr>
          <a:xfrm>
            <a:off x="2713293" y="1847492"/>
            <a:ext cx="1969477" cy="1317018"/>
            <a:chOff x="2030538" y="1419372"/>
            <a:chExt cx="1969477" cy="131701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9F6BDE8-DDFA-ADF7-0CF3-8B3B54946A88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9701BD6-BC38-F266-8470-35B218881176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 أًكْبَرُ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اَلْوَحَدَة الْأَقرَبُ هي الْوَحَدَة الأعْلَى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416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7">
            <a:extLst>
              <a:ext uri="{FF2B5EF4-FFF2-40B4-BE49-F238E27FC236}">
                <a16:creationId xmlns:a16="http://schemas.microsoft.com/office/drawing/2014/main" id="{9A532ACD-8B8F-A800-F530-020A5A880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85" y="2501932"/>
            <a:ext cx="7908444" cy="185413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AB1073FD-DFCB-81BA-06FC-D57F50E1DB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sp>
        <p:nvSpPr>
          <p:cNvPr id="2" name="ZoneTexte 25">
            <a:extLst>
              <a:ext uri="{FF2B5EF4-FFF2-40B4-BE49-F238E27FC236}">
                <a16:creationId xmlns:a16="http://schemas.microsoft.com/office/drawing/2014/main" id="{963DECEC-CF98-B8B2-2247-9A842546D82B}"/>
              </a:ext>
            </a:extLst>
          </p:cNvPr>
          <p:cNvSpPr txBox="1"/>
          <p:nvPr/>
        </p:nvSpPr>
        <p:spPr>
          <a:xfrm>
            <a:off x="2079942" y="3004412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2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  <p:sp>
        <p:nvSpPr>
          <p:cNvPr id="5" name="ZoneTexte 25">
            <a:extLst>
              <a:ext uri="{FF2B5EF4-FFF2-40B4-BE49-F238E27FC236}">
                <a16:creationId xmlns:a16="http://schemas.microsoft.com/office/drawing/2014/main" id="{F3A55EE8-1563-D7FF-94F6-39EDB9FAF114}"/>
              </a:ext>
            </a:extLst>
          </p:cNvPr>
          <p:cNvSpPr txBox="1"/>
          <p:nvPr/>
        </p:nvSpPr>
        <p:spPr>
          <a:xfrm>
            <a:off x="3436674" y="3004412"/>
            <a:ext cx="122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2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676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7732AC-030B-9AB3-D220-F880C2A5A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2" y="2605076"/>
            <a:ext cx="8156115" cy="1823566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4C026D2-9DF2-B3AF-ACFB-20AADA7DB72E}"/>
              </a:ext>
            </a:extLst>
          </p:cNvPr>
          <p:cNvGrpSpPr/>
          <p:nvPr/>
        </p:nvGrpSpPr>
        <p:grpSpPr>
          <a:xfrm>
            <a:off x="2298892" y="3078299"/>
            <a:ext cx="6399976" cy="1321198"/>
            <a:chOff x="2336174" y="3807089"/>
            <a:chExt cx="5912625" cy="90201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8175980-2698-47E3-9A22-CBD59B13E308}"/>
                </a:ext>
              </a:extLst>
            </p:cNvPr>
            <p:cNvSpPr txBox="1"/>
            <p:nvPr/>
          </p:nvSpPr>
          <p:spPr>
            <a:xfrm>
              <a:off x="2363532" y="3874727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2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59EEFD5-638C-492B-C060-ACA4D71AE928}"/>
                </a:ext>
              </a:extLst>
            </p:cNvPr>
            <p:cNvSpPr txBox="1"/>
            <p:nvPr/>
          </p:nvSpPr>
          <p:spPr>
            <a:xfrm>
              <a:off x="3700601" y="385395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2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9D6F27-11B5-6720-9D69-52F3F9874888}"/>
                </a:ext>
              </a:extLst>
            </p:cNvPr>
            <p:cNvSpPr txBox="1"/>
            <p:nvPr/>
          </p:nvSpPr>
          <p:spPr>
            <a:xfrm>
              <a:off x="5031119" y="4308996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2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82C9DD8-EBE3-307F-9BB3-FB4569421151}"/>
                </a:ext>
              </a:extLst>
            </p:cNvPr>
            <p:cNvSpPr txBox="1"/>
            <p:nvPr/>
          </p:nvSpPr>
          <p:spPr>
            <a:xfrm>
              <a:off x="5037670" y="382707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1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33A9C46-C32E-A340-76A5-B7A8F08FF732}"/>
                </a:ext>
              </a:extLst>
            </p:cNvPr>
            <p:cNvSpPr txBox="1"/>
            <p:nvPr/>
          </p:nvSpPr>
          <p:spPr>
            <a:xfrm>
              <a:off x="6323140" y="4308995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2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D9C7D8F-DA18-4BA3-A292-A2C0D15F06B3}"/>
                </a:ext>
              </a:extLst>
            </p:cNvPr>
            <p:cNvSpPr txBox="1"/>
            <p:nvPr/>
          </p:nvSpPr>
          <p:spPr>
            <a:xfrm>
              <a:off x="6323140" y="3807089"/>
              <a:ext cx="751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9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BB346A5-CAAC-C0F6-0D10-05A41E8BA187}"/>
                </a:ext>
              </a:extLst>
            </p:cNvPr>
            <p:cNvSpPr txBox="1"/>
            <p:nvPr/>
          </p:nvSpPr>
          <p:spPr>
            <a:xfrm>
              <a:off x="7660219" y="4308994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1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B2330F6-066B-FC1A-3C08-094C518D5350}"/>
                </a:ext>
              </a:extLst>
            </p:cNvPr>
            <p:cNvSpPr txBox="1"/>
            <p:nvPr/>
          </p:nvSpPr>
          <p:spPr>
            <a:xfrm>
              <a:off x="7660220" y="3807089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1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1F4A581-2927-2785-B000-93380405FA1C}"/>
                </a:ext>
              </a:extLst>
            </p:cNvPr>
            <p:cNvSpPr txBox="1"/>
            <p:nvPr/>
          </p:nvSpPr>
          <p:spPr>
            <a:xfrm>
              <a:off x="2336174" y="4308996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1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0D0746F-83A8-5C12-DD30-96313865D39E}"/>
                </a:ext>
              </a:extLst>
            </p:cNvPr>
            <p:cNvSpPr txBox="1"/>
            <p:nvPr/>
          </p:nvSpPr>
          <p:spPr>
            <a:xfrm>
              <a:off x="3700600" y="428595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1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18929" y="4146951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2077186" y="3353603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2077186" y="4265966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58498" y="930040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رقم الجواب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DFACB8-5DF8-0C91-46DF-8470A99EBF21}"/>
              </a:ext>
            </a:extLst>
          </p:cNvPr>
          <p:cNvSpPr txBox="1"/>
          <p:nvPr/>
        </p:nvSpPr>
        <p:spPr>
          <a:xfrm>
            <a:off x="488253" y="1740426"/>
            <a:ext cx="7590169" cy="388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دَوَرانِ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مَرْكَزِهِ: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 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أَكْ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َنْ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عود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 و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لي</a:t>
            </a:r>
            <a:r>
              <a:rPr lang="ar-MA" sz="36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36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81907" y="896084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8">
            <a:extLst>
              <a:ext uri="{FF2B5EF4-FFF2-40B4-BE49-F238E27FC236}">
                <a16:creationId xmlns:a16="http://schemas.microsoft.com/office/drawing/2014/main" id="{C677574E-671A-6486-557F-C939873C380D}"/>
              </a:ext>
            </a:extLst>
          </p:cNvPr>
          <p:cNvSpPr txBox="1"/>
          <p:nvPr/>
        </p:nvSpPr>
        <p:spPr>
          <a:xfrm>
            <a:off x="488253" y="1740426"/>
            <a:ext cx="7590169" cy="388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دَوَرانِ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مَرْكَزِهِ: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 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أَكْ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َنْ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عود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 و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0A35E-42F2-69CE-D7CC-F4E80EC62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85C25D3-3D8E-E49C-72A4-42337C38751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EEE1B6-BB95-5B89-9C27-947F7515B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0104D94-2BA4-4510-286C-A73462AC88B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رقم الجواب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672B48-0CE7-698F-3765-1987BC40F9F7}"/>
              </a:ext>
            </a:extLst>
          </p:cNvPr>
          <p:cNvSpPr txBox="1"/>
          <p:nvPr/>
        </p:nvSpPr>
        <p:spPr>
          <a:xfrm>
            <a:off x="1522670" y="2212216"/>
            <a:ext cx="57621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دَوَرانُ شَكْلٍ بِزاوِيَّةِ 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يَعْني دَوَرانَهَ بِ: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6937B-B954-03BF-DF5A-42B68AE7D8AB}"/>
              </a:ext>
            </a:extLst>
          </p:cNvPr>
          <p:cNvSpPr txBox="1"/>
          <p:nvPr/>
        </p:nvSpPr>
        <p:spPr>
          <a:xfrm>
            <a:off x="2048758" y="3051908"/>
            <a:ext cx="4588726" cy="2970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1" dirty="0">
              <a:solidFill>
                <a:srgbClr val="FFA4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ٍ.</a:t>
            </a:r>
            <a:endParaRPr lang="fr-MA" sz="3200" b="1" dirty="0">
              <a:solidFill>
                <a:srgbClr val="FFA4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A8F33-42B0-2D90-B85F-997CE3BDC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F50DDA-BB4F-8D5A-2619-91D8F5EBD038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962CDC-6255-87EB-26A8-74FE00ACE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63439-9782-4F96-A6DD-80CCF240B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20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58DDE-59B0-697B-87B0-9BEF546B4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18ADB20-A3AF-7AF8-A962-18A42F2E90F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802D0E-8E1C-4995-CDD6-9EDFFA80E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5EB7360-1F06-D050-7B14-D850554C2DFA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رقم الجواب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98C85C-1193-58FD-1CD5-F3C6212DE8B6}"/>
              </a:ext>
            </a:extLst>
          </p:cNvPr>
          <p:cNvSpPr txBox="1"/>
          <p:nvPr/>
        </p:nvSpPr>
        <p:spPr>
          <a:xfrm>
            <a:off x="1522670" y="2212216"/>
            <a:ext cx="5762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دَوَرانُ شَكْلٍ بِزاوِيَّةِ 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يَعْني دَوَرانَهَ بِ: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3ECFA-6971-5786-EB31-0A03B095B2D4}"/>
              </a:ext>
            </a:extLst>
          </p:cNvPr>
          <p:cNvSpPr txBox="1"/>
          <p:nvPr/>
        </p:nvSpPr>
        <p:spPr>
          <a:xfrm>
            <a:off x="2048758" y="3051908"/>
            <a:ext cx="4588726" cy="2970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كام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ٍ؛</a:t>
            </a:r>
          </a:p>
          <a:p>
            <a:pPr marL="714375" indent="-714375" algn="r" rtl="1">
              <a:lnSpc>
                <a:spcPct val="150000"/>
              </a:lnSpc>
              <a:buFont typeface="+mj-lt"/>
              <a:buAutoNum type="arabicPeriod"/>
            </a:pP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ٍ.</a:t>
            </a:r>
            <a:endParaRPr lang="fr-MA" sz="3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14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459016" y="3399473"/>
              <a:ext cx="35949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دَورانِ الْأَشْكالِ.</a:t>
              </a:r>
              <a:r>
                <a:rPr lang="ar-SA" sz="3200" b="1" kern="0" dirty="0">
                  <a:solidFill>
                    <a:srgbClr val="FFAA0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3200" b="1" kern="0" dirty="0">
                <a:solidFill>
                  <a:srgbClr val="FFAA0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سن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الدوران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ونحدد صور أشكال بعد دورانها.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- N4-P4-SEM2-S3">
            <a:hlinkClick r:id="" action="ppaction://media"/>
            <a:extLst>
              <a:ext uri="{FF2B5EF4-FFF2-40B4-BE49-F238E27FC236}">
                <a16:creationId xmlns:a16="http://schemas.microsoft.com/office/drawing/2014/main" id="{879C713F-B9D5-6A68-BC20-7D5E80DF74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6549" y="1728439"/>
            <a:ext cx="7337991" cy="430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B8CD189-8F6F-3BF6-FE86-702F0F904314}"/>
              </a:ext>
            </a:extLst>
          </p:cNvPr>
          <p:cNvGrpSpPr/>
          <p:nvPr/>
        </p:nvGrpSpPr>
        <p:grpSpPr>
          <a:xfrm>
            <a:off x="562638" y="1918395"/>
            <a:ext cx="7430144" cy="4320914"/>
            <a:chOff x="562638" y="1918395"/>
            <a:chExt cx="7430144" cy="432091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B66CFA7-C9DE-EA43-854D-C9E066930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2638" y="1918395"/>
              <a:ext cx="7430144" cy="4320914"/>
            </a:xfrm>
            <a:prstGeom prst="rect">
              <a:avLst/>
            </a:prstGeom>
          </p:spPr>
        </p:pic>
        <p:sp>
          <p:nvSpPr>
            <p:cNvPr id="6" name="Google Shape;140;p7">
              <a:extLst>
                <a:ext uri="{FF2B5EF4-FFF2-40B4-BE49-F238E27FC236}">
                  <a16:creationId xmlns:a16="http://schemas.microsoft.com/office/drawing/2014/main" id="{45F6CE2C-E8AC-EF86-8D9E-EE12B0C60E32}"/>
                </a:ext>
              </a:extLst>
            </p:cNvPr>
            <p:cNvSpPr txBox="1"/>
            <p:nvPr/>
          </p:nvSpPr>
          <p:spPr>
            <a:xfrm>
              <a:off x="2112996" y="2573350"/>
              <a:ext cx="43294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EA5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لِأَتَعَرَّفَ دَورانَ شَكْلِ وَأُحَدِّدَ صورَتَهُ.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07668" y="2360350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5996087" y="3244196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368125" y="337268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294852" y="427121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لنتعرف دوران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ونحدد صورته.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A752A6C-012F-66E7-A901-402C94130615}"/>
              </a:ext>
            </a:extLst>
          </p:cNvPr>
          <p:cNvGrpSpPr/>
          <p:nvPr/>
        </p:nvGrpSpPr>
        <p:grpSpPr>
          <a:xfrm>
            <a:off x="655130" y="2096600"/>
            <a:ext cx="7613221" cy="2836062"/>
            <a:chOff x="655130" y="2096600"/>
            <a:chExt cx="7613221" cy="283606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57D6DF-1F91-DCCA-382F-202189E8B15B}"/>
                </a:ext>
              </a:extLst>
            </p:cNvPr>
            <p:cNvGrpSpPr/>
            <p:nvPr/>
          </p:nvGrpSpPr>
          <p:grpSpPr>
            <a:xfrm>
              <a:off x="655130" y="2096600"/>
              <a:ext cx="7374774" cy="2836062"/>
              <a:chOff x="1065033" y="2369869"/>
              <a:chExt cx="7374774" cy="283606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1264D99E-63A9-E43D-CDED-088B631B3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71563" y="2794046"/>
                <a:ext cx="6868244" cy="2411885"/>
              </a:xfrm>
              <a:prstGeom prst="rect">
                <a:avLst/>
              </a:prstGeom>
            </p:spPr>
          </p:pic>
          <p:sp>
            <p:nvSpPr>
              <p:cNvPr id="5" name="ZoneTexte 2">
                <a:extLst>
                  <a:ext uri="{FF2B5EF4-FFF2-40B4-BE49-F238E27FC236}">
                    <a16:creationId xmlns:a16="http://schemas.microsoft.com/office/drawing/2014/main" id="{E7751244-AB01-A687-A84A-6B5691007AF9}"/>
                  </a:ext>
                </a:extLst>
              </p:cNvPr>
              <p:cNvSpPr txBox="1"/>
              <p:nvPr/>
            </p:nvSpPr>
            <p:spPr>
              <a:xfrm>
                <a:off x="1065033" y="2369869"/>
                <a:ext cx="7374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0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أُلَوِّنُ بِالأَحْمَرِ صورَةَ الْمُثَلَّثِ بَعْدَ دَورانِهِ بِمِقْدارِ نِصْفِ دَوْرَةٍ في اتِّجاهِ عَقارِبِ السّاعَة.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231FA3-5521-3382-4854-DDBA395D7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3006" y="2563103"/>
              <a:ext cx="1765345" cy="2369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7B81AB-623F-4B84-EE5C-8AC1538FAA1A}"/>
              </a:ext>
            </a:extLst>
          </p:cNvPr>
          <p:cNvGrpSpPr/>
          <p:nvPr/>
        </p:nvGrpSpPr>
        <p:grpSpPr>
          <a:xfrm>
            <a:off x="405444" y="1815886"/>
            <a:ext cx="75587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B32F667A-5BD2-9CF2-D9C9-AEADF8FBDA96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E08810D-AB66-C3AA-D89C-D95E764775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963BDB63-C6D6-1529-8A42-FED43B353B99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3B05876-FC6D-55D5-5A00-C5BFC6FD95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F14EBE91-0A27-DE23-445C-99BAB8A02B04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F983970-1F81-73C2-A393-BC59750647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973CF2C-3BE1-FD6B-C70A-A9A8BAF55030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18">
            <a:extLst>
              <a:ext uri="{FF2B5EF4-FFF2-40B4-BE49-F238E27FC236}">
                <a16:creationId xmlns:a16="http://schemas.microsoft.com/office/drawing/2014/main" id="{0B1BC437-4ED5-627F-9D62-AC177B9B7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8490" y="4163603"/>
            <a:ext cx="924313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3431904-0902-1504-A2AC-C3CA2CD90BBA}"/>
              </a:ext>
            </a:extLst>
          </p:cNvPr>
          <p:cNvGrpSpPr/>
          <p:nvPr/>
        </p:nvGrpSpPr>
        <p:grpSpPr>
          <a:xfrm>
            <a:off x="405444" y="2783641"/>
            <a:ext cx="7613221" cy="2836062"/>
            <a:chOff x="655130" y="2096600"/>
            <a:chExt cx="7613221" cy="283606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DDC4FB1-87E7-A1E8-DBCB-C90C2261DD6E}"/>
                </a:ext>
              </a:extLst>
            </p:cNvPr>
            <p:cNvGrpSpPr/>
            <p:nvPr/>
          </p:nvGrpSpPr>
          <p:grpSpPr>
            <a:xfrm>
              <a:off x="655130" y="2096600"/>
              <a:ext cx="7374774" cy="2836062"/>
              <a:chOff x="1065033" y="2369869"/>
              <a:chExt cx="7374774" cy="283606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3BFC6D1-4662-597A-0C18-80D696A6B2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71563" y="2794046"/>
                <a:ext cx="6868244" cy="2411885"/>
              </a:xfrm>
              <a:prstGeom prst="rect">
                <a:avLst/>
              </a:prstGeom>
            </p:spPr>
          </p:pic>
          <p:sp>
            <p:nvSpPr>
              <p:cNvPr id="21" name="ZoneTexte 2">
                <a:extLst>
                  <a:ext uri="{FF2B5EF4-FFF2-40B4-BE49-F238E27FC236}">
                    <a16:creationId xmlns:a16="http://schemas.microsoft.com/office/drawing/2014/main" id="{96C6F51A-35A3-D051-0B58-E1C785F87FA1}"/>
                  </a:ext>
                </a:extLst>
              </p:cNvPr>
              <p:cNvSpPr txBox="1"/>
              <p:nvPr/>
            </p:nvSpPr>
            <p:spPr>
              <a:xfrm>
                <a:off x="1065033" y="2369869"/>
                <a:ext cx="7374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0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أُلَوِّنُ بِالأَحْمَرِ صورَةَ الْمُثَلَّثِ بَعْدَ دَورانِهِ بِمِقْدارِ نِصْفِ دَوْرَةٍ في اتِّجاهِ عَقارِبِ السّاعَة.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0907B9-96D5-4B7F-A74C-16A1098E7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3006" y="2563103"/>
              <a:ext cx="1765345" cy="2369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49389-E230-DB7C-32C4-EEA65403D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2738C39-B76B-EE15-6DB9-B8175A6D5AF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التعليمة ويحدد اتجاه الدوران؟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C6318C-D451-4982-619D-324D929A01B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2431FCC-ACC2-4199-C8E5-25DFA60044BD}"/>
              </a:ext>
            </a:extLst>
          </p:cNvPr>
          <p:cNvGrpSpPr/>
          <p:nvPr/>
        </p:nvGrpSpPr>
        <p:grpSpPr>
          <a:xfrm>
            <a:off x="497721" y="1721293"/>
            <a:ext cx="75555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FD884DFC-B57E-40A0-5DB5-22DD5DEE85B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A69B529E-7C95-5F44-23C7-C6A4D3767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3BF1235D-E26B-5452-D20A-57F6A87F241F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2C87A77B-9A7E-D24B-45F3-07EC94266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877CC442-2A31-5EBF-9427-2B4B6980515E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A39ADC5-6653-C860-8172-086B08CE80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D2C10C20-45DD-C325-9CAD-078C7A1F080F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37F9D33-2299-2103-5FE1-3206EA09B7BE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121A3E-B6B8-0914-34E1-79A603E3F2DD}"/>
              </a:ext>
            </a:extLst>
          </p:cNvPr>
          <p:cNvGrpSpPr/>
          <p:nvPr/>
        </p:nvGrpSpPr>
        <p:grpSpPr>
          <a:xfrm>
            <a:off x="530047" y="2865597"/>
            <a:ext cx="7523193" cy="2836062"/>
            <a:chOff x="655130" y="2096600"/>
            <a:chExt cx="7523193" cy="283606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2E4E025-83F1-4F75-BE6A-D4D93D7E437C}"/>
                </a:ext>
              </a:extLst>
            </p:cNvPr>
            <p:cNvGrpSpPr/>
            <p:nvPr/>
          </p:nvGrpSpPr>
          <p:grpSpPr>
            <a:xfrm>
              <a:off x="655130" y="2096600"/>
              <a:ext cx="7374774" cy="2836062"/>
              <a:chOff x="1065033" y="2369869"/>
              <a:chExt cx="7374774" cy="283606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0BE51D-776B-2ECB-3631-C5F18048D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71563" y="2794046"/>
                <a:ext cx="6868244" cy="2411885"/>
              </a:xfrm>
              <a:prstGeom prst="rect">
                <a:avLst/>
              </a:prstGeom>
            </p:spPr>
          </p:pic>
          <p:sp>
            <p:nvSpPr>
              <p:cNvPr id="21" name="ZoneTexte 2">
                <a:extLst>
                  <a:ext uri="{FF2B5EF4-FFF2-40B4-BE49-F238E27FC236}">
                    <a16:creationId xmlns:a16="http://schemas.microsoft.com/office/drawing/2014/main" id="{72864AFD-2C25-4E20-2720-0C675AFA6F6B}"/>
                  </a:ext>
                </a:extLst>
              </p:cNvPr>
              <p:cNvSpPr txBox="1"/>
              <p:nvPr/>
            </p:nvSpPr>
            <p:spPr>
              <a:xfrm>
                <a:off x="1065033" y="2369869"/>
                <a:ext cx="7374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0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أُلَوِّنُ بِالأَحْمَرِ صورَةَ الْمُثَلَّثِ بَعْدَ دَورانِهِ بِمِقْدارِ نِصْفِ دَوْرَةٍ في اتِّجاهِ عَقارِبِ السّاعَة.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F9B1734-6332-9310-EC0B-50A3F5B4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3007" y="2660002"/>
              <a:ext cx="1675316" cy="2173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174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549E-7FB7-5C4C-0661-FD359E27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5399B9F-B3A7-9B66-0B0F-3FF98AE2E145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صحيح. المطلوب هو الدوران في اتجاه عقارب الساعة.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74200-62EB-63CE-327E-09BD4C9DFFC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EF70CC6-2BEC-D592-DA1E-25C2E4E49E10}"/>
              </a:ext>
            </a:extLst>
          </p:cNvPr>
          <p:cNvGrpSpPr/>
          <p:nvPr/>
        </p:nvGrpSpPr>
        <p:grpSpPr>
          <a:xfrm>
            <a:off x="865583" y="1868438"/>
            <a:ext cx="75555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90322D16-2C5C-CBB8-6B7F-556A8E7BCFE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2018852B-4AB9-30ED-DB11-43E71D65CE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DF122D23-F2DB-0C9B-FD35-0C579602F1CE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D98DDC0C-DC21-7BF6-1539-E5BE905D97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8C488832-E15D-F87F-6850-80026F739489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3F6A7660-D76A-5E38-780D-E56C749770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A08E2F5E-BDA3-AA4B-881E-E0F2B1F674F1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F8A6067F-06A1-F9F9-D956-0729FD8287E2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8AECE2-2F00-519C-0A33-9FEE95A7FFED}"/>
              </a:ext>
            </a:extLst>
          </p:cNvPr>
          <p:cNvGrpSpPr/>
          <p:nvPr/>
        </p:nvGrpSpPr>
        <p:grpSpPr>
          <a:xfrm>
            <a:off x="383905" y="2798188"/>
            <a:ext cx="8201039" cy="2975110"/>
            <a:chOff x="383905" y="2798188"/>
            <a:chExt cx="8201039" cy="2975110"/>
          </a:xfrm>
        </p:grpSpPr>
        <p:sp>
          <p:nvSpPr>
            <p:cNvPr id="35" name="Arrow: Curved Down 34">
              <a:extLst>
                <a:ext uri="{FF2B5EF4-FFF2-40B4-BE49-F238E27FC236}">
                  <a16:creationId xmlns:a16="http://schemas.microsoft.com/office/drawing/2014/main" id="{D090E966-35A8-9CE3-03D2-B6E2CB10CEC5}"/>
                </a:ext>
              </a:extLst>
            </p:cNvPr>
            <p:cNvSpPr/>
            <p:nvPr/>
          </p:nvSpPr>
          <p:spPr>
            <a:xfrm rot="16391882">
              <a:off x="69670" y="3952394"/>
              <a:ext cx="1242255" cy="613786"/>
            </a:xfrm>
            <a:prstGeom prst="curved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chemeClr val="tx1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50E6068-38A8-91B3-2C92-F5C6EE65A3A6}"/>
                </a:ext>
              </a:extLst>
            </p:cNvPr>
            <p:cNvGrpSpPr/>
            <p:nvPr/>
          </p:nvGrpSpPr>
          <p:grpSpPr>
            <a:xfrm>
              <a:off x="492347" y="2798188"/>
              <a:ext cx="8092597" cy="2975110"/>
              <a:chOff x="655130" y="2096600"/>
              <a:chExt cx="8092597" cy="297511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C41542A-FA52-E87E-BFAC-61A3EEE8E568}"/>
                  </a:ext>
                </a:extLst>
              </p:cNvPr>
              <p:cNvGrpSpPr/>
              <p:nvPr/>
            </p:nvGrpSpPr>
            <p:grpSpPr>
              <a:xfrm>
                <a:off x="655130" y="2096600"/>
                <a:ext cx="7928755" cy="2975110"/>
                <a:chOff x="1065033" y="2369869"/>
                <a:chExt cx="7928755" cy="2975110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81D1E21E-7366-BDA4-8FD2-AE3662A3A6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8393" y="2807675"/>
                  <a:ext cx="7225395" cy="2537304"/>
                </a:xfrm>
                <a:prstGeom prst="rect">
                  <a:avLst/>
                </a:prstGeom>
              </p:spPr>
            </p:pic>
            <p:sp>
              <p:nvSpPr>
                <p:cNvPr id="40" name="ZoneTexte 2">
                  <a:extLst>
                    <a:ext uri="{FF2B5EF4-FFF2-40B4-BE49-F238E27FC236}">
                      <a16:creationId xmlns:a16="http://schemas.microsoft.com/office/drawing/2014/main" id="{84F5C787-8E03-40F9-49E9-3C2BBAACE84B}"/>
                    </a:ext>
                  </a:extLst>
                </p:cNvPr>
                <p:cNvSpPr txBox="1"/>
                <p:nvPr/>
              </p:nvSpPr>
              <p:spPr>
                <a:xfrm>
                  <a:off x="1065033" y="2369869"/>
                  <a:ext cx="73747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0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أُلَوِّنُ بِالأَحْمَرِ صورَةَ الْمُثَلَّثِ بَعْدَ دَورانِهِ بِمِقْدارِ نِصْفِ دَوْرَةٍ </a:t>
                  </a:r>
                  <a:r>
                    <a:rPr lang="ar-MA" sz="20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في اتِّجاهِ عَقارِبِ السّاعَة.</a:t>
                  </a:r>
                </a:p>
              </p:txBody>
            </p:sp>
          </p:grp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E507ECF4-A5C7-9045-F2A4-C281A39031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035718" y="2741041"/>
                <a:ext cx="1712009" cy="233066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0249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E8148-4E57-0B25-B43A-2298DD824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7BC152A-5A3B-B568-F9FE-1AADAE73204E}"/>
              </a:ext>
            </a:extLst>
          </p:cNvPr>
          <p:cNvGrpSpPr/>
          <p:nvPr/>
        </p:nvGrpSpPr>
        <p:grpSpPr>
          <a:xfrm>
            <a:off x="404884" y="2956568"/>
            <a:ext cx="7928755" cy="2975110"/>
            <a:chOff x="492347" y="2798188"/>
            <a:chExt cx="7928755" cy="2975110"/>
          </a:xfrm>
        </p:grpSpPr>
        <p:sp>
          <p:nvSpPr>
            <p:cNvPr id="17" name="Arrow: Curved Down 16">
              <a:extLst>
                <a:ext uri="{FF2B5EF4-FFF2-40B4-BE49-F238E27FC236}">
                  <a16:creationId xmlns:a16="http://schemas.microsoft.com/office/drawing/2014/main" id="{9D374C2D-19F9-BAAE-FF35-185C36154B1E}"/>
                </a:ext>
              </a:extLst>
            </p:cNvPr>
            <p:cNvSpPr/>
            <p:nvPr/>
          </p:nvSpPr>
          <p:spPr>
            <a:xfrm rot="16391882">
              <a:off x="238598" y="4055121"/>
              <a:ext cx="1242255" cy="613786"/>
            </a:xfrm>
            <a:prstGeom prst="curved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chemeClr val="tx1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47E7BB9-8379-1800-688E-615942AB6944}"/>
                </a:ext>
              </a:extLst>
            </p:cNvPr>
            <p:cNvGrpSpPr/>
            <p:nvPr/>
          </p:nvGrpSpPr>
          <p:grpSpPr>
            <a:xfrm>
              <a:off x="492347" y="2798188"/>
              <a:ext cx="7928755" cy="2975110"/>
              <a:chOff x="655130" y="2096600"/>
              <a:chExt cx="7928755" cy="297511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B0AB00-B4BF-5B54-737D-E3120FA85438}"/>
                  </a:ext>
                </a:extLst>
              </p:cNvPr>
              <p:cNvGrpSpPr/>
              <p:nvPr/>
            </p:nvGrpSpPr>
            <p:grpSpPr>
              <a:xfrm>
                <a:off x="655130" y="2096600"/>
                <a:ext cx="7928755" cy="2975110"/>
                <a:chOff x="1065033" y="2369869"/>
                <a:chExt cx="7928755" cy="2975110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E5285CA1-1BB3-0898-5B48-AF08942196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68393" y="2807675"/>
                  <a:ext cx="7225395" cy="2537304"/>
                </a:xfrm>
                <a:prstGeom prst="rect">
                  <a:avLst/>
                </a:prstGeom>
              </p:spPr>
            </p:pic>
            <p:sp>
              <p:nvSpPr>
                <p:cNvPr id="24" name="ZoneTexte 2">
                  <a:extLst>
                    <a:ext uri="{FF2B5EF4-FFF2-40B4-BE49-F238E27FC236}">
                      <a16:creationId xmlns:a16="http://schemas.microsoft.com/office/drawing/2014/main" id="{EC0C8E63-B7B4-173F-6418-3A855AB5611C}"/>
                    </a:ext>
                  </a:extLst>
                </p:cNvPr>
                <p:cNvSpPr txBox="1"/>
                <p:nvPr/>
              </p:nvSpPr>
              <p:spPr>
                <a:xfrm>
                  <a:off x="1065033" y="2369869"/>
                  <a:ext cx="73747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0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أُلَوِّنُ بِالأَحْمَرِ صورَةَ الْمُثَلَّثِ بَعْدَ دَورانِهِ بِمِقْدارِ نِصْفِ دَوْرَةٍ في اتِّجاهِ عَقارِبِ السّاعَة.</a:t>
                  </a:r>
                </a:p>
              </p:txBody>
            </p:sp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82929890-E303-83E9-32D3-5B00DD2DB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42562" y="2727412"/>
                <a:ext cx="1765345" cy="2330669"/>
              </a:xfrm>
              <a:prstGeom prst="rect">
                <a:avLst/>
              </a:prstGeom>
            </p:spPr>
          </p:pic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76DFE470-819C-285A-7B8C-1EF92F1F8A2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العمل في الخطوة الثانية؟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8C1A7A-FBAA-9531-DB22-648C2AC717AD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24AE221-9C81-B3A8-E9B2-005195883A65}"/>
              </a:ext>
            </a:extLst>
          </p:cNvPr>
          <p:cNvGrpSpPr/>
          <p:nvPr/>
        </p:nvGrpSpPr>
        <p:grpSpPr>
          <a:xfrm>
            <a:off x="349731" y="1952095"/>
            <a:ext cx="75555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3CA60142-CE79-833B-77EB-511004C7CC3B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0793BB3F-550F-010A-D93B-312D52C6B2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4D38CE90-5E94-3934-8620-246B6F53D710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93C95F1-4560-4D6C-AC78-E91C5649FB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D3DB8342-FA89-5ACF-A924-195EB9367B13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832EA0-A06A-2C15-E2AF-1CDACC0E9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F3B9BAAC-B803-60F3-5088-39D27D0830AE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A5875BA2-EF1C-A586-BFED-4A1F3F0EC1B7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18">
            <a:extLst>
              <a:ext uri="{FF2B5EF4-FFF2-40B4-BE49-F238E27FC236}">
                <a16:creationId xmlns:a16="http://schemas.microsoft.com/office/drawing/2014/main" id="{D960CA9D-B6B6-532A-03EB-2C27F4CAA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4475" y="4163604"/>
            <a:ext cx="758328" cy="1597472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F6C49E-4F30-211D-F3C9-96894F1D2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42466" y="3607823"/>
            <a:ext cx="1712009" cy="233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60DBF-0030-4DCE-D24D-CEDE9BAE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778C6FE-EBB6-ACD9-1E7D-1D5C282647E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يحدد درجة الدوران من خلال التعليمية و يحدد علامة مرجعية.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475DB7-CB1E-91C7-B907-843E20DCA1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C027F8-C88B-F223-C157-1FDA0C866C20}"/>
              </a:ext>
            </a:extLst>
          </p:cNvPr>
          <p:cNvGrpSpPr/>
          <p:nvPr/>
        </p:nvGrpSpPr>
        <p:grpSpPr>
          <a:xfrm>
            <a:off x="349731" y="1952095"/>
            <a:ext cx="75555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FF9BBF2A-EC78-2045-55D7-2BC39C903DF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0FCC529-6CE1-0CF8-D05E-A651687C85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163D12C7-8F3D-BCDC-A92D-A5F24900F8FD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E8833BEA-3BA2-9028-91BE-8DADEE2067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87EBA4F8-7035-2D88-22E9-06A4968A939A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129B750-2F6C-774A-79C6-C0AE5F27DA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26120C61-B8CF-05A9-A033-DC62E51F63E1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A811CB28-F231-5DF0-58EF-43BFDCEB214B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71BA7EBA-9DBA-8C71-B691-5391099225A2}"/>
              </a:ext>
            </a:extLst>
          </p:cNvPr>
          <p:cNvSpPr/>
          <p:nvPr/>
        </p:nvSpPr>
        <p:spPr>
          <a:xfrm rot="16391882">
            <a:off x="109847" y="4236530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B1AAEE-80F8-849C-10AF-3AC1D56A881B}"/>
              </a:ext>
            </a:extLst>
          </p:cNvPr>
          <p:cNvGrpSpPr/>
          <p:nvPr/>
        </p:nvGrpSpPr>
        <p:grpSpPr>
          <a:xfrm>
            <a:off x="492347" y="2798188"/>
            <a:ext cx="7928755" cy="2975110"/>
            <a:chOff x="655130" y="2096600"/>
            <a:chExt cx="7928755" cy="297511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623CCFF-BFAA-E453-736B-8149818041D6}"/>
                </a:ext>
              </a:extLst>
            </p:cNvPr>
            <p:cNvGrpSpPr/>
            <p:nvPr/>
          </p:nvGrpSpPr>
          <p:grpSpPr>
            <a:xfrm>
              <a:off x="655130" y="2096600"/>
              <a:ext cx="7928755" cy="2975110"/>
              <a:chOff x="1065033" y="2369869"/>
              <a:chExt cx="7928755" cy="2975110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4D33CDE-7FFD-9FE6-5122-F2955F9CF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8393" y="2807675"/>
                <a:ext cx="7225395" cy="2537304"/>
              </a:xfrm>
              <a:prstGeom prst="rect">
                <a:avLst/>
              </a:prstGeom>
            </p:spPr>
          </p:pic>
          <p:sp>
            <p:nvSpPr>
              <p:cNvPr id="23" name="ZoneTexte 2">
                <a:extLst>
                  <a:ext uri="{FF2B5EF4-FFF2-40B4-BE49-F238E27FC236}">
                    <a16:creationId xmlns:a16="http://schemas.microsoft.com/office/drawing/2014/main" id="{9EEB63DD-72ED-4B14-6121-1EB961DBEC43}"/>
                  </a:ext>
                </a:extLst>
              </p:cNvPr>
              <p:cNvSpPr txBox="1"/>
              <p:nvPr/>
            </p:nvSpPr>
            <p:spPr>
              <a:xfrm>
                <a:off x="1065033" y="2369869"/>
                <a:ext cx="7374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20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أُلَوِّنُ بِالأَحْمَرِ صورَةَ الْمُثَلَّثِ بَعْدَ دَورانِهِ بِمِقْدارِ نِصْفِ دَوْرَةٍ في اتِّجاهِ عَقارِبِ السّاعَة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46D92F2-CC50-77A1-C5C7-7378E4C31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2562" y="2727412"/>
              <a:ext cx="1765345" cy="2330669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83CEFAB-D9F2-2D89-134B-470F454FD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500180" y="3519991"/>
            <a:ext cx="1682872" cy="22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7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7D299-2472-407A-D18F-0E0695116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0A8020B-9949-E379-370A-0CC0F7D48F8F}"/>
              </a:ext>
            </a:extLst>
          </p:cNvPr>
          <p:cNvSpPr txBox="1"/>
          <p:nvPr/>
        </p:nvSpPr>
        <p:spPr>
          <a:xfrm>
            <a:off x="347510" y="746276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صحيح. 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لمطلوب دوران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 بمقدار ربع دورة.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 أحد الأضلاع لمراقبة الدوران.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69729D-F8B5-588E-4D16-91212E7BFC8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C42F9EC-E168-B6A1-9625-869231245210}"/>
              </a:ext>
            </a:extLst>
          </p:cNvPr>
          <p:cNvGrpSpPr/>
          <p:nvPr/>
        </p:nvGrpSpPr>
        <p:grpSpPr>
          <a:xfrm>
            <a:off x="349731" y="1952095"/>
            <a:ext cx="7555519" cy="566795"/>
            <a:chOff x="2380460" y="1450264"/>
            <a:chExt cx="5522569" cy="566795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70376FE2-03F9-7166-4350-32E933AD66A2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74D3B2D2-EAAF-5168-2067-D9BE003CF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F45A1B1D-6BB6-5F35-D67A-6E7CD30C42DD}"/>
                </a:ext>
              </a:extLst>
            </p:cNvPr>
            <p:cNvSpPr/>
            <p:nvPr/>
          </p:nvSpPr>
          <p:spPr>
            <a:xfrm>
              <a:off x="4266585" y="146565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88842894-63FA-0810-A207-B5FC5B422D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A586CD7E-C9E2-3DAB-0687-7317E93B7CF1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88858CF-1CE0-4B6B-A22C-2A4186DE7C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382407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AB769457-F2B6-5E6F-27FF-0AEE424EC55C}"/>
                </a:ext>
              </a:extLst>
            </p:cNvPr>
            <p:cNvSpPr txBox="1"/>
            <p:nvPr/>
          </p:nvSpPr>
          <p:spPr>
            <a:xfrm>
              <a:off x="6133834" y="1571472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CEE055CD-937A-279C-406B-A6E44E316B1A}"/>
                </a:ext>
              </a:extLst>
            </p:cNvPr>
            <p:cNvSpPr txBox="1"/>
            <p:nvPr/>
          </p:nvSpPr>
          <p:spPr>
            <a:xfrm>
              <a:off x="2487603" y="1511937"/>
              <a:ext cx="132899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80BBB5CB-D83F-C8F5-F90B-F1327003D2B9}"/>
              </a:ext>
            </a:extLst>
          </p:cNvPr>
          <p:cNvSpPr/>
          <p:nvPr/>
        </p:nvSpPr>
        <p:spPr>
          <a:xfrm rot="16391882">
            <a:off x="-60107" y="4201174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FFC862-2A2C-943F-649B-7E50B7D0A020}"/>
              </a:ext>
            </a:extLst>
          </p:cNvPr>
          <p:cNvGrpSpPr/>
          <p:nvPr/>
        </p:nvGrpSpPr>
        <p:grpSpPr>
          <a:xfrm>
            <a:off x="492347" y="2798188"/>
            <a:ext cx="7928755" cy="2975110"/>
            <a:chOff x="492347" y="2798188"/>
            <a:chExt cx="7928755" cy="297511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29191EF-EE19-401B-6C25-E6D8FDCFCF33}"/>
                </a:ext>
              </a:extLst>
            </p:cNvPr>
            <p:cNvGrpSpPr/>
            <p:nvPr/>
          </p:nvGrpSpPr>
          <p:grpSpPr>
            <a:xfrm>
              <a:off x="492347" y="2798188"/>
              <a:ext cx="7928755" cy="2975110"/>
              <a:chOff x="655130" y="2096600"/>
              <a:chExt cx="7928755" cy="297511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26B6E2B-2D2B-1A52-1688-C2656DEEC1C3}"/>
                  </a:ext>
                </a:extLst>
              </p:cNvPr>
              <p:cNvGrpSpPr/>
              <p:nvPr/>
            </p:nvGrpSpPr>
            <p:grpSpPr>
              <a:xfrm>
                <a:off x="655130" y="2096600"/>
                <a:ext cx="7928755" cy="2975110"/>
                <a:chOff x="1065033" y="2369869"/>
                <a:chExt cx="7928755" cy="2975110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FA3004ED-96C9-2822-22EA-934664EB9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8393" y="2807675"/>
                  <a:ext cx="7225395" cy="2537304"/>
                </a:xfrm>
                <a:prstGeom prst="rect">
                  <a:avLst/>
                </a:prstGeom>
              </p:spPr>
            </p:pic>
            <p:sp>
              <p:nvSpPr>
                <p:cNvPr id="25" name="ZoneTexte 2">
                  <a:extLst>
                    <a:ext uri="{FF2B5EF4-FFF2-40B4-BE49-F238E27FC236}">
                      <a16:creationId xmlns:a16="http://schemas.microsoft.com/office/drawing/2014/main" id="{D461C6B9-C9D6-4A51-839A-BCCC94B688CA}"/>
                    </a:ext>
                  </a:extLst>
                </p:cNvPr>
                <p:cNvSpPr txBox="1"/>
                <p:nvPr/>
              </p:nvSpPr>
              <p:spPr>
                <a:xfrm>
                  <a:off x="1065033" y="2369869"/>
                  <a:ext cx="73747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0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أُلَوِّنُ بِالأَحْمَرِ صورَةَ الْمُثَلَّثِ بَعْدَ دَورانِهِ بِمِقْدارِ نِصْفِ دَوْرَةٍ في اتِّجاهِ عَقارِبِ السّاعَة.</a:t>
                  </a:r>
                </a:p>
              </p:txBody>
            </p:sp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536A424-232E-3D94-ECDD-51AAD286F7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2562" y="2727412"/>
                <a:ext cx="1765345" cy="2330669"/>
              </a:xfrm>
              <a:prstGeom prst="rect">
                <a:avLst/>
              </a:prstGeom>
            </p:spPr>
          </p:pic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2DCF423-8B67-FEEC-5BBD-8A0167ECB80E}"/>
                </a:ext>
              </a:extLst>
            </p:cNvPr>
            <p:cNvCxnSpPr>
              <a:cxnSpLocks/>
            </p:cNvCxnSpPr>
            <p:nvPr/>
          </p:nvCxnSpPr>
          <p:spPr>
            <a:xfrm>
              <a:off x="1513490" y="5360276"/>
              <a:ext cx="105103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33E69A1B-B914-EBC0-C0E8-BC2C23F96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71926" y="3457693"/>
            <a:ext cx="1712009" cy="233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6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A6FB-9CE3-C4BA-391A-96B0D007C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A9EA816F-6819-BF59-6FBA-E8FFE62A40CF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585B01F0-852C-717B-439D-190F5E5F812C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3232982C-C80C-7D83-CD67-F6E551A5B4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4C4DC869-9968-F636-1770-8E45A822C5FB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527247E8-000D-39E4-A679-D0B7334027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89A9F50E-9488-330A-7101-CD8D0C43A29A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AB2E7697-61E1-6738-8A3C-89F8FAD474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80A85AE6-75BF-4517-4109-2B8371F21277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8C18686E-D986-4FAF-3B31-F39B91367918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AA2FBB07-A16C-EADD-7CE5-A1EB5AB5935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28E896-8AF5-98FE-1E45-C1F3800DE6E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DA64A7A-B37D-A126-C998-877D6D5D806D}"/>
              </a:ext>
            </a:extLst>
          </p:cNvPr>
          <p:cNvGrpSpPr/>
          <p:nvPr/>
        </p:nvGrpSpPr>
        <p:grpSpPr>
          <a:xfrm>
            <a:off x="492347" y="2798188"/>
            <a:ext cx="7928755" cy="2975110"/>
            <a:chOff x="492347" y="2798188"/>
            <a:chExt cx="7928755" cy="29751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6AB45DE-9FD0-AD36-F6A1-63EAE8AAC3DF}"/>
                </a:ext>
              </a:extLst>
            </p:cNvPr>
            <p:cNvGrpSpPr/>
            <p:nvPr/>
          </p:nvGrpSpPr>
          <p:grpSpPr>
            <a:xfrm>
              <a:off x="492347" y="2798188"/>
              <a:ext cx="7928755" cy="2975110"/>
              <a:chOff x="655130" y="2096600"/>
              <a:chExt cx="7928755" cy="297511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7D5E7302-F645-6BD4-AE4D-5587EC0CB84B}"/>
                  </a:ext>
                </a:extLst>
              </p:cNvPr>
              <p:cNvGrpSpPr/>
              <p:nvPr/>
            </p:nvGrpSpPr>
            <p:grpSpPr>
              <a:xfrm>
                <a:off x="655130" y="2096600"/>
                <a:ext cx="7928755" cy="2975110"/>
                <a:chOff x="1065033" y="2369869"/>
                <a:chExt cx="7928755" cy="2975110"/>
              </a:xfrm>
            </p:grpSpPr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BBEEA968-B423-9BC3-4A1E-4787FE3B2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8393" y="2807675"/>
                  <a:ext cx="7225395" cy="2537304"/>
                </a:xfrm>
                <a:prstGeom prst="rect">
                  <a:avLst/>
                </a:prstGeom>
              </p:spPr>
            </p:pic>
            <p:sp>
              <p:nvSpPr>
                <p:cNvPr id="49" name="ZoneTexte 2">
                  <a:extLst>
                    <a:ext uri="{FF2B5EF4-FFF2-40B4-BE49-F238E27FC236}">
                      <a16:creationId xmlns:a16="http://schemas.microsoft.com/office/drawing/2014/main" id="{7E5294E6-A07A-A159-207C-26BB8B61CAB1}"/>
                    </a:ext>
                  </a:extLst>
                </p:cNvPr>
                <p:cNvSpPr txBox="1"/>
                <p:nvPr/>
              </p:nvSpPr>
              <p:spPr>
                <a:xfrm>
                  <a:off x="1065033" y="2369869"/>
                  <a:ext cx="73747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0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أُلَوِّنُ بِالأَحْمَرِ صورَةَ الْمُثَلَّثِ بَعْدَ دَورانِهِ بِمِقْدارِ نِصْفِ دَوْرَةٍ في اتِّجاهِ عَقارِبِ السّاعَة.</a:t>
                  </a:r>
                </a:p>
              </p:txBody>
            </p:sp>
          </p:grp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0073AF00-7E0A-06C9-36B3-2022201CC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2562" y="2727412"/>
                <a:ext cx="1765345" cy="2330669"/>
              </a:xfrm>
              <a:prstGeom prst="rect">
                <a:avLst/>
              </a:prstGeom>
            </p:spPr>
          </p:pic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47D87F7-0A9B-9067-3E95-495CF049CBCC}"/>
                </a:ext>
              </a:extLst>
            </p:cNvPr>
            <p:cNvCxnSpPr>
              <a:cxnSpLocks/>
            </p:cNvCxnSpPr>
            <p:nvPr/>
          </p:nvCxnSpPr>
          <p:spPr>
            <a:xfrm>
              <a:off x="1513490" y="5360276"/>
              <a:ext cx="105103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Arrow: Curved Down 50">
            <a:extLst>
              <a:ext uri="{FF2B5EF4-FFF2-40B4-BE49-F238E27FC236}">
                <a16:creationId xmlns:a16="http://schemas.microsoft.com/office/drawing/2014/main" id="{AAB011B5-FFF1-926B-B82E-E4EB46888B2D}"/>
              </a:ext>
            </a:extLst>
          </p:cNvPr>
          <p:cNvSpPr/>
          <p:nvPr/>
        </p:nvSpPr>
        <p:spPr>
          <a:xfrm rot="16391882">
            <a:off x="154428" y="4255699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D781BE0-34E6-EACA-B115-CA9E79303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45634" y="3429000"/>
            <a:ext cx="1712009" cy="2330669"/>
          </a:xfrm>
          <a:prstGeom prst="rect">
            <a:avLst/>
          </a:prstGeom>
        </p:spPr>
      </p:pic>
      <p:pic>
        <p:nvPicPr>
          <p:cNvPr id="50" name="Image 18">
            <a:extLst>
              <a:ext uri="{FF2B5EF4-FFF2-40B4-BE49-F238E27FC236}">
                <a16:creationId xmlns:a16="http://schemas.microsoft.com/office/drawing/2014/main" id="{17F9E5F1-CAC3-CF74-319D-519DC603F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4475" y="4163604"/>
            <a:ext cx="758328" cy="1597472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4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8EC38-AB4A-4B4E-5831-4E3F7FE8D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65402420-EBA5-90D9-3C57-1EC8275C69EB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3EABFF3F-4857-F462-0921-72AA42D20D3E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42559FAD-9BDD-F849-C0BE-8C3BFF906E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ED39E746-3E8F-738F-F6AD-06B34A38ACCB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A89B5E04-00B3-9B28-8A46-92BB553732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9BB15F76-DC6F-7030-DECA-4EDF0AA7360D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794283E-EA9B-CEC6-2E16-96FF30EF39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62A6DBDC-5779-EF03-B4A1-3E299E87FBAF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5E701D12-75EB-1DD5-25D8-4601FA39EC91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396A87D8-58A3-B1AB-4FAA-87261CC5A37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صورة المثلث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دورانه ربع دورة في اتجاه عقارب الساعة.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A28661-28E4-7839-6969-477F256E5E5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91D211F9-4593-20A5-B320-1EB9F3816914}"/>
              </a:ext>
            </a:extLst>
          </p:cNvPr>
          <p:cNvSpPr/>
          <p:nvPr/>
        </p:nvSpPr>
        <p:spPr>
          <a:xfrm rot="16391882">
            <a:off x="-60107" y="4201174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8E5E92-AAF7-1B20-29AB-2E19C4BB0D91}"/>
              </a:ext>
            </a:extLst>
          </p:cNvPr>
          <p:cNvGrpSpPr/>
          <p:nvPr/>
        </p:nvGrpSpPr>
        <p:grpSpPr>
          <a:xfrm>
            <a:off x="492347" y="2798188"/>
            <a:ext cx="7928755" cy="2975110"/>
            <a:chOff x="492347" y="2798188"/>
            <a:chExt cx="7928755" cy="297511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BA636FC-1C77-7AF0-BD01-AAB4DAF76699}"/>
                </a:ext>
              </a:extLst>
            </p:cNvPr>
            <p:cNvGrpSpPr/>
            <p:nvPr/>
          </p:nvGrpSpPr>
          <p:grpSpPr>
            <a:xfrm>
              <a:off x="492347" y="2798188"/>
              <a:ext cx="7928755" cy="2975110"/>
              <a:chOff x="655130" y="2096600"/>
              <a:chExt cx="7928755" cy="297511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DE36DA4-2FAA-48F4-457D-EB3019B7A167}"/>
                  </a:ext>
                </a:extLst>
              </p:cNvPr>
              <p:cNvGrpSpPr/>
              <p:nvPr/>
            </p:nvGrpSpPr>
            <p:grpSpPr>
              <a:xfrm>
                <a:off x="655130" y="2096600"/>
                <a:ext cx="7928755" cy="2975110"/>
                <a:chOff x="1065033" y="2369869"/>
                <a:chExt cx="7928755" cy="2975110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7BB19158-31B2-3C83-9C58-15829D9BF4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8393" y="2807675"/>
                  <a:ext cx="7225395" cy="2537304"/>
                </a:xfrm>
                <a:prstGeom prst="rect">
                  <a:avLst/>
                </a:prstGeom>
              </p:spPr>
            </p:pic>
            <p:sp>
              <p:nvSpPr>
                <p:cNvPr id="51" name="ZoneTexte 2">
                  <a:extLst>
                    <a:ext uri="{FF2B5EF4-FFF2-40B4-BE49-F238E27FC236}">
                      <a16:creationId xmlns:a16="http://schemas.microsoft.com/office/drawing/2014/main" id="{F759D7AA-A1B6-C5CE-019A-1CDC4A37599F}"/>
                    </a:ext>
                  </a:extLst>
                </p:cNvPr>
                <p:cNvSpPr txBox="1"/>
                <p:nvPr/>
              </p:nvSpPr>
              <p:spPr>
                <a:xfrm>
                  <a:off x="1065033" y="2369869"/>
                  <a:ext cx="73747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20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أُلَوِّنُ بِالأَحْمَرِ صورَةَ الْمُثَلَّثِ بَعْدَ دَورانِهِ بِمِقْدارِ نِصْفِ دَوْرَةٍ في اتِّجاهِ عَقارِبِ السّاعَة.</a:t>
                  </a:r>
                </a:p>
              </p:txBody>
            </p:sp>
          </p:grp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C86EF897-37C2-068C-DE8D-C0E9B540E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2562" y="2727412"/>
                <a:ext cx="1765345" cy="2330669"/>
              </a:xfrm>
              <a:prstGeom prst="rect">
                <a:avLst/>
              </a:prstGeom>
            </p:spPr>
          </p:pic>
        </p:grp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E83F3D-A232-97D6-72E3-E65B81CBC568}"/>
                </a:ext>
              </a:extLst>
            </p:cNvPr>
            <p:cNvCxnSpPr>
              <a:cxnSpLocks/>
            </p:cNvCxnSpPr>
            <p:nvPr/>
          </p:nvCxnSpPr>
          <p:spPr>
            <a:xfrm>
              <a:off x="1513490" y="5360276"/>
              <a:ext cx="105103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1D2DC3D6-DCE5-D08F-0F31-F2D0BF388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53742" y="3453737"/>
            <a:ext cx="1712009" cy="233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2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02ECD-87D1-F56D-97F2-C6AAADB0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F835EAAE-75F0-23D1-2850-16687B43CE33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D1426CAA-83D5-6CB9-8887-74EED24A27E9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05292696-35CF-FA25-8723-2D49821BEB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32CB7812-2378-C591-50FF-3CEBFAEC550C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2EA5669F-982A-2AB6-BD86-DF7A12367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AA5D3886-F66C-0B99-0B7A-319FCCD6E70C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873974C-5BA3-69FE-573B-747BA341B3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D12FCABC-A1FD-FA45-44FF-2E39113704E7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2519CE4B-2A10-D8C4-4D99-959469DC915C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459A0A7C-FD8A-3D8C-C907-6511D0120BFE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المثلث الثالث مناسب نلونه بالأحمر.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855320-1F4B-943A-5184-287AE77C022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850C9A-1E6A-C3B8-E31C-58299CD1A056}"/>
                  </a:ext>
                </a:extLst>
              </p14:cNvPr>
              <p14:cNvContentPartPr/>
              <p14:nvPr/>
            </p14:nvContentPartPr>
            <p14:xfrm>
              <a:off x="5433546" y="5181526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850C9A-1E6A-C3B8-E31C-58299CD1A0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15906" y="5163886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7DC304F3-3A5E-1EA1-D29A-853CEE8A2DF7}"/>
              </a:ext>
            </a:extLst>
          </p:cNvPr>
          <p:cNvSpPr/>
          <p:nvPr/>
        </p:nvSpPr>
        <p:spPr>
          <a:xfrm rot="16391882">
            <a:off x="263114" y="4180154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F340ADA-2020-DFAE-83AE-356748C975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451" y="2831390"/>
            <a:ext cx="7421011" cy="28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4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9B62D-92BB-9248-87B2-7E89A4F5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C96C4D8-2A23-D8EE-C463-D0948F810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42" y="3037918"/>
            <a:ext cx="7421011" cy="28102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6A40DD96-0630-31FE-35B3-F22905E94B29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12181D97-2082-BB2C-AA37-199F357D1B48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F4FE2220-FE4A-2844-371F-27B88ECF9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3D7151EE-B540-6B2E-1CF5-5AF8A22ED540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DC3E996E-1A3D-6335-FEAA-227B6DD82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BC6EC203-C570-4DE1-5B8D-71E7F87F941C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911F926-42B8-10BC-F97D-391B74602D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7C4BF084-EBA9-92A6-D24C-02DD34D09F6D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7CE5DA5A-09B3-1A20-2724-40F42E527946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61CF27D2-2D60-EBAE-2318-FAE7BF1173C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لنتحقق نتخيل المثلث يدور ونركز الإنتياه على العلامة المرجعية.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9719CE-8368-702E-F63D-EA4DDEC6FF2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8AD8EA2E-4F3D-343D-6DB4-314A83C84DF9}"/>
              </a:ext>
            </a:extLst>
          </p:cNvPr>
          <p:cNvSpPr/>
          <p:nvPr/>
        </p:nvSpPr>
        <p:spPr>
          <a:xfrm rot="16391882">
            <a:off x="11813" y="4381455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33B6E-A325-5BDE-4AFB-872379DBE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C7769CB-19D8-F210-5B46-093AE375B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42" y="3037918"/>
            <a:ext cx="7421011" cy="28102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D84F55F-AE3E-4D0B-CAC8-DE6C7A597C05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C42192F7-5252-C664-A838-D37E97510C55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CFA7D7C-B230-AF94-1997-98E2C717C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E90193DF-2059-CA7F-1034-93C438B3D098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25C74E24-3546-DA01-18F3-4EA85A3A8A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A593CD79-FCDF-4A6E-2330-9C5D5EF883D1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FC2A26B-C2F3-FF04-E06F-5D9ED03B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E80A823F-49A0-622D-198C-E64875304186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0C305C6D-B1F7-6E1E-C7A3-9500E4AA93E7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8958C8E5-9338-0412-EBE2-0B93BCECCBE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 الأول غير مناسب.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AA2FB7-BF79-FCE2-9151-8DE7BFEEDF9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EA8AEB96-4828-BCCC-4968-5DDADD1ADA1C}"/>
              </a:ext>
            </a:extLst>
          </p:cNvPr>
          <p:cNvSpPr/>
          <p:nvPr/>
        </p:nvSpPr>
        <p:spPr>
          <a:xfrm rot="16391882">
            <a:off x="11813" y="4381455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E752EC-8601-F9E3-6925-84071E5E0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691738" y="3480576"/>
            <a:ext cx="2155720" cy="24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4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953DF-2FFF-1CD1-4358-BD0887B1D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1C85E5E-5461-ACEC-7CBA-98F54D38F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42" y="3037918"/>
            <a:ext cx="7421011" cy="28102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A8DAE06-3EED-BCD0-FA46-2FC5898517C1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74E9EE7A-0DAD-D781-0667-BBC694A71FC6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2FB1BB74-F00D-708E-8AC6-474416F4FD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63055D0F-40E2-4C88-7A73-97F2AF5C3E7B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9AF5E915-E2D6-4E1A-92E2-E6F76D0DC3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05C27C57-2C87-F682-C42A-493A6B8BF2F2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D4270795-0339-4393-5046-46E334AF06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174DDBF0-2F14-E27E-CDBA-C5053D5F58A3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2D419395-5EEC-F917-8520-45255C62844A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3838F46A-DBDE-EB05-D94E-3A295C7C1CA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 الثاني أيضا، غير مناسب.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FF8C2A-B9D5-2627-70C2-E770D6FF0D1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D6286FC7-4D38-26F7-107B-00F124654489}"/>
              </a:ext>
            </a:extLst>
          </p:cNvPr>
          <p:cNvSpPr/>
          <p:nvPr/>
        </p:nvSpPr>
        <p:spPr>
          <a:xfrm rot="16391882">
            <a:off x="11813" y="4381455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C9D25A-BD7E-8D05-240B-ECB51D122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720871" y="3467809"/>
            <a:ext cx="2121363" cy="238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5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3446C-1563-92E8-7838-7A105A15C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2C25116-05EE-2519-27F5-3A1DAD9DF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42" y="3037918"/>
            <a:ext cx="7421011" cy="28102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D78F27A-E127-531D-D263-55BBC1BA2208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C53A38EE-A00B-EF66-A68C-DBE619571B12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174FA438-9A1F-6310-9085-1BA0D1194E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22105275-F952-288C-0BB0-24CB98365DD7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13228BA-225C-7B4B-A80C-12BA49EFBD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16086FC0-09F9-9013-5063-D589A774D421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7499D37-E0A8-0814-5557-0EBF407AD0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7821C077-586F-6AFC-2E05-4944ECDE2CD6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3F822300-A31C-913C-14CA-576A98AF8C9A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98EC45B9-134A-E1D9-B715-74158260DCD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 الثالث فقط هو المناسب لصورة المثلث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عند دورانه بنصف دورة.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BC518D-BC48-318E-86A9-C187CD70C5B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1C358830-87EC-45BD-E59C-DC5ACCEB1B74}"/>
              </a:ext>
            </a:extLst>
          </p:cNvPr>
          <p:cNvSpPr/>
          <p:nvPr/>
        </p:nvSpPr>
        <p:spPr>
          <a:xfrm rot="16391882">
            <a:off x="11813" y="4381455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EFB5C2-4D20-752A-103C-CDE3D74D3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71408" y="3440213"/>
            <a:ext cx="2121363" cy="238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4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9272-E5AA-23C8-33BC-8BC5A5DA1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C5742BE-537E-79A6-FD22-2DAABF76A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42" y="3037918"/>
            <a:ext cx="7421011" cy="28102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6FC7025-B1E5-4E28-3704-66C9647EF13B}"/>
              </a:ext>
            </a:extLst>
          </p:cNvPr>
          <p:cNvGrpSpPr/>
          <p:nvPr/>
        </p:nvGrpSpPr>
        <p:grpSpPr>
          <a:xfrm>
            <a:off x="873520" y="1939191"/>
            <a:ext cx="7487742" cy="593159"/>
            <a:chOff x="2545349" y="1437360"/>
            <a:chExt cx="5473028" cy="593159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F391B54B-96C4-FBF1-08B3-39F81CF78C7E}"/>
                </a:ext>
              </a:extLst>
            </p:cNvPr>
            <p:cNvSpPr/>
            <p:nvPr/>
          </p:nvSpPr>
          <p:spPr>
            <a:xfrm>
              <a:off x="6354743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C5BE94E9-16D6-F973-2ECB-31F8BD6B9D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248" y="1479429"/>
              <a:ext cx="326129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7DCD340E-8B27-C4CC-6088-B3603FB65675}"/>
                </a:ext>
              </a:extLst>
            </p:cNvPr>
            <p:cNvSpPr/>
            <p:nvPr/>
          </p:nvSpPr>
          <p:spPr>
            <a:xfrm>
              <a:off x="4417941" y="1479113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دَرَجَةَ الدّوَرانِ</a:t>
              </a:r>
              <a:endParaRPr lang="ar-MA" sz="20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4A58B861-DB02-037E-F6D3-B6ADD42D47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5202" y="1482124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7E3EE770-8F9D-DC4F-AF5A-D39DF1E7D13E}"/>
                </a:ext>
              </a:extLst>
            </p:cNvPr>
            <p:cNvSpPr/>
            <p:nvPr/>
          </p:nvSpPr>
          <p:spPr>
            <a:xfrm>
              <a:off x="2553186" y="1437360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F71E871-26F9-D64F-8069-97C0C6DAB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6968" y="1505999"/>
              <a:ext cx="382407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A38C1FBA-ACC7-0033-2E6B-A9BED9E01A00}"/>
                </a:ext>
              </a:extLst>
            </p:cNvPr>
            <p:cNvSpPr txBox="1"/>
            <p:nvPr/>
          </p:nvSpPr>
          <p:spPr>
            <a:xfrm>
              <a:off x="6354743" y="1554761"/>
              <a:ext cx="144306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 اتّجاهَ الدّوَرانِ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BA259DA8-BD54-FCA3-CFFC-B0F49D99BBD2}"/>
                </a:ext>
              </a:extLst>
            </p:cNvPr>
            <p:cNvSpPr txBox="1"/>
            <p:nvPr/>
          </p:nvSpPr>
          <p:spPr>
            <a:xfrm>
              <a:off x="2545349" y="1513008"/>
              <a:ext cx="132899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وَأَتَحَقَّقُ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74A79AE9-1B9F-5EFE-F78C-76A1A54A8B6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كذا تعرفنا دوران المثلث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وحددنا صورته.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90DB4D-8E0D-8785-0AC1-9265F266649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12FE157D-54FE-A615-12AD-93E9B9D9DB58}"/>
              </a:ext>
            </a:extLst>
          </p:cNvPr>
          <p:cNvSpPr/>
          <p:nvPr/>
        </p:nvSpPr>
        <p:spPr>
          <a:xfrm rot="16391882">
            <a:off x="11813" y="4381455"/>
            <a:ext cx="1242255" cy="497892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1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1951771" y="2602239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5958900" y="4012592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432805" y="3351059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524386" y="4176397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80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A665322-1D6B-F335-7E7C-2BDBE87B0ADE}"/>
              </a:ext>
            </a:extLst>
          </p:cNvPr>
          <p:cNvGrpSpPr/>
          <p:nvPr/>
        </p:nvGrpSpPr>
        <p:grpSpPr>
          <a:xfrm>
            <a:off x="700882" y="1929161"/>
            <a:ext cx="7464527" cy="4560980"/>
            <a:chOff x="700882" y="1929161"/>
            <a:chExt cx="7464527" cy="45609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249ABD-D220-6A29-8F06-EDEAF22F2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929161"/>
              <a:ext cx="3593409" cy="45609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C0A789-5324-6020-A512-DC9D461B4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882" y="1929161"/>
              <a:ext cx="3871118" cy="4471639"/>
            </a:xfrm>
            <a:prstGeom prst="rect">
              <a:avLst/>
            </a:prstGeom>
          </p:spPr>
        </p:pic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45BBD0-F4F2-36DD-E924-BAB925B86DB6}"/>
              </a:ext>
            </a:extLst>
          </p:cNvPr>
          <p:cNvSpPr/>
          <p:nvPr/>
        </p:nvSpPr>
        <p:spPr>
          <a:xfrm>
            <a:off x="1103586" y="2322786"/>
            <a:ext cx="3268717" cy="15345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تعرفوا دوران المضلع وحددوا صورته في التمربن 3  كما في المثال الأول.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B6C907C3-8004-DB5A-1082-B51F2007D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20" y="1811529"/>
            <a:ext cx="7140559" cy="34292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C7A8D4-9A28-FA0A-AAFD-1CC79E6A9B5F}"/>
              </a:ext>
            </a:extLst>
          </p:cNvPr>
          <p:cNvSpPr/>
          <p:nvPr/>
        </p:nvSpPr>
        <p:spPr>
          <a:xfrm>
            <a:off x="1090759" y="3654191"/>
            <a:ext cx="6962480" cy="14819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6506" y="2146708"/>
            <a:ext cx="3290987" cy="3290987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87C9ED-03A0-0547-254A-8F45B0268565}"/>
              </a:ext>
            </a:extLst>
          </p:cNvPr>
          <p:cNvGrpSpPr/>
          <p:nvPr/>
        </p:nvGrpSpPr>
        <p:grpSpPr>
          <a:xfrm>
            <a:off x="562638" y="1918395"/>
            <a:ext cx="5260093" cy="3704639"/>
            <a:chOff x="562638" y="1918395"/>
            <a:chExt cx="7430144" cy="43209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52EFC3-9073-FCC8-952F-5ABEB2E5B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638" y="1918395"/>
              <a:ext cx="7430144" cy="4320914"/>
            </a:xfrm>
            <a:prstGeom prst="rect">
              <a:avLst/>
            </a:prstGeom>
          </p:spPr>
        </p:pic>
        <p:sp>
          <p:nvSpPr>
            <p:cNvPr id="7" name="Google Shape;140;p7">
              <a:extLst>
                <a:ext uri="{FF2B5EF4-FFF2-40B4-BE49-F238E27FC236}">
                  <a16:creationId xmlns:a16="http://schemas.microsoft.com/office/drawing/2014/main" id="{E0503703-ECC7-6C0D-EBAB-175CE00342DD}"/>
                </a:ext>
              </a:extLst>
            </p:cNvPr>
            <p:cNvSpPr txBox="1"/>
            <p:nvPr/>
          </p:nvSpPr>
          <p:spPr>
            <a:xfrm>
              <a:off x="1504911" y="2573350"/>
              <a:ext cx="4937515" cy="466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EA5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لِأَتَعَرَّفَ دَورانَ شَكْلِ وَأُحَدِّدَ صورَتَهُ.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A37F1-76A3-E95F-00F8-EB15E2797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F029B4F-786E-6E09-A4E3-E9FF8FFA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66" y="1761574"/>
            <a:ext cx="7059010" cy="3419952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614AF8F4-9C04-2DC8-C713-E00065C9C636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نحصل على جواب دقيق.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255167-B179-FF46-C97A-97DEC77FCF8D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7DE5BD-0A25-B420-3989-F558FD4C62AE}"/>
              </a:ext>
            </a:extLst>
          </p:cNvPr>
          <p:cNvSpPr/>
          <p:nvPr/>
        </p:nvSpPr>
        <p:spPr>
          <a:xfrm>
            <a:off x="826010" y="3564685"/>
            <a:ext cx="6962480" cy="14819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97ACBAA-C9BA-E5ED-B0E1-7F327EF60F90}"/>
                  </a:ext>
                </a:extLst>
              </p14:cNvPr>
              <p14:cNvContentPartPr/>
              <p14:nvPr/>
            </p14:nvContentPartPr>
            <p14:xfrm>
              <a:off x="5433546" y="5181526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97ACBAA-C9BA-E5ED-B0E1-7F327EF60F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15906" y="516388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720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222174" y="945429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 81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830359F-BD49-5A72-5229-537BEC7A0A72}"/>
              </a:ext>
            </a:extLst>
          </p:cNvPr>
          <p:cNvGrpSpPr/>
          <p:nvPr/>
        </p:nvGrpSpPr>
        <p:grpSpPr>
          <a:xfrm>
            <a:off x="421067" y="1692166"/>
            <a:ext cx="7724450" cy="4573048"/>
            <a:chOff x="458389" y="2188246"/>
            <a:chExt cx="8227222" cy="407696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26A1C19-2D19-8162-FCE9-21F8D60DB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11"/>
            <a:stretch>
              <a:fillRect/>
            </a:stretch>
          </p:blipFill>
          <p:spPr>
            <a:xfrm>
              <a:off x="4719145" y="2188246"/>
              <a:ext cx="3966466" cy="407696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C729998-1151-3B32-7758-0FAECC0A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224"/>
            <a:stretch>
              <a:fillRect/>
            </a:stretch>
          </p:blipFill>
          <p:spPr>
            <a:xfrm>
              <a:off x="458389" y="2188246"/>
              <a:ext cx="4151081" cy="4076968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240F87-3FB1-BFEE-0CB2-F17758A91BB3}"/>
              </a:ext>
            </a:extLst>
          </p:cNvPr>
          <p:cNvSpPr/>
          <p:nvPr/>
        </p:nvSpPr>
        <p:spPr>
          <a:xfrm>
            <a:off x="882869" y="3636579"/>
            <a:ext cx="3538576" cy="12717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تعرفوا دوران الشكل 1 ولونوا بالأخضر صورته المناسبة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لديكم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078D49-D159-C431-6682-B41963D4D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34" y="2230526"/>
            <a:ext cx="8293331" cy="340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9A77C7-F0FC-D8AC-C8B2-64B0B30CE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2" y="2378223"/>
            <a:ext cx="8030696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F6D13E-BD63-F72B-14E1-1EDB5E1F6174}"/>
              </a:ext>
            </a:extLst>
          </p:cNvPr>
          <p:cNvGrpSpPr/>
          <p:nvPr/>
        </p:nvGrpSpPr>
        <p:grpSpPr>
          <a:xfrm>
            <a:off x="700882" y="1760996"/>
            <a:ext cx="7464527" cy="4560980"/>
            <a:chOff x="700882" y="1929161"/>
            <a:chExt cx="7464527" cy="45609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10AF71-D6D8-A660-AD21-0D8F4AC9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929161"/>
              <a:ext cx="3593409" cy="45609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73FDD2A-1168-0E28-65F3-3A79B8F80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882" y="1929161"/>
              <a:ext cx="3871118" cy="4471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17470</TotalTime>
  <Words>1316</Words>
  <Application>Microsoft Office PowerPoint</Application>
  <PresentationFormat>Affichage à l'écran (4:3)</PresentationFormat>
  <Paragraphs>287</Paragraphs>
  <Slides>56</Slides>
  <Notes>10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56</vt:i4>
      </vt:variant>
    </vt:vector>
  </HeadingPairs>
  <TitlesOfParts>
    <vt:vector size="70" baseType="lpstr">
      <vt:lpstr>Dosis</vt:lpstr>
      <vt:lpstr>Effra CC Arbc</vt:lpstr>
      <vt:lpstr>Arial</vt:lpstr>
      <vt:lpstr>Chalkboard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159</cp:revision>
  <cp:lastPrinted>2025-08-13T10:11:39Z</cp:lastPrinted>
  <dcterms:created xsi:type="dcterms:W3CDTF">2025-08-01T12:31:49Z</dcterms:created>
  <dcterms:modified xsi:type="dcterms:W3CDTF">2026-04-05T11:53:20Z</dcterms:modified>
</cp:coreProperties>
</file>