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4"/>
  </p:notesMasterIdLst>
  <p:handoutMasterIdLst>
    <p:handoutMasterId r:id="rId65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4" r:id="rId31"/>
    <p:sldId id="2134807070" r:id="rId32"/>
    <p:sldId id="2134807020" r:id="rId33"/>
    <p:sldId id="2134807078" r:id="rId34"/>
    <p:sldId id="2134807033" r:id="rId35"/>
    <p:sldId id="2134807068" r:id="rId36"/>
    <p:sldId id="2134806689" r:id="rId37"/>
    <p:sldId id="2134806665" r:id="rId38"/>
    <p:sldId id="2134806663" r:id="rId39"/>
    <p:sldId id="2134807028" r:id="rId40"/>
    <p:sldId id="2134806664" r:id="rId41"/>
    <p:sldId id="2134807079" r:id="rId42"/>
    <p:sldId id="2134807080" r:id="rId43"/>
    <p:sldId id="2134807081" r:id="rId44"/>
    <p:sldId id="2134807082" r:id="rId45"/>
    <p:sldId id="2134807083" r:id="rId46"/>
    <p:sldId id="2134807084" r:id="rId47"/>
    <p:sldId id="2134807085" r:id="rId48"/>
    <p:sldId id="2134807086" r:id="rId49"/>
    <p:sldId id="2134806696" r:id="rId50"/>
    <p:sldId id="848" r:id="rId51"/>
    <p:sldId id="921" r:id="rId52"/>
    <p:sldId id="922" r:id="rId53"/>
    <p:sldId id="924" r:id="rId54"/>
    <p:sldId id="925" r:id="rId55"/>
    <p:sldId id="849" r:id="rId56"/>
    <p:sldId id="2134806697" r:id="rId57"/>
    <p:sldId id="2134806706" r:id="rId58"/>
    <p:sldId id="858" r:id="rId59"/>
    <p:sldId id="868" r:id="rId60"/>
    <p:sldId id="869" r:id="rId61"/>
    <p:sldId id="764" r:id="rId62"/>
    <p:sldId id="949" r:id="rId63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8F98"/>
    <a:srgbClr val="17AB98"/>
    <a:srgbClr val="F8D43C"/>
    <a:srgbClr val="C6A72F"/>
    <a:srgbClr val="C00000"/>
    <a:srgbClr val="0058A9"/>
    <a:srgbClr val="CF1F3C"/>
    <a:srgbClr val="FC8D00"/>
    <a:srgbClr val="F2F2F2"/>
    <a:srgbClr val="F9B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89" autoAdjust="0"/>
    <p:restoredTop sz="88497" autoAdjust="0"/>
  </p:normalViewPr>
  <p:slideViewPr>
    <p:cSldViewPr snapToGrid="0">
      <p:cViewPr varScale="1">
        <p:scale>
          <a:sx n="65" d="100"/>
          <a:sy n="65" d="100"/>
        </p:scale>
        <p:origin x="10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84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14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الغْرام والكيلوغْرام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13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اَلتَّمَاثُلُ: الْأَشْكَالُ الْمُتَمَاثِلَةُ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16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قِسمَةٍ لِلْبَحْثِ عَنْ قِيمَةِ الْجُزءِ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تَحْويلاتٌ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وَحَداتُ قِياسِ الْكُتَلِ: الغْرام والكيلوغْرام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FCE3AB-718E-C4A4-CB90-105270141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70" y="2501374"/>
            <a:ext cx="5917324" cy="398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842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وَحَداتِ قِياسِ الكُتَلِ</a:t>
            </a:r>
            <a:r>
              <a:rPr lang="f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 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F1F435-85D9-6C6A-FDEE-FA9072D3B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38" y="1767446"/>
            <a:ext cx="7116323" cy="4812268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97 – سنصحح تمارين الواجب المنزلي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32189" y="5192109"/>
            <a:ext cx="2809194" cy="1077095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3FAC8076-FE9C-787C-9AA8-BB52CCAAB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33" y="2322845"/>
            <a:ext cx="8271818" cy="3271594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D8A6F7-5B1C-BBF0-4DA6-212C483D8A2E}"/>
              </a:ext>
            </a:extLst>
          </p:cNvPr>
          <p:cNvSpPr/>
          <p:nvPr/>
        </p:nvSpPr>
        <p:spPr>
          <a:xfrm>
            <a:off x="1776249" y="331473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2912C-9292-8410-4FEC-A211598ADE1E}"/>
              </a:ext>
            </a:extLst>
          </p:cNvPr>
          <p:cNvSpPr/>
          <p:nvPr/>
        </p:nvSpPr>
        <p:spPr>
          <a:xfrm>
            <a:off x="2064249" y="360273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B1E1B-8129-3A8D-9817-9FC7B8AE9972}"/>
              </a:ext>
            </a:extLst>
          </p:cNvPr>
          <p:cNvSpPr/>
          <p:nvPr/>
        </p:nvSpPr>
        <p:spPr>
          <a:xfrm>
            <a:off x="1776249" y="389073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9C006C-E5AA-BE02-AEFB-1DB5FCD0B402}"/>
              </a:ext>
            </a:extLst>
          </p:cNvPr>
          <p:cNvSpPr/>
          <p:nvPr/>
        </p:nvSpPr>
        <p:spPr>
          <a:xfrm>
            <a:off x="2064249" y="389073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2DFE1A-8CE2-C081-8C79-F125558B2200}"/>
              </a:ext>
            </a:extLst>
          </p:cNvPr>
          <p:cNvSpPr/>
          <p:nvPr/>
        </p:nvSpPr>
        <p:spPr>
          <a:xfrm>
            <a:off x="2352249" y="389073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8530E0-3ACF-F537-DDD5-6A73F22FC708}"/>
              </a:ext>
            </a:extLst>
          </p:cNvPr>
          <p:cNvSpPr/>
          <p:nvPr/>
        </p:nvSpPr>
        <p:spPr>
          <a:xfrm>
            <a:off x="1776249" y="417873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031C80-F1CC-7BEC-93A6-9DB0630D45BC}"/>
              </a:ext>
            </a:extLst>
          </p:cNvPr>
          <p:cNvSpPr/>
          <p:nvPr/>
        </p:nvSpPr>
        <p:spPr>
          <a:xfrm>
            <a:off x="1776249" y="447724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4F3DBF-7D28-1649-AD04-9B889E7E2900}"/>
              </a:ext>
            </a:extLst>
          </p:cNvPr>
          <p:cNvSpPr/>
          <p:nvPr/>
        </p:nvSpPr>
        <p:spPr>
          <a:xfrm>
            <a:off x="2064249" y="419217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8DCF1F-30A1-434F-E2D9-59B5A6EACEAE}"/>
              </a:ext>
            </a:extLst>
          </p:cNvPr>
          <p:cNvSpPr/>
          <p:nvPr/>
        </p:nvSpPr>
        <p:spPr>
          <a:xfrm>
            <a:off x="4440580" y="3313442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50C17B-4F53-ACF5-C008-FCABDA07F253}"/>
              </a:ext>
            </a:extLst>
          </p:cNvPr>
          <p:cNvSpPr/>
          <p:nvPr/>
        </p:nvSpPr>
        <p:spPr>
          <a:xfrm>
            <a:off x="4728580" y="3311379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668757-CD47-5963-6720-2A1980DD2DD9}"/>
              </a:ext>
            </a:extLst>
          </p:cNvPr>
          <p:cNvSpPr/>
          <p:nvPr/>
        </p:nvSpPr>
        <p:spPr>
          <a:xfrm>
            <a:off x="5016580" y="3605672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667B58-8941-2777-423D-03A91B777054}"/>
              </a:ext>
            </a:extLst>
          </p:cNvPr>
          <p:cNvSpPr/>
          <p:nvPr/>
        </p:nvSpPr>
        <p:spPr>
          <a:xfrm>
            <a:off x="4734861" y="389366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EE07A1-F384-C8B7-A03D-8B327A62B666}"/>
              </a:ext>
            </a:extLst>
          </p:cNvPr>
          <p:cNvSpPr/>
          <p:nvPr/>
        </p:nvSpPr>
        <p:spPr>
          <a:xfrm>
            <a:off x="4440580" y="419217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E07ADD-55D3-0A44-F651-0B01B19FCA74}"/>
              </a:ext>
            </a:extLst>
          </p:cNvPr>
          <p:cNvSpPr/>
          <p:nvPr/>
        </p:nvSpPr>
        <p:spPr>
          <a:xfrm>
            <a:off x="5022861" y="3896602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E22CE47-35F5-36A2-F39B-4FB544934A86}"/>
              </a:ext>
            </a:extLst>
          </p:cNvPr>
          <p:cNvSpPr/>
          <p:nvPr/>
        </p:nvSpPr>
        <p:spPr>
          <a:xfrm>
            <a:off x="4728580" y="419217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3B9911E-AFDE-F5E7-02DB-D0A68D21DDF8}"/>
              </a:ext>
            </a:extLst>
          </p:cNvPr>
          <p:cNvSpPr/>
          <p:nvPr/>
        </p:nvSpPr>
        <p:spPr>
          <a:xfrm>
            <a:off x="7053696" y="3313442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CDD8E9-89F4-F431-F666-E48EF38E9FC6}"/>
              </a:ext>
            </a:extLst>
          </p:cNvPr>
          <p:cNvSpPr/>
          <p:nvPr/>
        </p:nvSpPr>
        <p:spPr>
          <a:xfrm>
            <a:off x="7341696" y="3311379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E5EA929-8E9D-AEE8-D7D1-257F13614242}"/>
              </a:ext>
            </a:extLst>
          </p:cNvPr>
          <p:cNvSpPr/>
          <p:nvPr/>
        </p:nvSpPr>
        <p:spPr>
          <a:xfrm>
            <a:off x="7335405" y="3605672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07A008-3E9D-312F-BCDF-7C7CFA954F18}"/>
              </a:ext>
            </a:extLst>
          </p:cNvPr>
          <p:cNvSpPr/>
          <p:nvPr/>
        </p:nvSpPr>
        <p:spPr>
          <a:xfrm>
            <a:off x="7337467" y="389366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1ECEE9F-20A0-BBDD-B3CF-2339F361D580}"/>
              </a:ext>
            </a:extLst>
          </p:cNvPr>
          <p:cNvSpPr/>
          <p:nvPr/>
        </p:nvSpPr>
        <p:spPr>
          <a:xfrm>
            <a:off x="7053696" y="4477240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5408D1-11EC-AAB0-D126-CCB595A115CE}"/>
              </a:ext>
            </a:extLst>
          </p:cNvPr>
          <p:cNvSpPr/>
          <p:nvPr/>
        </p:nvSpPr>
        <p:spPr>
          <a:xfrm>
            <a:off x="7625467" y="3896602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9AEADE-6833-22C4-FA1E-7FFDBE2E68B5}"/>
              </a:ext>
            </a:extLst>
          </p:cNvPr>
          <p:cNvSpPr/>
          <p:nvPr/>
        </p:nvSpPr>
        <p:spPr>
          <a:xfrm>
            <a:off x="7331186" y="419217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DC4B8C-2A89-E5D1-8ABA-750ACF6E1A39}"/>
              </a:ext>
            </a:extLst>
          </p:cNvPr>
          <p:cNvSpPr/>
          <p:nvPr/>
        </p:nvSpPr>
        <p:spPr>
          <a:xfrm>
            <a:off x="7341696" y="4473896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153727C-286E-5DE1-EBDF-5390D593D461}"/>
              </a:ext>
            </a:extLst>
          </p:cNvPr>
          <p:cNvSpPr/>
          <p:nvPr/>
        </p:nvSpPr>
        <p:spPr>
          <a:xfrm>
            <a:off x="7049737" y="3884443"/>
            <a:ext cx="288000" cy="288000"/>
          </a:xfrm>
          <a:prstGeom prst="rect">
            <a:avLst/>
          </a:prstGeom>
          <a:solidFill>
            <a:srgbClr val="C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320C510-CF6A-8D55-6915-BB1618CDA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40" y="1966034"/>
            <a:ext cx="2926227" cy="41490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641310" y="1966034"/>
            <a:ext cx="5739204" cy="4149048"/>
            <a:chOff x="1641310" y="1966034"/>
            <a:chExt cx="5739204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41310" y="3469764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متساويات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إلى قسمة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300245" y="3029939"/>
            <a:ext cx="5448925" cy="1925163"/>
            <a:chOff x="941286" y="2616985"/>
            <a:chExt cx="5588032" cy="192516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644877" y="2616985"/>
              <a:ext cx="2246246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1BBEF4-7021-DAB0-F6FA-3DBD1231729D}"/>
                </a:ext>
              </a:extLst>
            </p:cNvPr>
            <p:cNvSpPr txBox="1"/>
            <p:nvPr/>
          </p:nvSpPr>
          <p:spPr>
            <a:xfrm>
              <a:off x="941286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Aptos" panose="020B000402020202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60898B8-512A-EA36-7995-CBCB7767FBD3}"/>
                </a:ext>
              </a:extLst>
            </p:cNvPr>
            <p:cNvSpPr txBox="1"/>
            <p:nvPr/>
          </p:nvSpPr>
          <p:spPr>
            <a:xfrm>
              <a:off x="3702605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endParaRPr lang="fr-FR" sz="2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0CDA9E39-8399-4F0C-7034-ACC5E41CDCC9}"/>
              </a:ext>
            </a:extLst>
          </p:cNvPr>
          <p:cNvSpPr/>
          <p:nvPr/>
        </p:nvSpPr>
        <p:spPr>
          <a:xfrm rot="16200000">
            <a:off x="3747430" y="2624270"/>
            <a:ext cx="564280" cy="2682853"/>
          </a:xfrm>
          <a:prstGeom prst="rightBrace">
            <a:avLst>
              <a:gd name="adj1" fmla="val 44924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CA9B1-4715-45FE-9FAB-8D6A4A1E9E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" y="3199345"/>
            <a:ext cx="8337755" cy="86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C966A8F-D2FE-1AD5-5E42-BE4E9B8A9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" y="3199345"/>
            <a:ext cx="8337755" cy="8685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2687091" y="3648727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327118" y="3663099"/>
            <a:ext cx="25563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6826475" y="3648726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4060722" y="3655506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447883" y="3655507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8231176" y="3651583"/>
            <a:ext cx="273702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296583" y="3606196"/>
            <a:ext cx="340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4042620" y="3606196"/>
            <a:ext cx="39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675445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443554" y="3606196"/>
            <a:ext cx="362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804497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BD6110-2FBC-872A-FF11-423F77B10447}"/>
              </a:ext>
            </a:extLst>
          </p:cNvPr>
          <p:cNvSpPr txBox="1"/>
          <p:nvPr/>
        </p:nvSpPr>
        <p:spPr>
          <a:xfrm>
            <a:off x="8154710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17989" y="3210205"/>
              <a:ext cx="3750834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وَحَداتُ قِياسِ الْكُتَلِ: الغْرام والكيلوغْرام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وحدات قياس كتل الأشياء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9B2982-CC9B-5665-A674-D17D03C80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2483" y="2270234"/>
            <a:ext cx="3867807" cy="386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B3907E-DEE2-F5B6-73F6-B5B8B7ED0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12" y="1807358"/>
            <a:ext cx="8346147" cy="46943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DCC89E-ED99-9662-A5FC-7152E6B07313}"/>
              </a:ext>
            </a:extLst>
          </p:cNvPr>
          <p:cNvSpPr txBox="1"/>
          <p:nvPr/>
        </p:nvSpPr>
        <p:spPr>
          <a:xfrm>
            <a:off x="2732687" y="3042017"/>
            <a:ext cx="340009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000" b="1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وَحَداتُ قِياسِ الْكُتَلِ</a:t>
            </a:r>
          </a:p>
          <a:p>
            <a:pPr algn="ctr" rtl="1"/>
            <a:endParaRPr lang="ar-MA" sz="1100" b="1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360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(اَلْغْرامُ وَالْكيلوغْرامُ)</a:t>
            </a:r>
            <a:endParaRPr lang="fr-FR" sz="360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-N3-P4-SEM4-S2">
            <a:hlinkClick r:id="" action="ppaction://media"/>
            <a:extLst>
              <a:ext uri="{FF2B5EF4-FFF2-40B4-BE49-F238E27FC236}">
                <a16:creationId xmlns:a16="http://schemas.microsoft.com/office/drawing/2014/main" id="{50D0FB81-04FC-221F-6625-E7FBD88340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893" y="1910365"/>
            <a:ext cx="7994185" cy="44967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0E26DC-E8F8-CBE1-7675-A464761CA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00" y="1828801"/>
            <a:ext cx="8049850" cy="4530960"/>
          </a:xfrm>
          <a:prstGeom prst="roundRect">
            <a:avLst>
              <a:gd name="adj" fmla="val 7388"/>
            </a:avLst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سنحدد كتلة أشياء على موازين،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A3C2C3-E0F8-4013-D323-7D74DB856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05" y="2407186"/>
            <a:ext cx="2462871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واستعدوا: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68B0E03-EE7F-C84C-2863-1F86CC1B7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05" y="2407186"/>
            <a:ext cx="2462871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4881254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وَحْدَةَ  الْقِيَاسِ عَلَى الْمِيزانِ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886544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الْعَدَدَ الْمُؤَشَّرَ عَلَيْهِ وَأَكْتُبُهُ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E3A7A1B-460B-C433-01C0-09A01A9BE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05" y="2407186"/>
            <a:ext cx="2462871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وحدة قياس الكتل على الميزان التالي.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D8AF3F94-48CF-AAB8-9D9D-5C918DF5A0AB}"/>
              </a:ext>
            </a:extLst>
          </p:cNvPr>
          <p:cNvGrpSpPr/>
          <p:nvPr/>
        </p:nvGrpSpPr>
        <p:grpSpPr>
          <a:xfrm>
            <a:off x="4881254" y="1737451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3E0FE33-30DB-A909-626A-6877922C09F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وَحْدَةَ  الْقِيَاسِ عَلَى الْمِيزانِ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72DD501-B790-063B-7819-D8A487F867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CE6C03FB-575E-63B9-F9CA-914A2EB3E4C5}"/>
              </a:ext>
            </a:extLst>
          </p:cNvPr>
          <p:cNvGrpSpPr/>
          <p:nvPr/>
        </p:nvGrpSpPr>
        <p:grpSpPr>
          <a:xfrm>
            <a:off x="886544" y="1737451"/>
            <a:ext cx="2602699" cy="551406"/>
            <a:chOff x="5691260" y="1914188"/>
            <a:chExt cx="2602699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6712A21-6350-4EA3-F94B-905ED1DE899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الْعَدَدَ الْمُؤَشَّرَ عَلَيْهِ وَأَكْتُبُهُ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0357542-ABC4-D725-C259-CC1C272EB8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6CF0C2A-0D9E-AC3A-6863-BD2F5D659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05" y="2407186"/>
            <a:ext cx="2462871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وحدة القياس في الميزان هي الغرام، ونرمز لها بـــ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BC6468A-54FF-234C-6B02-7652DD7AD10D}"/>
              </a:ext>
            </a:extLst>
          </p:cNvPr>
          <p:cNvSpPr/>
          <p:nvPr/>
        </p:nvSpPr>
        <p:spPr>
          <a:xfrm>
            <a:off x="3468262" y="5383924"/>
            <a:ext cx="1766715" cy="95381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4400" b="1" dirty="0">
                <a:solidFill>
                  <a:srgbClr val="C00000"/>
                </a:solidFill>
              </a:rPr>
              <a:t>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A7D590-4C88-28AE-F63F-D7C4AFAD2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2" y="1994496"/>
            <a:ext cx="1744077" cy="286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45CB94C9-3B26-7CE7-95FD-2FF8CE77AE6B}"/>
              </a:ext>
            </a:extLst>
          </p:cNvPr>
          <p:cNvGrpSpPr/>
          <p:nvPr/>
        </p:nvGrpSpPr>
        <p:grpSpPr>
          <a:xfrm>
            <a:off x="887337" y="1737451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D3DFC3A-E64C-322D-91ED-668281B7484C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الْعَدَدَ الْمُؤَشَّرَ عَلَيْهِ وَأَكْتُبُهُ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AC6B592-1F83-D513-43D8-FD342846DA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FCCE5465-42A9-EE8E-3CAC-7F8113894BE3}"/>
              </a:ext>
            </a:extLst>
          </p:cNvPr>
          <p:cNvGrpSpPr/>
          <p:nvPr/>
        </p:nvGrpSpPr>
        <p:grpSpPr>
          <a:xfrm>
            <a:off x="4881254" y="1737451"/>
            <a:ext cx="2602699" cy="551406"/>
            <a:chOff x="5691260" y="1914188"/>
            <a:chExt cx="2602699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0741DF-2FF8-C021-B474-40A75C9AFF0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وَحْدَةَ  الْقِيَاسِ عَلَى الْمِيزانِ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535A0B60-1740-FA98-BD86-AA4155A5F6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3DAF13A-9C91-C15F-B48A-6CC35F463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05" y="2407186"/>
            <a:ext cx="2462871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DB64-0F47-A385-3D42-171056BD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E71D28E-64A3-8C43-E2D3-6EBA1EF6F9E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الواحكم، العدد المؤشر عليه في الميزان، متبوعا بوحدة القياس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025952-5861-6BD7-E5FF-28DC9B2CA9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4516DF23-86EE-2014-D453-0C810CD219FE}"/>
              </a:ext>
            </a:extLst>
          </p:cNvPr>
          <p:cNvGrpSpPr/>
          <p:nvPr/>
        </p:nvGrpSpPr>
        <p:grpSpPr>
          <a:xfrm>
            <a:off x="887337" y="1737451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FA242C6-B501-AE1B-AEF9-A3DE4E859C8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الْعَدَدَ الْمُؤَشَّرَ عَلَيْهِ وَأَكْتُبُهُ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2A7D3D48-3FA1-5553-F2E7-BFBD25F978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610BC5B5-DB7B-B2B0-EB47-89DBE131B396}"/>
              </a:ext>
            </a:extLst>
          </p:cNvPr>
          <p:cNvGrpSpPr/>
          <p:nvPr/>
        </p:nvGrpSpPr>
        <p:grpSpPr>
          <a:xfrm>
            <a:off x="4881254" y="1737451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C1FB41-FB88-B820-D6BF-7B128995C38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وَحْدَةَ  الْقِيَاسِ عَلَى الْمِيزانِ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E6B664C-5917-5310-5B3A-4131D9359F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8E9681C-7C08-1F0F-2CC4-081E19089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05" y="2407186"/>
            <a:ext cx="2462871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3742A-44D2-4C1F-7437-8DA1637E7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0F3628A-CB90-0C66-6650-358704FD95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العدد المؤشر عليه في الميزان، متبوعا بوحدة القياس هو: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 g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01C122-F998-A544-379B-BD3A610BD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1B23B4-9B4D-2B5B-0A0C-1E5BAC300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2" y="1994496"/>
            <a:ext cx="1744077" cy="286900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2D85256-2790-8C41-F0A5-B018C6F058BD}"/>
              </a:ext>
            </a:extLst>
          </p:cNvPr>
          <p:cNvSpPr/>
          <p:nvPr/>
        </p:nvSpPr>
        <p:spPr>
          <a:xfrm>
            <a:off x="3456944" y="5328577"/>
            <a:ext cx="1766715" cy="95381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4400" b="1" dirty="0">
                <a:solidFill>
                  <a:srgbClr val="C00000"/>
                </a:solidFill>
              </a:rPr>
              <a:t>140 g</a:t>
            </a:r>
          </a:p>
        </p:txBody>
      </p:sp>
    </p:spTree>
    <p:extLst>
      <p:ext uri="{BB962C8B-B14F-4D97-AF65-F5344CB8AC3E}">
        <p14:creationId xmlns:p14="http://schemas.microsoft.com/office/powerpoint/2010/main" val="19385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كتلة البصل على الميزان: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4EB3A9-193F-946B-4F5C-A1032BD4E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663" y="2182726"/>
            <a:ext cx="2743808" cy="37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57C85E-081B-7386-CDAE-D821BA7AC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663" y="2182726"/>
            <a:ext cx="2743808" cy="37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كتلة البصل هي 3 كيلوغرامات.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2366391" y="5694774"/>
            <a:ext cx="3610520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3 kg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BB3A9C-29C2-C3DA-0275-F2BC3C764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663" y="1394453"/>
            <a:ext cx="2743808" cy="37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692B-3E0C-DAF4-84D4-0A9F6E91C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751C90B-7CF8-0CAC-A823-AFE76011A520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كتلة الجبن على الميزان. لاحظوا أن كل تدريجة صغيرة تساوي 20 غراما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CB16E9-0B1D-8664-9137-BCB166E51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534648-1EF2-832C-19C9-565E7C561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93" y="1550876"/>
            <a:ext cx="2641547" cy="43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F5403-5DE4-EB7B-0E8F-9826BBA33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8D3E81A-AAD1-3F9E-C9CB-49D541D3173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F83638-0D7C-BFBB-2A78-0B86635C6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6E0D4E-F823-4D40-D29C-36F56FB255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49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E235A-3ADB-A88E-3AE6-96603DE2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B5DC780-5102-6124-0761-871FAB79982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387277-791E-507E-59D1-ADECAD24A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BEEC75-A320-A8FC-EB09-B31B57C22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93" y="1550876"/>
            <a:ext cx="2641547" cy="43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F6C6B-4914-D646-33EE-2A1874A25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3B814F-DB1D-0FC8-0E2A-E74491D95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1AF833-D939-0477-18E8-E3E4D53711B5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94425E-87EC-0431-9B99-A97E182A931B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كتلة الجين هي 960 غراما.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6A9A45-48B6-B479-4C74-A1FD17620832}"/>
              </a:ext>
            </a:extLst>
          </p:cNvPr>
          <p:cNvSpPr txBox="1"/>
          <p:nvPr/>
        </p:nvSpPr>
        <p:spPr>
          <a:xfrm>
            <a:off x="2366391" y="5694774"/>
            <a:ext cx="3610520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960 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877ED4-A99A-F178-2F3B-7701CF073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5" y="1508838"/>
            <a:ext cx="2198092" cy="361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0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A79D1-C669-D6BE-4619-C221BA5B9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5DA387F-4D16-B407-1D8E-7C440D2D302D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كتلة البطيخة. لاحظوا أن كل تدريجة صغيرة تساوي 200 غراما</a:t>
            </a:r>
            <a:r>
              <a:rPr lang="fr-FR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98388E3-9B8E-35E5-CB20-C4F69CA77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8852D1-89BC-03F1-664A-C8A830C8409B}"/>
              </a:ext>
            </a:extLst>
          </p:cNvPr>
          <p:cNvGrpSpPr/>
          <p:nvPr/>
        </p:nvGrpSpPr>
        <p:grpSpPr>
          <a:xfrm>
            <a:off x="2680048" y="1650124"/>
            <a:ext cx="2995036" cy="4119977"/>
            <a:chOff x="2680048" y="1650124"/>
            <a:chExt cx="2995036" cy="41199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1700661-D7E1-F579-8B0A-45A5BAE683DC}"/>
                </a:ext>
              </a:extLst>
            </p:cNvPr>
            <p:cNvSpPr/>
            <p:nvPr/>
          </p:nvSpPr>
          <p:spPr>
            <a:xfrm>
              <a:off x="3605049" y="1660634"/>
              <a:ext cx="1292771" cy="567559"/>
            </a:xfrm>
            <a:prstGeom prst="ellipse">
              <a:avLst/>
            </a:prstGeom>
            <a:solidFill>
              <a:srgbClr val="F8D4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125C756-6F81-7598-E9AC-F9E8A1565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554" b="-1"/>
            <a:stretch>
              <a:fillRect/>
            </a:stretch>
          </p:blipFill>
          <p:spPr>
            <a:xfrm>
              <a:off x="2680048" y="1650124"/>
              <a:ext cx="2995036" cy="4119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482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5D6C3-DD36-C06B-F833-7C94BAC42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4D14EA-AF7A-E6C5-FE95-D3E95770BB0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5D10E9-591C-CA81-4BD9-1DA213F38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B26C86-F532-9496-CD36-21FCF2AE8D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25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A3AAB-E86B-8BBF-F744-A470ECF84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58ED495-35AC-A9C8-2E2A-063238D7D86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D18D156-063A-5C87-4227-0B689435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3B73B2-3867-E41F-F279-A62055D6A511}"/>
              </a:ext>
            </a:extLst>
          </p:cNvPr>
          <p:cNvGrpSpPr/>
          <p:nvPr/>
        </p:nvGrpSpPr>
        <p:grpSpPr>
          <a:xfrm>
            <a:off x="2680048" y="1650124"/>
            <a:ext cx="2995036" cy="4119977"/>
            <a:chOff x="2680048" y="1650124"/>
            <a:chExt cx="2995036" cy="4119977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56494F96-E100-C71E-FA63-C57E231BAAA1}"/>
                </a:ext>
              </a:extLst>
            </p:cNvPr>
            <p:cNvSpPr/>
            <p:nvPr/>
          </p:nvSpPr>
          <p:spPr>
            <a:xfrm>
              <a:off x="3605049" y="1660634"/>
              <a:ext cx="1292771" cy="567559"/>
            </a:xfrm>
            <a:prstGeom prst="ellipse">
              <a:avLst/>
            </a:prstGeom>
            <a:solidFill>
              <a:srgbClr val="F8D4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FBDF4369-23C6-3AF9-3806-A1B769862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554" b="-1"/>
            <a:stretch>
              <a:fillRect/>
            </a:stretch>
          </p:blipFill>
          <p:spPr>
            <a:xfrm>
              <a:off x="2680048" y="1650124"/>
              <a:ext cx="2995036" cy="4119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035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9A6BC-43D7-2568-BF72-5FC18DDB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9AC7150-E33E-F9FD-ADD4-993E6E809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E5CE78-767A-1516-F9D7-3D0F98D8E6B7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F09DCD-BBE2-3EED-35E0-3C5885E341DC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صححوا: كتلة البطيخة هي كيلوغرام واحد و600 غرام.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1BB1CA-5690-0C00-BBE0-6FBFFA18E0FC}"/>
              </a:ext>
            </a:extLst>
          </p:cNvPr>
          <p:cNvSpPr txBox="1"/>
          <p:nvPr/>
        </p:nvSpPr>
        <p:spPr>
          <a:xfrm>
            <a:off x="2366391" y="5694774"/>
            <a:ext cx="3610520" cy="85129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1 kg 600 g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B8DC3-ED1C-5E4F-B922-0BD9FCE50047}"/>
              </a:ext>
            </a:extLst>
          </p:cNvPr>
          <p:cNvGrpSpPr/>
          <p:nvPr/>
        </p:nvGrpSpPr>
        <p:grpSpPr>
          <a:xfrm>
            <a:off x="3056131" y="2118172"/>
            <a:ext cx="2231039" cy="3069021"/>
            <a:chOff x="3056131" y="2118172"/>
            <a:chExt cx="2231039" cy="306902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E950EDD-44EF-EF8E-D0DA-07CC0F27D9C2}"/>
                </a:ext>
              </a:extLst>
            </p:cNvPr>
            <p:cNvSpPr/>
            <p:nvPr/>
          </p:nvSpPr>
          <p:spPr>
            <a:xfrm>
              <a:off x="3723604" y="2123083"/>
              <a:ext cx="1027072" cy="567559"/>
            </a:xfrm>
            <a:prstGeom prst="ellipse">
              <a:avLst/>
            </a:prstGeom>
            <a:solidFill>
              <a:srgbClr val="F8D4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EAD9B9-C92E-DE1B-D91C-AE6A7110F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554" b="-1"/>
            <a:stretch>
              <a:fillRect/>
            </a:stretch>
          </p:blipFill>
          <p:spPr>
            <a:xfrm>
              <a:off x="3056131" y="2118172"/>
              <a:ext cx="2231039" cy="3069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899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7001392-75A1-55B8-86A8-54CBE8D48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0" y="1778870"/>
            <a:ext cx="7116323" cy="479169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87667" y="2291256"/>
            <a:ext cx="2837799" cy="1555530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1882A0-76B7-650D-CAFB-D5CABA9CE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28" y="1862753"/>
            <a:ext cx="8275114" cy="44431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هذين النشاطين؛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677102" y="1862753"/>
            <a:ext cx="3899339" cy="483832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400D39-0FD5-9EBE-062E-89DC64D95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28" y="1862753"/>
            <a:ext cx="6656520" cy="35741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80399" y="3048362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63DD09-7ED3-78A4-C982-14D2B8685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00" y="1828801"/>
            <a:ext cx="8049850" cy="4530960"/>
          </a:xfrm>
          <a:prstGeom prst="roundRect">
            <a:avLst>
              <a:gd name="adj" fmla="val 7388"/>
            </a:avLst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8A560F6-FEE1-0B89-8819-EDDE636E1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28" y="1862753"/>
            <a:ext cx="8275114" cy="444318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AABA68-A5D9-5492-FA8F-85C4C229F97F}"/>
              </a:ext>
            </a:extLst>
          </p:cNvPr>
          <p:cNvSpPr txBox="1"/>
          <p:nvPr/>
        </p:nvSpPr>
        <p:spPr>
          <a:xfrm>
            <a:off x="6716111" y="569008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Kg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875615-BD45-7872-3247-A8F5A74ADD1E}"/>
              </a:ext>
            </a:extLst>
          </p:cNvPr>
          <p:cNvSpPr txBox="1"/>
          <p:nvPr/>
        </p:nvSpPr>
        <p:spPr>
          <a:xfrm>
            <a:off x="3741683" y="5690089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600 g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03987F4-D9AA-7A6E-7F92-272B071D0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70" y="1778870"/>
            <a:ext cx="7116323" cy="479169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99، أنجزوا النشاط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5،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98181" y="4132678"/>
            <a:ext cx="2816772" cy="1311682"/>
          </a:xfrm>
          <a:prstGeom prst="roundRect">
            <a:avLst>
              <a:gd name="adj" fmla="val 828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CD1D23A5-4A22-B7CE-4B8F-7B492EFB5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31" y="2172467"/>
            <a:ext cx="8341541" cy="388842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A91A32-8251-F485-3329-30A2A2B4CE80}"/>
              </a:ext>
            </a:extLst>
          </p:cNvPr>
          <p:cNvSpPr txBox="1"/>
          <p:nvPr/>
        </p:nvSpPr>
        <p:spPr>
          <a:xfrm>
            <a:off x="6551610" y="5462983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Kg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F3C216-20A7-1852-7859-24A3CB8F51B9}"/>
              </a:ext>
            </a:extLst>
          </p:cNvPr>
          <p:cNvSpPr txBox="1"/>
          <p:nvPr/>
        </p:nvSpPr>
        <p:spPr>
          <a:xfrm>
            <a:off x="1303791" y="5457139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300 g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ACBE48-4136-572B-B498-E74BBD7E981D}"/>
              </a:ext>
            </a:extLst>
          </p:cNvPr>
          <p:cNvSpPr txBox="1"/>
          <p:nvPr/>
        </p:nvSpPr>
        <p:spPr>
          <a:xfrm>
            <a:off x="3908267" y="5457140"/>
            <a:ext cx="110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 g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98 و99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C1C54C-3D47-0480-4603-84AA9A6A5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70" y="1778870"/>
            <a:ext cx="7116323" cy="479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16774</TotalTime>
  <Words>774</Words>
  <Application>Microsoft Office PowerPoint</Application>
  <PresentationFormat>Affichage à l'écran (4:3)</PresentationFormat>
  <Paragraphs>189</Paragraphs>
  <Slides>57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Aptos</vt:lpstr>
      <vt:lpstr>Chalkboard</vt:lpstr>
      <vt:lpstr>Dosis</vt:lpstr>
      <vt:lpstr>Wingdings</vt:lpstr>
      <vt:lpstr>Calibri</vt:lpstr>
      <vt:lpstr>Aptos Display</vt:lpstr>
      <vt:lpstr>Arial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127</cp:revision>
  <cp:lastPrinted>2025-08-13T10:11:39Z</cp:lastPrinted>
  <dcterms:created xsi:type="dcterms:W3CDTF">2025-08-01T12:31:49Z</dcterms:created>
  <dcterms:modified xsi:type="dcterms:W3CDTF">2026-04-19T20:35:03Z</dcterms:modified>
</cp:coreProperties>
</file>