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fif" ContentType="image/jpe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0"/>
  </p:notesMasterIdLst>
  <p:handoutMasterIdLst>
    <p:handoutMasterId r:id="rId61"/>
  </p:handoutMasterIdLst>
  <p:sldIdLst>
    <p:sldId id="779" r:id="rId7"/>
    <p:sldId id="948" r:id="rId8"/>
    <p:sldId id="738" r:id="rId9"/>
    <p:sldId id="780" r:id="rId10"/>
    <p:sldId id="781" r:id="rId11"/>
    <p:sldId id="741" r:id="rId12"/>
    <p:sldId id="746" r:id="rId13"/>
    <p:sldId id="825" r:id="rId14"/>
    <p:sldId id="914" r:id="rId15"/>
    <p:sldId id="2134807083" r:id="rId16"/>
    <p:sldId id="2134807064" r:id="rId17"/>
    <p:sldId id="2134807029" r:id="rId18"/>
    <p:sldId id="2134807030" r:id="rId19"/>
    <p:sldId id="2134807031" r:id="rId20"/>
    <p:sldId id="2134807032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6701" r:id="rId29"/>
    <p:sldId id="2134806719" r:id="rId30"/>
    <p:sldId id="2134807074" r:id="rId31"/>
    <p:sldId id="2134807070" r:id="rId32"/>
    <p:sldId id="2134807084" r:id="rId33"/>
    <p:sldId id="2134807085" r:id="rId34"/>
    <p:sldId id="2134807073" r:id="rId35"/>
    <p:sldId id="2134807072" r:id="rId36"/>
    <p:sldId id="2134807086" r:id="rId37"/>
    <p:sldId id="2134807076" r:id="rId38"/>
    <p:sldId id="2134806689" r:id="rId39"/>
    <p:sldId id="2134806665" r:id="rId40"/>
    <p:sldId id="2134806663" r:id="rId41"/>
    <p:sldId id="2134807087" r:id="rId42"/>
    <p:sldId id="2134807028" r:id="rId43"/>
    <p:sldId id="2134807088" r:id="rId44"/>
    <p:sldId id="2134807089" r:id="rId45"/>
    <p:sldId id="2134806696" r:id="rId46"/>
    <p:sldId id="848" r:id="rId47"/>
    <p:sldId id="921" r:id="rId48"/>
    <p:sldId id="922" r:id="rId49"/>
    <p:sldId id="924" r:id="rId50"/>
    <p:sldId id="925" r:id="rId51"/>
    <p:sldId id="849" r:id="rId52"/>
    <p:sldId id="2134806697" r:id="rId53"/>
    <p:sldId id="2134806706" r:id="rId54"/>
    <p:sldId id="858" r:id="rId55"/>
    <p:sldId id="868" r:id="rId56"/>
    <p:sldId id="869" r:id="rId57"/>
    <p:sldId id="764" r:id="rId58"/>
    <p:sldId id="949" r:id="rId59"/>
  </p:sldIdLst>
  <p:sldSz cx="9144000" cy="6858000" type="screen4x3"/>
  <p:notesSz cx="6735763" cy="9866313"/>
  <p:embeddedFontLst>
    <p:embeddedFont>
      <p:font typeface="Dosis" pitchFamily="2" charset="0"/>
      <p:regular r:id="rId62"/>
      <p:bold r:id="rId6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F8D"/>
    <a:srgbClr val="FC8D00"/>
    <a:srgbClr val="F39239"/>
    <a:srgbClr val="F28C2E"/>
    <a:srgbClr val="AFDC7E"/>
    <a:srgbClr val="FFB67A"/>
    <a:srgbClr val="C00000"/>
    <a:srgbClr val="3A8F98"/>
    <a:srgbClr val="7EC4BE"/>
    <a:srgbClr val="1999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451FF3-C811-4F98-AC9E-0DE8EB7F795A}" v="65" dt="2026-04-19T09:27:35.6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30" autoAdjust="0"/>
    <p:restoredTop sz="95890" autoAdjust="0"/>
  </p:normalViewPr>
  <p:slideViewPr>
    <p:cSldViewPr snapToGrid="0">
      <p:cViewPr varScale="1">
        <p:scale>
          <a:sx n="70" d="100"/>
          <a:sy n="70" d="100"/>
        </p:scale>
        <p:origin x="1136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font" Target="fonts/font2.fntdata"/><Relationship Id="rId68" Type="http://schemas.microsoft.com/office/2015/10/relationships/revisionInfo" Target="revisionInfo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presProps" Target="presProps.xml"/><Relationship Id="rId69" Type="http://schemas.microsoft.com/office/2018/10/relationships/authors" Target="author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notesMaster" Target="notesMasters/notesMaster1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19/04/2026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A4D01-E367-0E92-E260-95BF1CBBA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DE641-D77B-9480-3CBB-CBEE7DBD3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015640-5C45-0515-7E1D-56CAF68F28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C386EF-8D86-483D-02EA-B16AC51224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7307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19/04/2026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19/04/2026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8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f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f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f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8.jfif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8.jfif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6.mp4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6.mp4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الدرس 14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2714174" cy="288630"/>
            <a:chOff x="5372100" y="5877672"/>
            <a:chExt cx="2714174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15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7817223" y="5886030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16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14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وَحَداتُ قِياسِ الْكُتَلِ: الغْرام والكيلوغْرام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13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اَلتَّمَاثُلُ: الْأَشْكَالُ الْمُتَمَاثِلَةُ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16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مَسائِل قِسمَةٍ لِلْبَحْثِ عَنْ قِيمَةِ الْجُزءِ 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15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وَحَداتُ قِياسِ الْكُتَلِ: تَحْويلاتٌ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الرَّابِعِ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39" y="1080850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482600" y="1461987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اَلتَّمَاثُلُ: الْأَشْكَالُ الْمُتَمَاثِلَةُ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67FDB9-33FF-E4EF-6794-1BBE3C70B9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7070" y="2482869"/>
            <a:ext cx="5869858" cy="3969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76206" y="3835273"/>
            <a:ext cx="62117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تَحدِيدِ الْأَشكالِ الْمُتَمَاثِلَةِ وَرَسْمِ مَحاوِرِ تَمَاثُلِهَا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كراسة الحساب الذهني،  ص 20 – سنصحح الواجب المنزلي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BC4237-B87A-2C08-42EC-151166D7A17E}"/>
              </a:ext>
            </a:extLst>
          </p:cNvPr>
          <p:cNvSpPr/>
          <p:nvPr/>
        </p:nvSpPr>
        <p:spPr>
          <a:xfrm>
            <a:off x="1671485" y="3038167"/>
            <a:ext cx="2616538" cy="452285"/>
          </a:xfrm>
          <a:prstGeom prst="rect">
            <a:avLst/>
          </a:prstGeom>
          <a:solidFill>
            <a:srgbClr val="FF0000">
              <a:alpha val="10196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9FBDFB8-CC98-6E37-C518-B8D83295EDBE}"/>
              </a:ext>
            </a:extLst>
          </p:cNvPr>
          <p:cNvGrpSpPr/>
          <p:nvPr/>
        </p:nvGrpSpPr>
        <p:grpSpPr>
          <a:xfrm>
            <a:off x="1523459" y="1966034"/>
            <a:ext cx="5857055" cy="4149048"/>
            <a:chOff x="1523459" y="1966034"/>
            <a:chExt cx="5857055" cy="414904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87CD7D5-91ED-52CB-9D14-3A0626791D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3459" y="1966034"/>
              <a:ext cx="2925887" cy="4149048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</p:pic>
        <p:pic>
          <p:nvPicPr>
            <p:cNvPr id="9" name="Image 8" descr="Une image contenant texte, dessin humoristique, Dessin animé, habits&#10;&#10;Le contenu généré par l’IA peut être incorrect.">
              <a:extLst>
                <a:ext uri="{FF2B5EF4-FFF2-40B4-BE49-F238E27FC236}">
                  <a16:creationId xmlns:a16="http://schemas.microsoft.com/office/drawing/2014/main" id="{BD027FD9-609F-2320-DE41-6764E6012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49346" y="1966034"/>
              <a:ext cx="2931168" cy="4149048"/>
            </a:xfrm>
            <a:prstGeom prst="rect">
              <a:avLst/>
            </a:prstGeom>
            <a:ln>
              <a:solidFill>
                <a:srgbClr val="E87D17"/>
              </a:solidFill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1F755EB-F3D9-0225-3387-DD373C737B93}"/>
                </a:ext>
              </a:extLst>
            </p:cNvPr>
            <p:cNvSpPr/>
            <p:nvPr/>
          </p:nvSpPr>
          <p:spPr>
            <a:xfrm>
              <a:off x="1612490" y="5289754"/>
              <a:ext cx="2695197" cy="560440"/>
            </a:xfrm>
            <a:prstGeom prst="rect">
              <a:avLst/>
            </a:prstGeom>
            <a:solidFill>
              <a:srgbClr val="FF0000">
                <a:alpha val="10196"/>
              </a:srgb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80F95-6E16-1B62-75F3-003BC0535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15A29664-434F-D557-11CB-8450B60C34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984"/>
          <a:stretch>
            <a:fillRect/>
          </a:stretch>
        </p:blipFill>
        <p:spPr>
          <a:xfrm>
            <a:off x="294969" y="3182977"/>
            <a:ext cx="8334000" cy="155492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211EA9-FEAA-2322-84DB-8CDDF152D529}"/>
              </a:ext>
            </a:extLst>
          </p:cNvPr>
          <p:cNvSpPr txBox="1"/>
          <p:nvPr/>
        </p:nvSpPr>
        <p:spPr>
          <a:xfrm>
            <a:off x="597159" y="863797"/>
            <a:ext cx="69196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بسرعة، لديكم دقيقة واحدة.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C9E4302-B561-DA62-0847-5EEBAEA24FB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FFD7E1B-2D2D-62C8-C08F-F4BC2E58697F}"/>
              </a:ext>
            </a:extLst>
          </p:cNvPr>
          <p:cNvSpPr txBox="1"/>
          <p:nvPr/>
        </p:nvSpPr>
        <p:spPr>
          <a:xfrm>
            <a:off x="6403431" y="4315537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30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30F267A-95E1-A693-6D98-E95E2D74A9BD}"/>
              </a:ext>
            </a:extLst>
          </p:cNvPr>
          <p:cNvSpPr txBox="1"/>
          <p:nvPr/>
        </p:nvSpPr>
        <p:spPr>
          <a:xfrm>
            <a:off x="6372022" y="4519979"/>
            <a:ext cx="1252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15</a:t>
            </a:r>
            <a:r>
              <a:rPr lang="fr-FR" sz="3200" b="1" spc="1000" dirty="0">
                <a:solidFill>
                  <a:srgbClr val="0070C0"/>
                </a:solidFill>
                <a:latin typeface="Aptos" panose="02110004020202020204"/>
              </a:rPr>
              <a:t>.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89325F08-5750-BA30-2278-96A781D90CBA}"/>
              </a:ext>
            </a:extLst>
          </p:cNvPr>
          <p:cNvCxnSpPr>
            <a:cxnSpLocks/>
          </p:cNvCxnSpPr>
          <p:nvPr/>
        </p:nvCxnSpPr>
        <p:spPr>
          <a:xfrm flipH="1">
            <a:off x="6587612" y="5024283"/>
            <a:ext cx="972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3854B661-07FA-9551-D780-06ADA214D86B}"/>
              </a:ext>
            </a:extLst>
          </p:cNvPr>
          <p:cNvSpPr txBox="1"/>
          <p:nvPr/>
        </p:nvSpPr>
        <p:spPr>
          <a:xfrm>
            <a:off x="6508419" y="4406321"/>
            <a:ext cx="40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+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F75DD46-1A76-F515-F9B2-1E1B77D5AE4E}"/>
              </a:ext>
            </a:extLst>
          </p:cNvPr>
          <p:cNvSpPr txBox="1"/>
          <p:nvPr/>
        </p:nvSpPr>
        <p:spPr>
          <a:xfrm>
            <a:off x="6411350" y="4968602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C00000"/>
                </a:solidFill>
                <a:latin typeface="Aptos" panose="02110004020202020204"/>
              </a:rPr>
              <a:t>180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F17751C-E8DC-24D7-6766-8B9E5A5ADAF3}"/>
              </a:ext>
            </a:extLst>
          </p:cNvPr>
          <p:cNvSpPr txBox="1"/>
          <p:nvPr/>
        </p:nvSpPr>
        <p:spPr>
          <a:xfrm>
            <a:off x="4535137" y="4325369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48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27692F3-B1AF-D0D8-9B7B-9B472EDDB2A5}"/>
              </a:ext>
            </a:extLst>
          </p:cNvPr>
          <p:cNvSpPr txBox="1"/>
          <p:nvPr/>
        </p:nvSpPr>
        <p:spPr>
          <a:xfrm>
            <a:off x="4503728" y="4529811"/>
            <a:ext cx="1252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24</a:t>
            </a:r>
            <a:r>
              <a:rPr lang="fr-FR" sz="3200" b="1" spc="1000" dirty="0">
                <a:solidFill>
                  <a:srgbClr val="0070C0"/>
                </a:solidFill>
                <a:latin typeface="Aptos" panose="02110004020202020204"/>
              </a:rPr>
              <a:t>.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1DA422C5-43F3-1F36-817F-BD2FDA18D4C0}"/>
              </a:ext>
            </a:extLst>
          </p:cNvPr>
          <p:cNvCxnSpPr>
            <a:cxnSpLocks/>
          </p:cNvCxnSpPr>
          <p:nvPr/>
        </p:nvCxnSpPr>
        <p:spPr>
          <a:xfrm flipH="1">
            <a:off x="4719318" y="5034115"/>
            <a:ext cx="972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0FDC84E9-10A6-7669-21CE-25642132B431}"/>
              </a:ext>
            </a:extLst>
          </p:cNvPr>
          <p:cNvSpPr txBox="1"/>
          <p:nvPr/>
        </p:nvSpPr>
        <p:spPr>
          <a:xfrm>
            <a:off x="4640125" y="4416153"/>
            <a:ext cx="40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+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EC45372-323D-18B3-DB4F-0FA1321AE6CD}"/>
              </a:ext>
            </a:extLst>
          </p:cNvPr>
          <p:cNvSpPr txBox="1"/>
          <p:nvPr/>
        </p:nvSpPr>
        <p:spPr>
          <a:xfrm>
            <a:off x="4543056" y="4978434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C00000"/>
                </a:solidFill>
                <a:latin typeface="Aptos" panose="02110004020202020204"/>
              </a:rPr>
              <a:t>288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9D6B8D6-228C-D367-D3A0-1C1169EA5723}"/>
              </a:ext>
            </a:extLst>
          </p:cNvPr>
          <p:cNvSpPr txBox="1"/>
          <p:nvPr/>
        </p:nvSpPr>
        <p:spPr>
          <a:xfrm>
            <a:off x="2665849" y="4320453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32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716F9A7-4127-C980-7356-2FFCD897267D}"/>
              </a:ext>
            </a:extLst>
          </p:cNvPr>
          <p:cNvSpPr txBox="1"/>
          <p:nvPr/>
        </p:nvSpPr>
        <p:spPr>
          <a:xfrm>
            <a:off x="2634440" y="4524895"/>
            <a:ext cx="1252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32</a:t>
            </a:r>
            <a:r>
              <a:rPr lang="fr-FR" sz="3200" b="1" spc="1000" dirty="0">
                <a:solidFill>
                  <a:srgbClr val="0070C0"/>
                </a:solidFill>
                <a:latin typeface="Aptos" panose="02110004020202020204"/>
              </a:rPr>
              <a:t>.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3D170DC4-F9BD-80D3-832D-DB848CC76CC4}"/>
              </a:ext>
            </a:extLst>
          </p:cNvPr>
          <p:cNvCxnSpPr>
            <a:cxnSpLocks/>
          </p:cNvCxnSpPr>
          <p:nvPr/>
        </p:nvCxnSpPr>
        <p:spPr>
          <a:xfrm flipH="1">
            <a:off x="2850030" y="5029199"/>
            <a:ext cx="972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91A853D8-D935-DE7C-9E57-21E8A4119D9C}"/>
              </a:ext>
            </a:extLst>
          </p:cNvPr>
          <p:cNvSpPr txBox="1"/>
          <p:nvPr/>
        </p:nvSpPr>
        <p:spPr>
          <a:xfrm>
            <a:off x="2770837" y="4411237"/>
            <a:ext cx="40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+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59A6549-B840-F175-2FE2-FB7072301841}"/>
              </a:ext>
            </a:extLst>
          </p:cNvPr>
          <p:cNvSpPr txBox="1"/>
          <p:nvPr/>
        </p:nvSpPr>
        <p:spPr>
          <a:xfrm>
            <a:off x="2673768" y="4973518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C00000"/>
                </a:solidFill>
                <a:latin typeface="Aptos" panose="02110004020202020204"/>
              </a:rPr>
              <a:t>352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8978272-5254-7217-0916-46A39E5FB2EA}"/>
              </a:ext>
            </a:extLst>
          </p:cNvPr>
          <p:cNvSpPr txBox="1"/>
          <p:nvPr/>
        </p:nvSpPr>
        <p:spPr>
          <a:xfrm>
            <a:off x="796561" y="4315537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21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16D956E2-9352-BD85-C38E-0C08E3430A7F}"/>
              </a:ext>
            </a:extLst>
          </p:cNvPr>
          <p:cNvSpPr txBox="1"/>
          <p:nvPr/>
        </p:nvSpPr>
        <p:spPr>
          <a:xfrm>
            <a:off x="765152" y="4519979"/>
            <a:ext cx="1252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21</a:t>
            </a:r>
            <a:r>
              <a:rPr lang="fr-FR" sz="3200" b="1" spc="1000" dirty="0">
                <a:solidFill>
                  <a:srgbClr val="0070C0"/>
                </a:solidFill>
                <a:latin typeface="Aptos" panose="02110004020202020204"/>
              </a:rPr>
              <a:t>.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D9F9C2FA-2720-FA03-597A-E24E757C714C}"/>
              </a:ext>
            </a:extLst>
          </p:cNvPr>
          <p:cNvCxnSpPr>
            <a:cxnSpLocks/>
          </p:cNvCxnSpPr>
          <p:nvPr/>
        </p:nvCxnSpPr>
        <p:spPr>
          <a:xfrm flipH="1">
            <a:off x="980742" y="5024283"/>
            <a:ext cx="972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639FA2FB-115C-2315-45E8-1FAADE222F04}"/>
              </a:ext>
            </a:extLst>
          </p:cNvPr>
          <p:cNvSpPr txBox="1"/>
          <p:nvPr/>
        </p:nvSpPr>
        <p:spPr>
          <a:xfrm>
            <a:off x="901549" y="4406321"/>
            <a:ext cx="40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0070C0"/>
                </a:solidFill>
                <a:latin typeface="Aptos" panose="02110004020202020204"/>
              </a:rPr>
              <a:t>+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BD0BE09-4AEC-1C31-DA4D-2E96AAAAEBF0}"/>
              </a:ext>
            </a:extLst>
          </p:cNvPr>
          <p:cNvSpPr txBox="1"/>
          <p:nvPr/>
        </p:nvSpPr>
        <p:spPr>
          <a:xfrm>
            <a:off x="804480" y="4968602"/>
            <a:ext cx="125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spc="1000" dirty="0">
                <a:solidFill>
                  <a:srgbClr val="C00000"/>
                </a:solidFill>
                <a:latin typeface="Aptos" panose="02110004020202020204"/>
              </a:rPr>
              <a:t>231</a:t>
            </a:r>
            <a:endParaRPr kumimoji="0" lang="fr-FR" sz="2400" b="1" i="0" u="none" strike="noStrike" kern="1200" cap="none" spc="10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216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547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320C510-CF6A-8D55-6915-BB1618CDA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640" y="1966034"/>
            <a:ext cx="2926227" cy="4149048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7DEB665-76DE-22F9-4BDC-BF13D79BF660}"/>
              </a:ext>
            </a:extLst>
          </p:cNvPr>
          <p:cNvGrpSpPr/>
          <p:nvPr/>
        </p:nvGrpSpPr>
        <p:grpSpPr>
          <a:xfrm>
            <a:off x="1651820" y="1966034"/>
            <a:ext cx="5728694" cy="4149048"/>
            <a:chOff x="1651820" y="1966034"/>
            <a:chExt cx="5728694" cy="4149048"/>
          </a:xfrm>
        </p:grpSpPr>
        <p:pic>
          <p:nvPicPr>
            <p:cNvPr id="5" name="Image 4" descr="Une image contenant texte, dessin humoristique, Dessin animé, habits&#10;&#10;Le contenu généré par l’IA peut être incorrect.">
              <a:extLst>
                <a:ext uri="{FF2B5EF4-FFF2-40B4-BE49-F238E27FC236}">
                  <a16:creationId xmlns:a16="http://schemas.microsoft.com/office/drawing/2014/main" id="{1023F0A1-E69E-774D-AD65-F22068555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49346" y="1966034"/>
              <a:ext cx="2931168" cy="4149048"/>
            </a:xfrm>
            <a:prstGeom prst="rect">
              <a:avLst/>
            </a:prstGeom>
            <a:ln>
              <a:solidFill>
                <a:srgbClr val="E87D17"/>
              </a:solidFill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9AD3321-B1FA-3B1F-446C-8197787348ED}"/>
                </a:ext>
              </a:extLst>
            </p:cNvPr>
            <p:cNvSpPr/>
            <p:nvPr/>
          </p:nvSpPr>
          <p:spPr>
            <a:xfrm>
              <a:off x="1651820" y="3028336"/>
              <a:ext cx="2616538" cy="452285"/>
            </a:xfrm>
            <a:prstGeom prst="rect">
              <a:avLst/>
            </a:prstGeom>
            <a:solidFill>
              <a:srgbClr val="FF0000">
                <a:alpha val="10196"/>
              </a:srgb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98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لتحولوا متساويات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ضرب إلى قسمة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دوّنوا النتيجة فقط، على كراساتكم.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300245" y="3029939"/>
            <a:ext cx="5448925" cy="1925163"/>
            <a:chOff x="941286" y="2616985"/>
            <a:chExt cx="5588032" cy="1925163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2644877" y="2616985"/>
              <a:ext cx="2246246" cy="56427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2" y="2637496"/>
              <a:ext cx="28267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20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B76A0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61BBEF4-7021-DAB0-F6FA-3DBD1231729D}"/>
                </a:ext>
              </a:extLst>
            </p:cNvPr>
            <p:cNvSpPr txBox="1"/>
            <p:nvPr/>
          </p:nvSpPr>
          <p:spPr>
            <a:xfrm>
              <a:off x="941286" y="4018928"/>
              <a:ext cx="28267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20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÷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lang="ar-MA" sz="2800" b="1" dirty="0">
                  <a:solidFill>
                    <a:schemeClr val="accent6">
                      <a:lumMod val="75000"/>
                    </a:schemeClr>
                  </a:solidFill>
                  <a:latin typeface="Aptos" panose="020B0004020202020204" pitchFamily="34" charset="0"/>
                </a:rPr>
                <a:t>5</a:t>
              </a:r>
              <a:r>
                <a:rPr lang="fr-FR" sz="2800" b="1" dirty="0">
                  <a:solidFill>
                    <a:schemeClr val="accent6">
                      <a:lumMod val="75000"/>
                    </a:schemeClr>
                  </a:solidFill>
                  <a:latin typeface="Aptos" panose="020B0004020202020204" pitchFamily="34" charset="0"/>
                </a:rPr>
                <a:t> </a:t>
              </a:r>
              <a:r>
                <a:rPr lang="fr-FR" sz="2800" b="1" dirty="0">
                  <a:latin typeface="Aptos" panose="020B0004020202020204" pitchFamily="34" charset="0"/>
                </a:rPr>
                <a:t>=</a:t>
              </a:r>
              <a:r>
                <a:rPr lang="fr-FR" sz="2800" b="1" dirty="0">
                  <a:solidFill>
                    <a:schemeClr val="accent6">
                      <a:lumMod val="75000"/>
                    </a:schemeClr>
                  </a:solidFill>
                  <a:latin typeface="Aptos" panose="020B0004020202020204" pitchFamily="34" charset="0"/>
                </a:rPr>
                <a:t> </a:t>
              </a:r>
              <a:r>
                <a:rPr lang="fr-FR" sz="28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fr-FR" sz="2800" b="1" dirty="0">
                  <a:solidFill>
                    <a:schemeClr val="accent6">
                      <a:lumMod val="75000"/>
                    </a:schemeClr>
                  </a:solidFill>
                  <a:latin typeface="Aptos" panose="020B0004020202020204" pitchFamily="34" charset="0"/>
                </a:rPr>
                <a:t> 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B76A0"/>
                </a:solidFill>
                <a:effectLst/>
                <a:uLnTx/>
                <a:uFillTx/>
                <a:latin typeface="Aptos" panose="020B0004020202020204" pitchFamily="34" charset="0"/>
                <a:cs typeface="JF Flat Bold" panose="02000500000000000000" pitchFamily="2" charset="-78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B60898B8-512A-EA36-7995-CBCB7767FBD3}"/>
                </a:ext>
              </a:extLst>
            </p:cNvPr>
            <p:cNvSpPr txBox="1"/>
            <p:nvPr/>
          </p:nvSpPr>
          <p:spPr>
            <a:xfrm>
              <a:off x="3702605" y="4018928"/>
              <a:ext cx="28267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20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÷</a:t>
              </a:r>
              <a:r>
                <a:rPr lang="fr-FR" sz="28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4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lang="fr-FR" sz="2800" b="1" dirty="0">
                  <a:latin typeface="Aptos" panose="020B0004020202020204" pitchFamily="34" charset="0"/>
                </a:rPr>
                <a:t>= </a:t>
              </a:r>
              <a:r>
                <a:rPr lang="ar-MA" sz="2800" b="1" dirty="0">
                  <a:solidFill>
                    <a:schemeClr val="accent6">
                      <a:lumMod val="75000"/>
                    </a:schemeClr>
                  </a:solidFill>
                  <a:latin typeface="Aptos" panose="020B0004020202020204" pitchFamily="34" charset="0"/>
                </a:rPr>
                <a:t>5</a:t>
              </a:r>
              <a:endParaRPr lang="fr-FR" sz="28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</p:grpSp>
      <p:sp>
        <p:nvSpPr>
          <p:cNvPr id="16" name="Accolade fermante 15">
            <a:extLst>
              <a:ext uri="{FF2B5EF4-FFF2-40B4-BE49-F238E27FC236}">
                <a16:creationId xmlns:a16="http://schemas.microsoft.com/office/drawing/2014/main" id="{0CDA9E39-8399-4F0C-7034-ACC5E41CDCC9}"/>
              </a:ext>
            </a:extLst>
          </p:cNvPr>
          <p:cNvSpPr/>
          <p:nvPr/>
        </p:nvSpPr>
        <p:spPr>
          <a:xfrm rot="16200000">
            <a:off x="3747430" y="2624270"/>
            <a:ext cx="564280" cy="2682853"/>
          </a:xfrm>
          <a:prstGeom prst="rightBrace">
            <a:avLst>
              <a:gd name="adj1" fmla="val 44924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F6A5D811-A85C-CAA0-E140-9B9797B8D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CCCA9B1-4715-45FE-9FAB-8D6A4A1E9E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968" y="3199345"/>
            <a:ext cx="8337755" cy="86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DC966A8F-D2FE-1AD5-5E42-BE4E9B8A9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968" y="3199345"/>
            <a:ext cx="8337755" cy="86851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84B5FF7-4883-1A8B-905D-53A88902715C}"/>
              </a:ext>
            </a:extLst>
          </p:cNvPr>
          <p:cNvSpPr/>
          <p:nvPr/>
        </p:nvSpPr>
        <p:spPr>
          <a:xfrm>
            <a:off x="2687091" y="3648727"/>
            <a:ext cx="362759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497E4EA-00CE-FA0C-2D64-DCB92CE1B33C}"/>
              </a:ext>
            </a:extLst>
          </p:cNvPr>
          <p:cNvSpPr/>
          <p:nvPr/>
        </p:nvSpPr>
        <p:spPr>
          <a:xfrm>
            <a:off x="1327118" y="3663099"/>
            <a:ext cx="255639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1C3B069-0CA9-4FB3-093D-64D863DC73FF}"/>
              </a:ext>
            </a:extLst>
          </p:cNvPr>
          <p:cNvSpPr/>
          <p:nvPr/>
        </p:nvSpPr>
        <p:spPr>
          <a:xfrm>
            <a:off x="6826475" y="3648726"/>
            <a:ext cx="362759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E533B02-D0E8-614A-7089-3A89AB3402A9}"/>
              </a:ext>
            </a:extLst>
          </p:cNvPr>
          <p:cNvSpPr/>
          <p:nvPr/>
        </p:nvSpPr>
        <p:spPr>
          <a:xfrm>
            <a:off x="4060722" y="3655506"/>
            <a:ext cx="362759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ED7BA63-E62C-6E37-4ED2-1AAAA5CFE351}"/>
              </a:ext>
            </a:extLst>
          </p:cNvPr>
          <p:cNvSpPr/>
          <p:nvPr/>
        </p:nvSpPr>
        <p:spPr>
          <a:xfrm>
            <a:off x="5447883" y="3655507"/>
            <a:ext cx="362759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2294153-5619-1ED1-D9F6-D79A42DD4C7F}"/>
              </a:ext>
            </a:extLst>
          </p:cNvPr>
          <p:cNvSpPr/>
          <p:nvPr/>
        </p:nvSpPr>
        <p:spPr>
          <a:xfrm>
            <a:off x="8231176" y="3651583"/>
            <a:ext cx="273702" cy="343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296583" y="3606196"/>
            <a:ext cx="340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4042620" y="3606196"/>
            <a:ext cx="397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2675445" y="3606196"/>
            <a:ext cx="351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443554" y="3606196"/>
            <a:ext cx="3627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6804497" y="3606196"/>
            <a:ext cx="351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EBD6110-2FBC-872A-FF11-423F77B10447}"/>
              </a:ext>
            </a:extLst>
          </p:cNvPr>
          <p:cNvSpPr txBox="1"/>
          <p:nvPr/>
        </p:nvSpPr>
        <p:spPr>
          <a:xfrm>
            <a:off x="8154710" y="3606196"/>
            <a:ext cx="351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950889" y="3210205"/>
              <a:ext cx="3317933" cy="6718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اَلتَّمَاثُلُ وَالْأَشْكَالُ الْمُتَمَاثِلَةُ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167148" y="875930"/>
            <a:ext cx="744269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سنتعرف خاصية التماثل في الأشكال، وكيفية رسم محاور تماثلها، مع مجد وندى. لنتابع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!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C72A1BA-78F3-9ABE-6298-46292B055126}"/>
              </a:ext>
            </a:extLst>
          </p:cNvPr>
          <p:cNvGrpSpPr>
            <a:grpSpLocks/>
          </p:cNvGrpSpPr>
          <p:nvPr/>
        </p:nvGrpSpPr>
        <p:grpSpPr>
          <a:xfrm>
            <a:off x="328524" y="1836858"/>
            <a:ext cx="8254699" cy="4639458"/>
            <a:chOff x="318692" y="1836858"/>
            <a:chExt cx="8254699" cy="4639458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49D16E2-3A1F-4D07-15F3-5340804AE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8692" y="1836858"/>
              <a:ext cx="8254699" cy="463945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45EA86F-2F62-D4EC-FDE7-845BC84E87B6}"/>
                </a:ext>
              </a:extLst>
            </p:cNvPr>
            <p:cNvSpPr>
              <a:spLocks/>
            </p:cNvSpPr>
            <p:nvPr/>
          </p:nvSpPr>
          <p:spPr>
            <a:xfrm>
              <a:off x="2813939" y="2602652"/>
              <a:ext cx="3264203" cy="20587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A56CCCD-3A2B-5235-BDAC-A0865194377F}"/>
              </a:ext>
            </a:extLst>
          </p:cNvPr>
          <p:cNvSpPr txBox="1"/>
          <p:nvPr/>
        </p:nvSpPr>
        <p:spPr>
          <a:xfrm>
            <a:off x="2793698" y="3481681"/>
            <a:ext cx="3264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dirty="0">
                <a:solidFill>
                  <a:srgbClr val="008F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اَلتَّماثُلُ: الْأَشكَالُ الْمُتَمَاثِلَةُ</a:t>
            </a:r>
            <a:endParaRPr lang="fr-FR" sz="2800" dirty="0">
              <a:solidFill>
                <a:srgbClr val="008F8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3" name="MATHS_N3_P4_SEM4_S1_V1">
            <a:hlinkClick r:id="" action="ppaction://media"/>
            <a:extLst>
              <a:ext uri="{FF2B5EF4-FFF2-40B4-BE49-F238E27FC236}">
                <a16:creationId xmlns:a16="http://schemas.microsoft.com/office/drawing/2014/main" id="{9E3A6ACF-71EB-A45A-B5DC-EEB0117FAF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0357" y="1828800"/>
            <a:ext cx="8370957" cy="470866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4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A3CA39F-A945-443C-5EEE-812287AB2D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43" y="1888436"/>
            <a:ext cx="8127748" cy="456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-29500" y="849493"/>
            <a:ext cx="766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انتبهوا، سنطبق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التماثل على هذا المستطيل ونرسم محور تماثله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خُطْوَةً خطوة، مثل مجد وندى.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2B12190-23D2-7D1C-E1E1-E08CE66AE830}"/>
              </a:ext>
            </a:extLst>
          </p:cNvPr>
          <p:cNvSpPr/>
          <p:nvPr/>
        </p:nvSpPr>
        <p:spPr>
          <a:xfrm>
            <a:off x="2369574" y="2566218"/>
            <a:ext cx="3913239" cy="21041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واستعدوا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برسم مستطيل.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2185" y="630931"/>
            <a:ext cx="918524" cy="9185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C140BEC-B1AA-DF56-BB67-5D5A71E8B2C4}"/>
              </a:ext>
            </a:extLst>
          </p:cNvPr>
          <p:cNvSpPr/>
          <p:nvPr/>
        </p:nvSpPr>
        <p:spPr>
          <a:xfrm>
            <a:off x="2369574" y="2566218"/>
            <a:ext cx="3913239" cy="21041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</a:t>
            </a:r>
            <a:r>
              <a:rPr lang="ar-MA" b="1" dirty="0" err="1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لى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لرسم محور تماثل شكل ما؟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 12">
            <a:extLst>
              <a:ext uri="{FF2B5EF4-FFF2-40B4-BE49-F238E27FC236}">
                <a16:creationId xmlns:a16="http://schemas.microsoft.com/office/drawing/2014/main" id="{55B5F864-8EA2-C043-34C5-3DD319080C9D}"/>
              </a:ext>
            </a:extLst>
          </p:cNvPr>
          <p:cNvGrpSpPr/>
          <p:nvPr/>
        </p:nvGrpSpPr>
        <p:grpSpPr>
          <a:xfrm>
            <a:off x="5089423" y="1737451"/>
            <a:ext cx="2614454" cy="551406"/>
            <a:chOff x="5827780" y="1914188"/>
            <a:chExt cx="2526167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F429F47-9863-CEB0-072C-5855CE9F8C59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إِنْ كَانَ الشَّكْلُ مُتَماثِلاً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CF4EB9C5-9CDC-13CB-403B-F78EA36D40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id="{2A081C5F-941E-8979-8DE1-31C3900102D3}"/>
              </a:ext>
            </a:extLst>
          </p:cNvPr>
          <p:cNvGrpSpPr/>
          <p:nvPr/>
        </p:nvGrpSpPr>
        <p:grpSpPr>
          <a:xfrm>
            <a:off x="856361" y="1737451"/>
            <a:ext cx="2602699" cy="551406"/>
            <a:chOff x="5691260" y="1914188"/>
            <a:chExt cx="2602699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AE1B13A-6813-7744-1FD0-155B914E62E5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أََرْسُمُ مِحْوَرَ تَمَاثُلِ الشَّكْلِ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0CB188B9-B27B-4FDC-6D5A-86D8099580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F3B01C8-48BD-31C6-57BC-71ABF1A106A1}"/>
              </a:ext>
            </a:extLst>
          </p:cNvPr>
          <p:cNvSpPr/>
          <p:nvPr/>
        </p:nvSpPr>
        <p:spPr>
          <a:xfrm>
            <a:off x="2369574" y="2566218"/>
            <a:ext cx="3913239" cy="21041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BEBD4-E5B5-F02A-FE5D-2C4F8296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19663" y="849493"/>
            <a:ext cx="7600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حددوا إن كان هذا الشكل متماثلا أم لا، أي يمكن تقسيمه لنصفين قابلين للتطابق.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5" name="Group 12">
            <a:extLst>
              <a:ext uri="{FF2B5EF4-FFF2-40B4-BE49-F238E27FC236}">
                <a16:creationId xmlns:a16="http://schemas.microsoft.com/office/drawing/2014/main" id="{1CDD304A-5900-211E-D748-5A3B63096FCB}"/>
              </a:ext>
            </a:extLst>
          </p:cNvPr>
          <p:cNvGrpSpPr/>
          <p:nvPr/>
        </p:nvGrpSpPr>
        <p:grpSpPr>
          <a:xfrm>
            <a:off x="5089423" y="1737451"/>
            <a:ext cx="2614454" cy="551406"/>
            <a:chOff x="5827780" y="1914188"/>
            <a:chExt cx="2526167" cy="55140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16A1801-30C1-6809-CC08-A4F1D2C09B70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إِنْ كَانَ الشَّكْلُ مُتَماثِلاً</a:t>
              </a: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157E91E7-8630-4FE6-C2DD-DBCBD3F4CD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2" name="Group 12">
            <a:extLst>
              <a:ext uri="{FF2B5EF4-FFF2-40B4-BE49-F238E27FC236}">
                <a16:creationId xmlns:a16="http://schemas.microsoft.com/office/drawing/2014/main" id="{2CF1803A-8D56-A7A5-EB24-EB0543ADF5A1}"/>
              </a:ext>
            </a:extLst>
          </p:cNvPr>
          <p:cNvGrpSpPr/>
          <p:nvPr/>
        </p:nvGrpSpPr>
        <p:grpSpPr>
          <a:xfrm>
            <a:off x="856361" y="1737451"/>
            <a:ext cx="2602699" cy="551406"/>
            <a:chOff x="5691260" y="1914188"/>
            <a:chExt cx="2602699" cy="551406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B7E10455-0A37-87F2-220E-E1F958E01D6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أََرْسُمُ مِحْوَرَ تَمَاثُلِ الشَّكْلِ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22A8DAAB-211E-C4CF-366D-733C79AD26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78625D29-E77B-CA63-13F4-F4609DA9A4E4}"/>
              </a:ext>
            </a:extLst>
          </p:cNvPr>
          <p:cNvSpPr/>
          <p:nvPr/>
        </p:nvSpPr>
        <p:spPr>
          <a:xfrm>
            <a:off x="2369574" y="2566218"/>
            <a:ext cx="3913239" cy="21041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6" name="Group 12">
            <a:extLst>
              <a:ext uri="{FF2B5EF4-FFF2-40B4-BE49-F238E27FC236}">
                <a16:creationId xmlns:a16="http://schemas.microsoft.com/office/drawing/2014/main" id="{8E281DEE-B6F6-BD84-99A5-8D8A9E022A39}"/>
              </a:ext>
            </a:extLst>
          </p:cNvPr>
          <p:cNvGrpSpPr/>
          <p:nvPr/>
        </p:nvGrpSpPr>
        <p:grpSpPr>
          <a:xfrm>
            <a:off x="5724813" y="5457101"/>
            <a:ext cx="2308549" cy="551406"/>
            <a:chOff x="6132955" y="1914188"/>
            <a:chExt cx="2230595" cy="551406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326E1270-B13C-8B01-433B-ADFFE603696B}"/>
                </a:ext>
              </a:extLst>
            </p:cNvPr>
            <p:cNvSpPr/>
            <p:nvPr/>
          </p:nvSpPr>
          <p:spPr>
            <a:xfrm>
              <a:off x="6132955" y="1914188"/>
              <a:ext cx="1781881" cy="55140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2400" b="1" kern="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مُتَماثٍلٌ</a:t>
              </a:r>
              <a:endParaRPr lang="ar-MA" sz="16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C1AA42BD-7B98-CDAC-2B95-EC542BF17FF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932" y="1979518"/>
              <a:ext cx="432618" cy="43261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A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9" name="Group 12">
            <a:extLst>
              <a:ext uri="{FF2B5EF4-FFF2-40B4-BE49-F238E27FC236}">
                <a16:creationId xmlns:a16="http://schemas.microsoft.com/office/drawing/2014/main" id="{4772AC0D-2538-0B34-1728-2B11C95A0BAD}"/>
              </a:ext>
            </a:extLst>
          </p:cNvPr>
          <p:cNvGrpSpPr/>
          <p:nvPr/>
        </p:nvGrpSpPr>
        <p:grpSpPr>
          <a:xfrm>
            <a:off x="668595" y="5457101"/>
            <a:ext cx="2308546" cy="551406"/>
            <a:chOff x="6132961" y="1914188"/>
            <a:chExt cx="2230589" cy="551406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A6B43549-EE79-8610-62B5-86D3D9859805}"/>
                </a:ext>
              </a:extLst>
            </p:cNvPr>
            <p:cNvSpPr/>
            <p:nvPr/>
          </p:nvSpPr>
          <p:spPr>
            <a:xfrm>
              <a:off x="6132961" y="1914188"/>
              <a:ext cx="1781879" cy="55140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2400" b="1" kern="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غَيْرُ مُتَماثٍلٌ</a:t>
              </a: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9F03DD90-B60C-0224-DEFA-327F1BCA31B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932" y="1979518"/>
              <a:ext cx="432618" cy="43261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B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03C71-2EA0-4B05-90D2-E9D796BF5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68E417-2E6E-2225-4107-C6BCC7D6F68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23D6636-9A63-3D8B-B4C3-E04EC43385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00A105-5D9A-C1C0-0715-445EB896315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830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70D9A-80BE-D806-03BB-C24ACBFCE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2EE775-61D1-9AA1-FECD-D6B104C13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801F490-1C94-0B09-D7FC-6D8A6D06AE5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هذا الشكل متماثل.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A858B76D-361E-02F9-169D-8B77253CC01A}"/>
              </a:ext>
            </a:extLst>
          </p:cNvPr>
          <p:cNvGrpSpPr/>
          <p:nvPr/>
        </p:nvGrpSpPr>
        <p:grpSpPr>
          <a:xfrm>
            <a:off x="5724814" y="5457101"/>
            <a:ext cx="2318488" cy="551406"/>
            <a:chOff x="6132955" y="1914188"/>
            <a:chExt cx="2240198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BC3E346-4D3D-F4F3-0BD0-ADB0C461C87C}"/>
                </a:ext>
              </a:extLst>
            </p:cNvPr>
            <p:cNvSpPr/>
            <p:nvPr/>
          </p:nvSpPr>
          <p:spPr>
            <a:xfrm>
              <a:off x="6132955" y="1914188"/>
              <a:ext cx="1781881" cy="551406"/>
            </a:xfrm>
            <a:prstGeom prst="roundRect">
              <a:avLst/>
            </a:prstGeom>
            <a:solidFill>
              <a:srgbClr val="FC8D00"/>
            </a:solidFill>
            <a:ln w="1905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2400" b="1" kern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مُتَماثٍلٌ</a:t>
              </a:r>
              <a:endParaRPr lang="ar-MA" sz="16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3C4E7118-CF1E-C320-2A8E-A54EBA93EC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0535" y="1979518"/>
              <a:ext cx="432618" cy="432618"/>
            </a:xfrm>
            <a:prstGeom prst="ellipse">
              <a:avLst/>
            </a:prstGeom>
            <a:solidFill>
              <a:srgbClr val="F39239"/>
            </a:solidFill>
            <a:ln w="1905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A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" name="Group 12">
            <a:extLst>
              <a:ext uri="{FF2B5EF4-FFF2-40B4-BE49-F238E27FC236}">
                <a16:creationId xmlns:a16="http://schemas.microsoft.com/office/drawing/2014/main" id="{EBDF1E20-39BD-BA9D-81EA-44ED11A12473}"/>
              </a:ext>
            </a:extLst>
          </p:cNvPr>
          <p:cNvGrpSpPr/>
          <p:nvPr/>
        </p:nvGrpSpPr>
        <p:grpSpPr>
          <a:xfrm>
            <a:off x="668595" y="5457101"/>
            <a:ext cx="2308546" cy="551406"/>
            <a:chOff x="6132961" y="1914188"/>
            <a:chExt cx="2230589" cy="55140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68D7FFD-4E87-C0A0-71FC-48AFD649EE6D}"/>
                </a:ext>
              </a:extLst>
            </p:cNvPr>
            <p:cNvSpPr/>
            <p:nvPr/>
          </p:nvSpPr>
          <p:spPr>
            <a:xfrm>
              <a:off x="6132961" y="1914188"/>
              <a:ext cx="1781879" cy="55140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24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غَيْرُ مُتَماثٍلٌ</a:t>
              </a: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00623C76-FF0A-39D5-C85A-36A636B62A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932" y="1979518"/>
              <a:ext cx="432618" cy="43261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B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C071363A-B1EA-2628-D4D8-DBB08DDDB042}"/>
              </a:ext>
            </a:extLst>
          </p:cNvPr>
          <p:cNvSpPr/>
          <p:nvPr/>
        </p:nvSpPr>
        <p:spPr>
          <a:xfrm>
            <a:off x="2369574" y="2566218"/>
            <a:ext cx="3913239" cy="21041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204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AB724-C807-5771-B581-0C9A14496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6D1D9208-033B-DACF-6587-3C95DD5931D0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الثانية، بعد أن عرفنا أن الشكل متماثل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1F122E-3B52-4756-B3D2-33696467CFF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B55CBD31-2A2D-D713-9D74-091DE8356573}"/>
              </a:ext>
            </a:extLst>
          </p:cNvPr>
          <p:cNvGrpSpPr/>
          <p:nvPr/>
        </p:nvGrpSpPr>
        <p:grpSpPr>
          <a:xfrm>
            <a:off x="854438" y="1737451"/>
            <a:ext cx="2614454" cy="551406"/>
            <a:chOff x="5827780" y="1914188"/>
            <a:chExt cx="2526167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AB69B1E-6544-E9CC-89AB-3A98603B4846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أََرْسُمُ مِحْوَرَ تَمَاثُلِ الشَّكْلِ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12367B9D-2933-8EFC-502B-0E3B816E76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" name="Group 12">
            <a:extLst>
              <a:ext uri="{FF2B5EF4-FFF2-40B4-BE49-F238E27FC236}">
                <a16:creationId xmlns:a16="http://schemas.microsoft.com/office/drawing/2014/main" id="{BD267897-9749-9646-D879-75108E34153A}"/>
              </a:ext>
            </a:extLst>
          </p:cNvPr>
          <p:cNvGrpSpPr/>
          <p:nvPr/>
        </p:nvGrpSpPr>
        <p:grpSpPr>
          <a:xfrm>
            <a:off x="5101178" y="1737451"/>
            <a:ext cx="2602699" cy="551406"/>
            <a:chOff x="5691260" y="1914188"/>
            <a:chExt cx="2602699" cy="55140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78F60A5-588B-32DC-B397-D354D5C01961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إِنْ كَانَ الشَّكْلُ مُتَماثِلاً</a:t>
              </a: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027503D2-1EBD-58CF-1AEB-CBA23A6BE3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21060FF7-7243-36A2-7659-D427D3D33273}"/>
              </a:ext>
            </a:extLst>
          </p:cNvPr>
          <p:cNvSpPr/>
          <p:nvPr/>
        </p:nvSpPr>
        <p:spPr>
          <a:xfrm>
            <a:off x="2369574" y="2566218"/>
            <a:ext cx="3913239" cy="21041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351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F1530-DA9B-EDE1-0D8A-3F5D1E14E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901F2BB-7021-0E69-6DE5-CDF7842DB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D96436FF-4357-6121-4963-BE4928D3A87F}"/>
              </a:ext>
            </a:extLst>
          </p:cNvPr>
          <p:cNvSpPr txBox="1"/>
          <p:nvPr/>
        </p:nvSpPr>
        <p:spPr>
          <a:xfrm>
            <a:off x="188843" y="849493"/>
            <a:ext cx="736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ارسموا محور تماثل المستطيل: أي المستقيم الذي يقسمه إلى نصفين متطابقين.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48A8DB78-9134-52B2-489E-91490FBBF48C}"/>
              </a:ext>
            </a:extLst>
          </p:cNvPr>
          <p:cNvGrpSpPr/>
          <p:nvPr/>
        </p:nvGrpSpPr>
        <p:grpSpPr>
          <a:xfrm>
            <a:off x="854438" y="1737451"/>
            <a:ext cx="2614454" cy="551406"/>
            <a:chOff x="5827780" y="1914188"/>
            <a:chExt cx="2526167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C72915D-736F-C351-BD6C-6F72522F3A54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أََرْسُمُ مِحْوَرَ تَمَاثُلِ الشَّكْلِ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F9D88E73-7E5E-1673-73A4-6FADA00A30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" name="Group 12">
            <a:extLst>
              <a:ext uri="{FF2B5EF4-FFF2-40B4-BE49-F238E27FC236}">
                <a16:creationId xmlns:a16="http://schemas.microsoft.com/office/drawing/2014/main" id="{0CBF26F5-67B6-60BA-88BF-EFBD57CD42CB}"/>
              </a:ext>
            </a:extLst>
          </p:cNvPr>
          <p:cNvGrpSpPr/>
          <p:nvPr/>
        </p:nvGrpSpPr>
        <p:grpSpPr>
          <a:xfrm>
            <a:off x="5101178" y="1737451"/>
            <a:ext cx="2602699" cy="551406"/>
            <a:chOff x="5691260" y="1914188"/>
            <a:chExt cx="2602699" cy="55140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9DB8450-6F3E-8A88-FC05-91B4CE4A8C77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/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إِنْ كَانَ الشَّكْلُ مُتَماثِلاً</a:t>
              </a: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6C514E28-4FF0-5C34-55FC-A9369D93B9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A0402101-572B-9AD6-AADF-9A9268C326AD}"/>
              </a:ext>
            </a:extLst>
          </p:cNvPr>
          <p:cNvSpPr/>
          <p:nvPr/>
        </p:nvSpPr>
        <p:spPr>
          <a:xfrm>
            <a:off x="2369574" y="2566218"/>
            <a:ext cx="3913239" cy="21041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7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9D8C7-28A9-9896-80BA-228A90E37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426F71F-4358-0EF6-4A76-5FEC4FC73C7D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1B7D42C-283C-EC80-A398-411389CDF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21325D-83DA-0EE9-E439-53880910870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681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5DAED-5335-9131-737D-5BFF6976C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B0AA4E-DAEB-FF8B-06F2-BE8196A63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7CE0ED3F-4F3C-3D4B-BF73-AA30C09C0540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يجب أن يمر محور التماثل من منتصف ضلعين متقابلين، عموديا كالآتي: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07D01F-096A-AB91-FEB3-646656AFDCDF}"/>
              </a:ext>
            </a:extLst>
          </p:cNvPr>
          <p:cNvSpPr/>
          <p:nvPr/>
        </p:nvSpPr>
        <p:spPr>
          <a:xfrm>
            <a:off x="2369574" y="2566218"/>
            <a:ext cx="3913239" cy="21041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409D1EB-59C7-A18F-9F33-C1DBC56C61FD}"/>
              </a:ext>
            </a:extLst>
          </p:cNvPr>
          <p:cNvCxnSpPr/>
          <p:nvPr/>
        </p:nvCxnSpPr>
        <p:spPr>
          <a:xfrm>
            <a:off x="4333461" y="2146853"/>
            <a:ext cx="0" cy="296186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C153C898-4337-8AD8-633C-BDBD49292066}"/>
              </a:ext>
            </a:extLst>
          </p:cNvPr>
          <p:cNvSpPr txBox="1"/>
          <p:nvPr/>
        </p:nvSpPr>
        <p:spPr>
          <a:xfrm>
            <a:off x="2693550" y="5528078"/>
            <a:ext cx="2315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المحور الأول</a:t>
            </a:r>
            <a:endParaRPr lang="fr-FR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99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E9465-7488-8DF6-DD2A-902A92DEE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BB067F-0BFA-414D-507A-28ABF9C3D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AE5A601C-7CBE-9EA3-C5F6-4817A848D5F0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  أفقيا كما يلي: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0E153D-98FB-9344-4DD1-44FFE3259B3B}"/>
              </a:ext>
            </a:extLst>
          </p:cNvPr>
          <p:cNvSpPr/>
          <p:nvPr/>
        </p:nvSpPr>
        <p:spPr>
          <a:xfrm>
            <a:off x="2369574" y="2566218"/>
            <a:ext cx="3913239" cy="21041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E297FBB1-A0A1-FE7F-5A4A-B98184BFB5C2}"/>
              </a:ext>
            </a:extLst>
          </p:cNvPr>
          <p:cNvCxnSpPr/>
          <p:nvPr/>
        </p:nvCxnSpPr>
        <p:spPr>
          <a:xfrm>
            <a:off x="1759226" y="3627782"/>
            <a:ext cx="510871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69F1B5E9-26D9-0829-4050-8B2E50D39FC1}"/>
              </a:ext>
            </a:extLst>
          </p:cNvPr>
          <p:cNvSpPr txBox="1"/>
          <p:nvPr/>
        </p:nvSpPr>
        <p:spPr>
          <a:xfrm>
            <a:off x="-251417" y="2968608"/>
            <a:ext cx="2315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المحور الثاني</a:t>
            </a:r>
            <a:endParaRPr lang="fr-FR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86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F0A64-80FA-0D11-F675-5A5121F51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6F4BC22-2950-5828-41F2-65852BE92A2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لاحظوا أن للمستطيل محوري تماثل.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CBF88C3-49E8-B310-4804-E496A5902B2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6AEA941-6D3F-35BC-75DA-EFDA6D1705D9}"/>
              </a:ext>
            </a:extLst>
          </p:cNvPr>
          <p:cNvSpPr/>
          <p:nvPr/>
        </p:nvSpPr>
        <p:spPr>
          <a:xfrm>
            <a:off x="2369574" y="2566218"/>
            <a:ext cx="3913239" cy="21041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D124EDBA-54E7-C6DA-2B84-E006358C53DC}"/>
              </a:ext>
            </a:extLst>
          </p:cNvPr>
          <p:cNvCxnSpPr/>
          <p:nvPr/>
        </p:nvCxnSpPr>
        <p:spPr>
          <a:xfrm>
            <a:off x="1759226" y="3627782"/>
            <a:ext cx="510871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DF3C684-4FBD-9E37-6356-1FEF9EA91260}"/>
              </a:ext>
            </a:extLst>
          </p:cNvPr>
          <p:cNvCxnSpPr/>
          <p:nvPr/>
        </p:nvCxnSpPr>
        <p:spPr>
          <a:xfrm>
            <a:off x="4333461" y="2146853"/>
            <a:ext cx="0" cy="296186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D2A78CE7-8FD8-27B0-B978-C344F3B9EC7D}"/>
              </a:ext>
            </a:extLst>
          </p:cNvPr>
          <p:cNvSpPr txBox="1"/>
          <p:nvPr/>
        </p:nvSpPr>
        <p:spPr>
          <a:xfrm>
            <a:off x="2693550" y="5249784"/>
            <a:ext cx="2315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المحور الأول</a:t>
            </a:r>
            <a:endParaRPr lang="fr-FR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D7C5475-8A40-C64E-8723-4265962342D9}"/>
              </a:ext>
            </a:extLst>
          </p:cNvPr>
          <p:cNvSpPr txBox="1"/>
          <p:nvPr/>
        </p:nvSpPr>
        <p:spPr>
          <a:xfrm>
            <a:off x="-251417" y="2968608"/>
            <a:ext cx="2315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المحور الثاني</a:t>
            </a:r>
            <a:endParaRPr lang="fr-FR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19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78656" y="878423"/>
            <a:ext cx="752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لاحظوا الصورة التالية جيدا، وحددوا، على ألواحكم، إن كان الرسم متماثلا أم لا: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5992BA-5C7C-2BCF-7F3D-E1E5CB27AD7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846833-5E89-06FE-62EB-C001F2198C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602" y="1532742"/>
            <a:ext cx="2938211" cy="3704701"/>
          </a:xfrm>
          <a:prstGeom prst="rect">
            <a:avLst/>
          </a:prstGeom>
        </p:spPr>
      </p:pic>
      <p:grpSp>
        <p:nvGrpSpPr>
          <p:cNvPr id="5" name="Group 12">
            <a:extLst>
              <a:ext uri="{FF2B5EF4-FFF2-40B4-BE49-F238E27FC236}">
                <a16:creationId xmlns:a16="http://schemas.microsoft.com/office/drawing/2014/main" id="{4C37FD59-0742-EA8E-BD01-B6930C252F69}"/>
              </a:ext>
            </a:extLst>
          </p:cNvPr>
          <p:cNvGrpSpPr/>
          <p:nvPr/>
        </p:nvGrpSpPr>
        <p:grpSpPr>
          <a:xfrm>
            <a:off x="5724813" y="5457101"/>
            <a:ext cx="2308549" cy="551406"/>
            <a:chOff x="6132955" y="1914188"/>
            <a:chExt cx="2230595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CA8B30E-9DB4-D668-EE93-32060426D06D}"/>
                </a:ext>
              </a:extLst>
            </p:cNvPr>
            <p:cNvSpPr/>
            <p:nvPr/>
          </p:nvSpPr>
          <p:spPr>
            <a:xfrm>
              <a:off x="6132955" y="1914188"/>
              <a:ext cx="1781881" cy="55140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2400" b="1" kern="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مُتَماثلٌ</a:t>
              </a:r>
              <a:endParaRPr lang="ar-MA" sz="16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46726773-4B67-B2C0-C59E-DBB0449C8C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932" y="1979518"/>
              <a:ext cx="432618" cy="43261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A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34F66EC7-CF0F-7BAD-F5F7-4FF4B0197A70}"/>
              </a:ext>
            </a:extLst>
          </p:cNvPr>
          <p:cNvGrpSpPr/>
          <p:nvPr/>
        </p:nvGrpSpPr>
        <p:grpSpPr>
          <a:xfrm>
            <a:off x="668595" y="5457101"/>
            <a:ext cx="2308546" cy="551406"/>
            <a:chOff x="6132961" y="1914188"/>
            <a:chExt cx="2230589" cy="55140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8793CF2-81B1-E0CC-AC27-E8E4A44398DF}"/>
                </a:ext>
              </a:extLst>
            </p:cNvPr>
            <p:cNvSpPr/>
            <p:nvPr/>
          </p:nvSpPr>
          <p:spPr>
            <a:xfrm>
              <a:off x="6132961" y="1914188"/>
              <a:ext cx="1781879" cy="55140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2400" b="1" kern="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غَيْرُ مُتَماثلٌ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35CFB97C-4977-1FA1-E821-3E4953757B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932" y="1979518"/>
              <a:ext cx="432618" cy="43261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B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B9E8F-0ADC-C582-0517-3A895EAEA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4D370A8-5D50-7377-651A-0F9475ADED75}"/>
              </a:ext>
            </a:extLst>
          </p:cNvPr>
          <p:cNvSpPr txBox="1"/>
          <p:nvPr/>
        </p:nvSpPr>
        <p:spPr>
          <a:xfrm>
            <a:off x="78656" y="878423"/>
            <a:ext cx="752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حصل على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7A44CCF-0885-A2F9-FDD3-6AC8D17BE84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DF98D5-12DD-D025-F352-CCA89507B6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602" y="1532742"/>
            <a:ext cx="2938211" cy="3704701"/>
          </a:xfrm>
          <a:prstGeom prst="rect">
            <a:avLst/>
          </a:prstGeom>
        </p:spPr>
      </p:pic>
      <p:grpSp>
        <p:nvGrpSpPr>
          <p:cNvPr id="5" name="Group 12">
            <a:extLst>
              <a:ext uri="{FF2B5EF4-FFF2-40B4-BE49-F238E27FC236}">
                <a16:creationId xmlns:a16="http://schemas.microsoft.com/office/drawing/2014/main" id="{488E3745-67FE-839E-C79B-B05258AE8CB3}"/>
              </a:ext>
            </a:extLst>
          </p:cNvPr>
          <p:cNvGrpSpPr/>
          <p:nvPr/>
        </p:nvGrpSpPr>
        <p:grpSpPr>
          <a:xfrm>
            <a:off x="5724813" y="5457101"/>
            <a:ext cx="2308549" cy="551406"/>
            <a:chOff x="6132955" y="1914188"/>
            <a:chExt cx="2230595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409CD6C-F6FB-43EA-9BAC-1B5D88CE36B2}"/>
                </a:ext>
              </a:extLst>
            </p:cNvPr>
            <p:cNvSpPr/>
            <p:nvPr/>
          </p:nvSpPr>
          <p:spPr>
            <a:xfrm>
              <a:off x="6132955" y="1914188"/>
              <a:ext cx="1781881" cy="55140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2400" b="1" kern="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مُتَماثلٌ</a:t>
              </a:r>
              <a:endParaRPr lang="ar-MA" sz="1600" b="1" kern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49911149-0233-E7E2-751D-707EA00C4C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932" y="1979518"/>
              <a:ext cx="432618" cy="43261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A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A0EA12DA-073F-E63C-CAB7-9DE76FC77CD4}"/>
              </a:ext>
            </a:extLst>
          </p:cNvPr>
          <p:cNvGrpSpPr/>
          <p:nvPr/>
        </p:nvGrpSpPr>
        <p:grpSpPr>
          <a:xfrm>
            <a:off x="668595" y="5457101"/>
            <a:ext cx="2308546" cy="551406"/>
            <a:chOff x="6132961" y="1914188"/>
            <a:chExt cx="2230589" cy="55140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B9406D0-A99A-ADB2-21B8-0FCA1174E5B1}"/>
                </a:ext>
              </a:extLst>
            </p:cNvPr>
            <p:cNvSpPr/>
            <p:nvPr/>
          </p:nvSpPr>
          <p:spPr>
            <a:xfrm>
              <a:off x="6132961" y="1914188"/>
              <a:ext cx="1781879" cy="55140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2400" b="1" kern="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غَيْرُ مُتَماثلٌ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80C17C36-61D8-022B-20B5-E12E184604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932" y="1979518"/>
              <a:ext cx="432618" cy="43261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B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5483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43CFE9A3-5807-9B17-CB4C-C35FFC6118E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الصورة متماثلة.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3" name="Group 12">
            <a:extLst>
              <a:ext uri="{FF2B5EF4-FFF2-40B4-BE49-F238E27FC236}">
                <a16:creationId xmlns:a16="http://schemas.microsoft.com/office/drawing/2014/main" id="{25290824-3A84-402A-086F-1C868585B174}"/>
              </a:ext>
            </a:extLst>
          </p:cNvPr>
          <p:cNvGrpSpPr/>
          <p:nvPr/>
        </p:nvGrpSpPr>
        <p:grpSpPr>
          <a:xfrm>
            <a:off x="5724814" y="5457101"/>
            <a:ext cx="2318488" cy="551406"/>
            <a:chOff x="6132955" y="1914188"/>
            <a:chExt cx="2240198" cy="551406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99D3C73-3288-B95E-21A3-F237244A4792}"/>
                </a:ext>
              </a:extLst>
            </p:cNvPr>
            <p:cNvSpPr/>
            <p:nvPr/>
          </p:nvSpPr>
          <p:spPr>
            <a:xfrm>
              <a:off x="6132955" y="1914188"/>
              <a:ext cx="1781881" cy="551406"/>
            </a:xfrm>
            <a:prstGeom prst="roundRect">
              <a:avLst/>
            </a:prstGeom>
            <a:solidFill>
              <a:srgbClr val="FC8D00"/>
            </a:solidFill>
            <a:ln w="1905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2400" b="1" kern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مُتَماثلٌ</a:t>
              </a:r>
              <a:endParaRPr lang="ar-MA" sz="16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52704F7E-DACC-8EA8-AA02-38AB3231A2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0535" y="1979518"/>
              <a:ext cx="432618" cy="432618"/>
            </a:xfrm>
            <a:prstGeom prst="ellipse">
              <a:avLst/>
            </a:prstGeom>
            <a:solidFill>
              <a:srgbClr val="F39239"/>
            </a:solidFill>
            <a:ln w="1905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A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 12">
            <a:extLst>
              <a:ext uri="{FF2B5EF4-FFF2-40B4-BE49-F238E27FC236}">
                <a16:creationId xmlns:a16="http://schemas.microsoft.com/office/drawing/2014/main" id="{E7ED8E44-D232-7803-7353-218E72D9B432}"/>
              </a:ext>
            </a:extLst>
          </p:cNvPr>
          <p:cNvGrpSpPr/>
          <p:nvPr/>
        </p:nvGrpSpPr>
        <p:grpSpPr>
          <a:xfrm>
            <a:off x="668595" y="5457101"/>
            <a:ext cx="2308546" cy="551406"/>
            <a:chOff x="6132961" y="1914188"/>
            <a:chExt cx="2230589" cy="551406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69DC90A8-D7C5-33FD-0BA6-D10AD54ED2BD}"/>
                </a:ext>
              </a:extLst>
            </p:cNvPr>
            <p:cNvSpPr/>
            <p:nvPr/>
          </p:nvSpPr>
          <p:spPr>
            <a:xfrm>
              <a:off x="6132961" y="1914188"/>
              <a:ext cx="1781879" cy="55140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rtl="1">
                <a:defRPr/>
              </a:pPr>
              <a:r>
                <a:rPr lang="ar-MA" sz="24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غَيْرُ مُتَماثلٌ</a:t>
              </a: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21EA383A-08B9-EDA3-5121-3C0B322F4D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30932" y="1979518"/>
              <a:ext cx="432618" cy="43261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B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663E4641-A6C5-AC47-1CE8-BEEC564D31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602" y="1532742"/>
            <a:ext cx="2938211" cy="370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99598-2015-5904-6795-46EF7C38A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D47BD3BA-58AB-EE5A-8712-6A8325CA297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ليرسم محور تماثل الصورة؟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B9665335-CCFA-4EB2-4372-0507E4ED49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602" y="1532742"/>
            <a:ext cx="2938211" cy="3704701"/>
          </a:xfrm>
          <a:prstGeom prst="rect">
            <a:avLst/>
          </a:prstGeom>
        </p:spPr>
      </p:pic>
      <p:pic>
        <p:nvPicPr>
          <p:cNvPr id="3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25B719-B8B7-733E-7250-CF487F5080B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701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EA684-A025-1536-8D7F-64770C77C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63DDC77B-560B-30E8-8B18-93500FD8103F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يجب أن يرسم محور تماثل الصورة كما يلي.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8837923F-8E9A-4325-0A91-B77DB655FB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602" y="1920365"/>
            <a:ext cx="2938211" cy="3704701"/>
          </a:xfrm>
          <a:prstGeom prst="rect">
            <a:avLst/>
          </a:prstGeom>
        </p:spPr>
      </p:pic>
      <p:pic>
        <p:nvPicPr>
          <p:cNvPr id="3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11B7110-EEC0-4344-9DF1-69BE740FB4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343A9E3D-B012-11F6-1BF9-D9ABEAB98981}"/>
              </a:ext>
            </a:extLst>
          </p:cNvPr>
          <p:cNvCxnSpPr>
            <a:cxnSpLocks/>
          </p:cNvCxnSpPr>
          <p:nvPr/>
        </p:nvCxnSpPr>
        <p:spPr>
          <a:xfrm>
            <a:off x="4255708" y="1602313"/>
            <a:ext cx="8179" cy="471897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226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3DDC2A9-678A-7177-296F-1FE478862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638" y="1767446"/>
            <a:ext cx="7116323" cy="4812268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97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091381" y="2279609"/>
            <a:ext cx="2902213" cy="126000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E96B3B0-FE3E-294E-9530-FCB23C383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234" y="2194428"/>
            <a:ext cx="8325146" cy="391954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5536096" y="2214307"/>
            <a:ext cx="3067345" cy="528894"/>
          </a:xfrm>
          <a:prstGeom prst="roundRect">
            <a:avLst>
              <a:gd name="adj" fmla="val 4919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D7E9C34-6CE4-534D-CA9E-B6344C6AB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107" y="2435088"/>
            <a:ext cx="6547334" cy="308253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752" y="3279835"/>
            <a:ext cx="2761054" cy="27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1D052E1-18F1-67FB-9B34-0191EF5EEB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43" y="1888436"/>
            <a:ext cx="8127748" cy="456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4A0905A-B8C3-EB1C-76FF-7F4A3A3D8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234" y="2194428"/>
            <a:ext cx="8325146" cy="3919541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5F819FE-D1C3-4FAF-FEFE-45B00B4213C7}"/>
              </a:ext>
            </a:extLst>
          </p:cNvPr>
          <p:cNvCxnSpPr/>
          <p:nvPr/>
        </p:nvCxnSpPr>
        <p:spPr>
          <a:xfrm>
            <a:off x="1848678" y="3001617"/>
            <a:ext cx="0" cy="2842591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BBA27F8-9F38-2508-657F-E8E97E9CE94E}"/>
              </a:ext>
            </a:extLst>
          </p:cNvPr>
          <p:cNvCxnSpPr/>
          <p:nvPr/>
        </p:nvCxnSpPr>
        <p:spPr>
          <a:xfrm>
            <a:off x="4406348" y="2915478"/>
            <a:ext cx="0" cy="2842591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9F388E5-056F-A714-4CF1-82D9A16B992A}"/>
              </a:ext>
            </a:extLst>
          </p:cNvPr>
          <p:cNvCxnSpPr>
            <a:cxnSpLocks/>
          </p:cNvCxnSpPr>
          <p:nvPr/>
        </p:nvCxnSpPr>
        <p:spPr>
          <a:xfrm>
            <a:off x="6944140" y="2753139"/>
            <a:ext cx="0" cy="2918791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95B7105-2CAF-FB27-16B0-8529E6C1E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638" y="1767446"/>
            <a:ext cx="7116323" cy="4812268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97، أنجزوا النشاط رقم 5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168699" y="3934679"/>
            <a:ext cx="2791412" cy="1192224"/>
          </a:xfrm>
          <a:prstGeom prst="roundRect">
            <a:avLst>
              <a:gd name="adj" fmla="val 943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29">
            <a:extLst>
              <a:ext uri="{FF2B5EF4-FFF2-40B4-BE49-F238E27FC236}">
                <a16:creationId xmlns:a16="http://schemas.microsoft.com/office/drawing/2014/main" id="{22ACDC7C-6400-2249-1E97-4F3DF20351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88"/>
          <a:stretch>
            <a:fillRect/>
          </a:stretch>
        </p:blipFill>
        <p:spPr>
          <a:xfrm>
            <a:off x="291046" y="2375452"/>
            <a:ext cx="8305159" cy="359918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6180A016-3506-D404-B605-05B13937096D}"/>
              </a:ext>
            </a:extLst>
          </p:cNvPr>
          <p:cNvCxnSpPr/>
          <p:nvPr/>
        </p:nvCxnSpPr>
        <p:spPr>
          <a:xfrm>
            <a:off x="1838739" y="2554356"/>
            <a:ext cx="0" cy="34290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B6373146-0A8E-D283-DB59-FB7C84B84D75}"/>
              </a:ext>
            </a:extLst>
          </p:cNvPr>
          <p:cNvCxnSpPr/>
          <p:nvPr/>
        </p:nvCxnSpPr>
        <p:spPr>
          <a:xfrm>
            <a:off x="4714461" y="2594112"/>
            <a:ext cx="0" cy="34290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97181865-1085-BDE7-7ADD-2D559F6C7A0A}"/>
              </a:ext>
            </a:extLst>
          </p:cNvPr>
          <p:cNvCxnSpPr/>
          <p:nvPr/>
        </p:nvCxnSpPr>
        <p:spPr>
          <a:xfrm>
            <a:off x="7272130" y="2683564"/>
            <a:ext cx="0" cy="34290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96 و97.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7024C6F-620C-8D12-DD1F-2B578C97B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638" y="1767446"/>
            <a:ext cx="7116323" cy="481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15429</TotalTime>
  <Words>776</Words>
  <Application>Microsoft Office PowerPoint</Application>
  <PresentationFormat>Affichage à l'écran (4:3)</PresentationFormat>
  <Paragraphs>214</Paragraphs>
  <Slides>53</Slides>
  <Notes>7</Notes>
  <HiddenSlides>0</HiddenSlides>
  <MMClips>6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53</vt:i4>
      </vt:variant>
    </vt:vector>
  </HeadingPairs>
  <TitlesOfParts>
    <vt:vector size="66" baseType="lpstr">
      <vt:lpstr>Arial</vt:lpstr>
      <vt:lpstr>Aptos</vt:lpstr>
      <vt:lpstr>Effra CC Arbc</vt:lpstr>
      <vt:lpstr>Dosis</vt:lpstr>
      <vt:lpstr>Calibri</vt:lpstr>
      <vt:lpstr>Aptos Display</vt:lpstr>
      <vt:lpstr>Chalkboard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129</cp:revision>
  <cp:lastPrinted>2025-08-13T10:11:39Z</cp:lastPrinted>
  <dcterms:created xsi:type="dcterms:W3CDTF">2025-08-01T12:31:49Z</dcterms:created>
  <dcterms:modified xsi:type="dcterms:W3CDTF">2026-04-19T15:56:30Z</dcterms:modified>
</cp:coreProperties>
</file>