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2"/>
  </p:notesMasterIdLst>
  <p:handoutMasterIdLst>
    <p:handoutMasterId r:id="rId73"/>
  </p:handoutMasterIdLst>
  <p:sldIdLst>
    <p:sldId id="779" r:id="rId8"/>
    <p:sldId id="948" r:id="rId9"/>
    <p:sldId id="2134807023" r:id="rId10"/>
    <p:sldId id="780" r:id="rId11"/>
    <p:sldId id="781" r:id="rId12"/>
    <p:sldId id="741" r:id="rId13"/>
    <p:sldId id="746" r:id="rId14"/>
    <p:sldId id="825" r:id="rId15"/>
    <p:sldId id="914" r:id="rId16"/>
    <p:sldId id="2134806637" r:id="rId17"/>
    <p:sldId id="2134806709" r:id="rId18"/>
    <p:sldId id="2134807029" r:id="rId19"/>
    <p:sldId id="2134807071" r:id="rId20"/>
    <p:sldId id="2134807072" r:id="rId21"/>
    <p:sldId id="2134807073" r:id="rId22"/>
    <p:sldId id="2134806710" r:id="rId23"/>
    <p:sldId id="751" r:id="rId24"/>
    <p:sldId id="871" r:id="rId25"/>
    <p:sldId id="2134806711" r:id="rId26"/>
    <p:sldId id="2134806681" r:id="rId27"/>
    <p:sldId id="2134806700" r:id="rId28"/>
    <p:sldId id="977" r:id="rId29"/>
    <p:sldId id="2134806722" r:id="rId30"/>
    <p:sldId id="898" r:id="rId31"/>
    <p:sldId id="2134806707" r:id="rId32"/>
    <p:sldId id="2134807056" r:id="rId33"/>
    <p:sldId id="850" r:id="rId34"/>
    <p:sldId id="2134807068" r:id="rId35"/>
    <p:sldId id="2134807069" r:id="rId36"/>
    <p:sldId id="2134807038" r:id="rId37"/>
    <p:sldId id="2134807070" r:id="rId38"/>
    <p:sldId id="2134807074" r:id="rId39"/>
    <p:sldId id="2134807075" r:id="rId40"/>
    <p:sldId id="2134807076" r:id="rId41"/>
    <p:sldId id="2134807060" r:id="rId42"/>
    <p:sldId id="2134807078" r:id="rId43"/>
    <p:sldId id="2134807079" r:id="rId44"/>
    <p:sldId id="2134807080" r:id="rId45"/>
    <p:sldId id="2134807047" r:id="rId46"/>
    <p:sldId id="2134806689" r:id="rId47"/>
    <p:sldId id="2134806665" r:id="rId48"/>
    <p:sldId id="2134806664" r:id="rId49"/>
    <p:sldId id="2134807014" r:id="rId50"/>
    <p:sldId id="2134807015" r:id="rId51"/>
    <p:sldId id="2134807061" r:id="rId52"/>
    <p:sldId id="2134807016" r:id="rId53"/>
    <p:sldId id="2134807048" r:id="rId54"/>
    <p:sldId id="2134807049" r:id="rId55"/>
    <p:sldId id="2134807050" r:id="rId56"/>
    <p:sldId id="2134807062" r:id="rId57"/>
    <p:sldId id="2134806696" r:id="rId58"/>
    <p:sldId id="848" r:id="rId59"/>
    <p:sldId id="921" r:id="rId60"/>
    <p:sldId id="922" r:id="rId61"/>
    <p:sldId id="924" r:id="rId62"/>
    <p:sldId id="925" r:id="rId63"/>
    <p:sldId id="849" r:id="rId64"/>
    <p:sldId id="2134806697" r:id="rId65"/>
    <p:sldId id="2134806706" r:id="rId66"/>
    <p:sldId id="858" r:id="rId67"/>
    <p:sldId id="868" r:id="rId68"/>
    <p:sldId id="869" r:id="rId69"/>
    <p:sldId id="764" r:id="rId70"/>
    <p:sldId id="949" r:id="rId71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66FF66"/>
    <a:srgbClr val="FFFF00"/>
    <a:srgbClr val="FFC000"/>
    <a:srgbClr val="D3D3F6"/>
    <a:srgbClr val="D5D5FF"/>
    <a:srgbClr val="F9B233"/>
    <a:srgbClr val="EF801C"/>
    <a:srgbClr val="FC8D00"/>
    <a:srgbClr val="DD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DE5B0D-58C0-4BD5-9ED5-52BD2421338B}" v="105" dt="2026-04-13T12:39:48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83" autoAdjust="0"/>
    <p:restoredTop sz="88497" autoAdjust="0"/>
  </p:normalViewPr>
  <p:slideViewPr>
    <p:cSldViewPr snapToGrid="0">
      <p:cViewPr varScale="1">
        <p:scale>
          <a:sx n="61" d="100"/>
          <a:sy n="61" d="100"/>
        </p:scale>
        <p:origin x="14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font" Target="fonts/font1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notesMaster" Target="notesMasters/notesMaster1.xml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handoutMaster" Target="handoutMasters/handoutMaster1.xml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64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1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6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2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2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2" r:id="rId2"/>
    <p:sldLayoutId id="2147483923" r:id="rId3"/>
    <p:sldLayoutId id="21474839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3.emf"/><Relationship Id="rId5" Type="http://schemas.openxmlformats.org/officeDocument/2006/relationships/image" Target="../media/image24.gif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6.mp4"/><Relationship Id="rId7" Type="http://schemas.openxmlformats.org/officeDocument/2006/relationships/image" Target="../media/image2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11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12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8737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(2)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12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قِسْمَةٍ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(3)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مَسائِل قِسْمَةٍ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F47D0-BA4D-A82B-25D4-C50E4EF9D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944" y="2436213"/>
            <a:ext cx="5986228" cy="405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5" y="3835273"/>
            <a:ext cx="603330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 القسمة (البحث عن عدد الأجزاء)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EC39C25-148B-3412-78E7-C1D4A98EB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84" y="1743527"/>
            <a:ext cx="7116323" cy="4802355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91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072843" y="5286703"/>
            <a:ext cx="2858355" cy="986138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003D4F-882D-EBFD-6AEF-B9150C348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870312"/>
            <a:ext cx="8313682" cy="2873866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6 بسرعة، لديكم دقيقة واحدة.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037E5D-F9C3-54E2-BF6C-AC258AAAE561}"/>
              </a:ext>
            </a:extLst>
          </p:cNvPr>
          <p:cNvGrpSpPr/>
          <p:nvPr/>
        </p:nvGrpSpPr>
        <p:grpSpPr>
          <a:xfrm>
            <a:off x="117728" y="3317166"/>
            <a:ext cx="2642094" cy="3215521"/>
            <a:chOff x="2679672" y="2483681"/>
            <a:chExt cx="2642094" cy="321552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9037EC6-0DD5-9F88-E472-16FAFA828567}"/>
                </a:ext>
              </a:extLst>
            </p:cNvPr>
            <p:cNvGrpSpPr/>
            <p:nvPr/>
          </p:nvGrpSpPr>
          <p:grpSpPr>
            <a:xfrm>
              <a:off x="2679672" y="2483681"/>
              <a:ext cx="2642094" cy="3215521"/>
              <a:chOff x="2418635" y="1979184"/>
              <a:chExt cx="2642094" cy="3215521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DAD6DBA-4B21-497F-EC83-FA16A03317ED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324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BBC33FD-21C2-A3D8-68E0-88468BEAB9C1}"/>
                  </a:ext>
                </a:extLst>
              </p:cNvPr>
              <p:cNvSpPr txBox="1"/>
              <p:nvPr/>
            </p:nvSpPr>
            <p:spPr>
              <a:xfrm>
                <a:off x="3949791" y="2845163"/>
                <a:ext cx="11109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000" spc="1000" dirty="0">
                    <a:solidFill>
                      <a:srgbClr val="0070C0"/>
                    </a:solidFill>
                  </a:rPr>
                  <a:t>56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4C3696-F6C2-577C-661A-EBD7E0942498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spc="1000" dirty="0">
                    <a:solidFill>
                      <a:srgbClr val="0070C0"/>
                    </a:solidFill>
                  </a:rPr>
                  <a:t>×</a:t>
                </a:r>
                <a:endParaRPr lang="fr-FR" sz="32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54DFF36C-F7C1-61BE-FCDD-7419608D7491}"/>
                  </a:ext>
                </a:extLst>
              </p:cNvPr>
              <p:cNvCxnSpPr/>
              <p:nvPr/>
            </p:nvCxnSpPr>
            <p:spPr>
              <a:xfrm flipH="1">
                <a:off x="3585172" y="3530518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E87B785-1404-6F1D-434F-91521146BF80}"/>
                  </a:ext>
                </a:extLst>
              </p:cNvPr>
              <p:cNvSpPr txBox="1"/>
              <p:nvPr/>
            </p:nvSpPr>
            <p:spPr>
              <a:xfrm>
                <a:off x="3132334" y="3484865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1944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390AD2E-08C0-5877-1C3D-DB20AEAC2A99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F144609-ABFB-EF00-7906-BA36D3B644C0}"/>
                  </a:ext>
                </a:extLst>
              </p:cNvPr>
              <p:cNvSpPr txBox="1"/>
              <p:nvPr/>
            </p:nvSpPr>
            <p:spPr>
              <a:xfrm>
                <a:off x="2718896" y="3914011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1620</a:t>
                </a:r>
              </a:p>
            </p:txBody>
          </p: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75A6EA73-E21B-636A-9FD0-1A63B94523CB}"/>
                  </a:ext>
                </a:extLst>
              </p:cNvPr>
              <p:cNvCxnSpPr/>
              <p:nvPr/>
            </p:nvCxnSpPr>
            <p:spPr>
              <a:xfrm flipH="1">
                <a:off x="3148999" y="4555271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38800A9-39B7-6571-BE90-6E30D9BB72B4}"/>
                  </a:ext>
                </a:extLst>
              </p:cNvPr>
              <p:cNvSpPr txBox="1"/>
              <p:nvPr/>
            </p:nvSpPr>
            <p:spPr>
              <a:xfrm>
                <a:off x="2418635" y="3626689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5D35343-0717-1196-25BF-BBCF5A149F4C}"/>
                  </a:ext>
                </a:extLst>
              </p:cNvPr>
              <p:cNvSpPr txBox="1"/>
              <p:nvPr/>
            </p:nvSpPr>
            <p:spPr>
              <a:xfrm>
                <a:off x="2607820" y="4486819"/>
                <a:ext cx="23705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C00000"/>
                    </a:solidFill>
                  </a:rPr>
                  <a:t>18144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056A330-D8D7-32FA-8F5B-557A5A6560D9}"/>
                  </a:ext>
                </a:extLst>
              </p:cNvPr>
              <p:cNvSpPr txBox="1"/>
              <p:nvPr/>
            </p:nvSpPr>
            <p:spPr>
              <a:xfrm>
                <a:off x="3755494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75D8E01-9CA1-B6EA-C4B5-7AAC7A4FBB50}"/>
                  </a:ext>
                </a:extLst>
              </p:cNvPr>
              <p:cNvSpPr txBox="1"/>
              <p:nvPr/>
            </p:nvSpPr>
            <p:spPr>
              <a:xfrm>
                <a:off x="3760752" y="1979184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F8AA8B9-9A1A-1BBC-4EEF-5EB32266108E}"/>
                  </a:ext>
                </a:extLst>
              </p:cNvPr>
              <p:cNvSpPr txBox="1"/>
              <p:nvPr/>
            </p:nvSpPr>
            <p:spPr>
              <a:xfrm>
                <a:off x="3292877" y="1994347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49B0935-9EB9-7F6A-5AAC-ABE6619C8D38}"/>
                  </a:ext>
                </a:extLst>
              </p:cNvPr>
              <p:cNvSpPr txBox="1"/>
              <p:nvPr/>
            </p:nvSpPr>
            <p:spPr>
              <a:xfrm>
                <a:off x="2933532" y="3366864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</p:grp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870B4D4F-6602-5FC6-8B9F-26E4D2CE2B27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rganigramme : Connecteur 10">
              <a:extLst>
                <a:ext uri="{FF2B5EF4-FFF2-40B4-BE49-F238E27FC236}">
                  <a16:creationId xmlns:a16="http://schemas.microsoft.com/office/drawing/2014/main" id="{73C37DB1-4744-55A1-2BF5-E117BDA5AAD4}"/>
                </a:ext>
              </a:extLst>
            </p:cNvPr>
            <p:cNvSpPr/>
            <p:nvPr/>
          </p:nvSpPr>
          <p:spPr>
            <a:xfrm>
              <a:off x="4887308" y="480322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29C826BA-8860-D292-B772-504319C1F295}"/>
                </a:ext>
              </a:extLst>
            </p:cNvPr>
            <p:cNvCxnSpPr/>
            <p:nvPr/>
          </p:nvCxnSpPr>
          <p:spPr>
            <a:xfrm flipV="1">
              <a:off x="4394972" y="2791781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B08E7F26-4791-B4EF-DEEB-E05BB1E60B48}"/>
              </a:ext>
            </a:extLst>
          </p:cNvPr>
          <p:cNvSpPr txBox="1"/>
          <p:nvPr/>
        </p:nvSpPr>
        <p:spPr>
          <a:xfrm>
            <a:off x="4256690" y="4817458"/>
            <a:ext cx="4203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السَيّارَاتِ اَّلتِي يُنْتِجُهَا الْمَصْنَعُ في 56 يَوْمًا هُوَ: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6860209-87D5-6270-F583-AAA3BBABB49F}"/>
              </a:ext>
            </a:extLst>
          </p:cNvPr>
          <p:cNvSpPr txBox="1"/>
          <p:nvPr/>
        </p:nvSpPr>
        <p:spPr>
          <a:xfrm>
            <a:off x="5397063" y="5211049"/>
            <a:ext cx="1466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18 144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20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523459" y="1966034"/>
            <a:ext cx="5857055" cy="4149048"/>
            <a:chOff x="1523459" y="1966034"/>
            <a:chExt cx="5857055" cy="414904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F0654EA-83A3-E041-5C43-9F455D10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3459" y="1966034"/>
              <a:ext cx="2925887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50465" y="4309919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9812834-AC1E-38EB-FE4C-2E02D93AE3AD}"/>
              </a:ext>
            </a:extLst>
          </p:cNvPr>
          <p:cNvCxnSpPr/>
          <p:nvPr/>
        </p:nvCxnSpPr>
        <p:spPr>
          <a:xfrm>
            <a:off x="4894741" y="3132311"/>
            <a:ext cx="0" cy="4687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في 10 ومضاعفاتها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2243579" y="2616985"/>
            <a:ext cx="3192396" cy="564279"/>
            <a:chOff x="2243579" y="2616985"/>
            <a:chExt cx="3192396" cy="56427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243579" y="2616985"/>
              <a:ext cx="3026140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896809" y="4674420"/>
            <a:ext cx="3283498" cy="584775"/>
            <a:chOff x="3996856" y="3882568"/>
            <a:chExt cx="3283498" cy="584775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96856" y="3882568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50865" y="398385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على</a:t>
              </a:r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كُرَّاسَاتكُِ</a:t>
              </a: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مْ:</a:t>
              </a:r>
            </a:p>
          </p:txBody>
        </p:sp>
      </p:grp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A33F46F2-20D1-8ED3-A44C-5AA328E74C8D}"/>
              </a:ext>
            </a:extLst>
          </p:cNvPr>
          <p:cNvSpPr/>
          <p:nvPr/>
        </p:nvSpPr>
        <p:spPr>
          <a:xfrm>
            <a:off x="2894028" y="2680015"/>
            <a:ext cx="461913" cy="461665"/>
          </a:xfrm>
          <a:prstGeom prst="flowChartConnector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FC80A5-F357-D390-AF84-E0560AE5F832}"/>
              </a:ext>
            </a:extLst>
          </p:cNvPr>
          <p:cNvSpPr/>
          <p:nvPr/>
        </p:nvSpPr>
        <p:spPr>
          <a:xfrm>
            <a:off x="4138366" y="2670646"/>
            <a:ext cx="1031305" cy="461665"/>
          </a:xfrm>
          <a:prstGeom prst="roundRect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F679887-736B-4C76-D3F8-3C3D3547C4A5}"/>
              </a:ext>
            </a:extLst>
          </p:cNvPr>
          <p:cNvCxnSpPr>
            <a:cxnSpLocks/>
          </p:cNvCxnSpPr>
          <p:nvPr/>
        </p:nvCxnSpPr>
        <p:spPr>
          <a:xfrm>
            <a:off x="3728699" y="3058468"/>
            <a:ext cx="221132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2D8C6AB-DC56-8CD9-8017-9397DB122508}"/>
              </a:ext>
            </a:extLst>
          </p:cNvPr>
          <p:cNvCxnSpPr>
            <a:cxnSpLocks/>
          </p:cNvCxnSpPr>
          <p:nvPr/>
        </p:nvCxnSpPr>
        <p:spPr>
          <a:xfrm flipH="1">
            <a:off x="4038318" y="3058468"/>
            <a:ext cx="245447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F6CFDCE5-2525-FC1C-6DDE-D69F049CEE2C}"/>
              </a:ext>
            </a:extLst>
          </p:cNvPr>
          <p:cNvSpPr/>
          <p:nvPr/>
        </p:nvSpPr>
        <p:spPr>
          <a:xfrm>
            <a:off x="373366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B1243CC6-6A96-2E60-C1E4-5922C03BC482}"/>
              </a:ext>
            </a:extLst>
          </p:cNvPr>
          <p:cNvSpPr/>
          <p:nvPr/>
        </p:nvSpPr>
        <p:spPr>
          <a:xfrm>
            <a:off x="4181801" y="3417755"/>
            <a:ext cx="504000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0070C0"/>
                </a:solidFill>
              </a:rPr>
              <a:t>×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C3F2F086-AF8A-FB81-6347-05BB5CD42BF9}"/>
              </a:ext>
            </a:extLst>
          </p:cNvPr>
          <p:cNvSpPr/>
          <p:nvPr/>
        </p:nvSpPr>
        <p:spPr>
          <a:xfrm>
            <a:off x="463673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rgbClr val="0B76A0"/>
              </a:solidFill>
            </a:endParaRP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50BCD998-10B3-FBDF-9B25-2DB47F1D81E2}"/>
              </a:ext>
            </a:extLst>
          </p:cNvPr>
          <p:cNvSpPr/>
          <p:nvPr/>
        </p:nvSpPr>
        <p:spPr>
          <a:xfrm>
            <a:off x="4329602" y="3418325"/>
            <a:ext cx="1123042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B76A0"/>
                </a:solidFill>
              </a:rPr>
              <a:t>1</a:t>
            </a:r>
            <a:r>
              <a:rPr lang="ar-MA" sz="2400" b="1" dirty="0">
                <a:solidFill>
                  <a:srgbClr val="C00000"/>
                </a:solidFill>
              </a:rPr>
              <a:t>0</a:t>
            </a:r>
            <a:endParaRPr lang="fr-FR" sz="1200" b="1" dirty="0">
              <a:solidFill>
                <a:srgbClr val="C00000"/>
              </a:solidFill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D7E3DCB-5521-156A-4E7D-CA7BD2D73D11}"/>
              </a:ext>
            </a:extLst>
          </p:cNvPr>
          <p:cNvCxnSpPr>
            <a:stCxn id="19" idx="4"/>
            <a:endCxn id="26" idx="0"/>
          </p:cNvCxnSpPr>
          <p:nvPr/>
        </p:nvCxnSpPr>
        <p:spPr>
          <a:xfrm>
            <a:off x="3985665" y="3914146"/>
            <a:ext cx="522120" cy="7602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D2FD2F9-1BF7-4C8C-3845-0E32494B354A}"/>
              </a:ext>
            </a:extLst>
          </p:cNvPr>
          <p:cNvCxnSpPr>
            <a:stCxn id="31" idx="4"/>
            <a:endCxn id="26" idx="0"/>
          </p:cNvCxnSpPr>
          <p:nvPr/>
        </p:nvCxnSpPr>
        <p:spPr>
          <a:xfrm flipH="1">
            <a:off x="4507785" y="3922325"/>
            <a:ext cx="383338" cy="7520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77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2008F2-774C-8628-2A76-A7A2ABE6DE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68" y="3072317"/>
            <a:ext cx="8377200" cy="87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0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8ED4E63-3F88-D821-4062-F3F7DCDD6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8" y="3072317"/>
            <a:ext cx="8377200" cy="8772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1685620" y="316410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97E4EA-00CE-FA0C-2D64-DCB92CE1B33C}"/>
              </a:ext>
            </a:extLst>
          </p:cNvPr>
          <p:cNvSpPr/>
          <p:nvPr/>
        </p:nvSpPr>
        <p:spPr>
          <a:xfrm>
            <a:off x="1735635" y="3568335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C3B069-0CA9-4FB3-093D-64D863DC73FF}"/>
              </a:ext>
            </a:extLst>
          </p:cNvPr>
          <p:cNvSpPr/>
          <p:nvPr/>
        </p:nvSpPr>
        <p:spPr>
          <a:xfrm>
            <a:off x="3778439" y="3165024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33B02-D0E8-614A-7089-3A89AB3402A9}"/>
              </a:ext>
            </a:extLst>
          </p:cNvPr>
          <p:cNvSpPr/>
          <p:nvPr/>
        </p:nvSpPr>
        <p:spPr>
          <a:xfrm>
            <a:off x="3808295" y="3567028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366F42-334F-C458-C584-6E60CDC2A1F7}"/>
              </a:ext>
            </a:extLst>
          </p:cNvPr>
          <p:cNvSpPr/>
          <p:nvPr/>
        </p:nvSpPr>
        <p:spPr>
          <a:xfrm>
            <a:off x="5884620" y="3166802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7BA63-E62C-6E37-4ED2-1AAAA5CFE351}"/>
              </a:ext>
            </a:extLst>
          </p:cNvPr>
          <p:cNvSpPr/>
          <p:nvPr/>
        </p:nvSpPr>
        <p:spPr>
          <a:xfrm>
            <a:off x="5896436" y="3567697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B73EAD-FE12-74C4-2692-1618617E577A}"/>
              </a:ext>
            </a:extLst>
          </p:cNvPr>
          <p:cNvSpPr/>
          <p:nvPr/>
        </p:nvSpPr>
        <p:spPr>
          <a:xfrm>
            <a:off x="7943723" y="316410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2294153-5619-1ED1-D9F6-D79A42DD4C7F}"/>
              </a:ext>
            </a:extLst>
          </p:cNvPr>
          <p:cNvSpPr/>
          <p:nvPr/>
        </p:nvSpPr>
        <p:spPr>
          <a:xfrm>
            <a:off x="7952263" y="3565589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03354" y="3115361"/>
            <a:ext cx="870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72724" y="3516687"/>
            <a:ext cx="870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2100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80487" y="3107018"/>
            <a:ext cx="859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66109" y="3115362"/>
            <a:ext cx="893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74393" y="3516687"/>
            <a:ext cx="865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71949" y="3498106"/>
            <a:ext cx="951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44613" y="3105935"/>
            <a:ext cx="893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60808" y="3497023"/>
            <a:ext cx="844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9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حَلِّ مَسائِل القسمة 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حل مسائل تتعلق بالقسمة،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57E304-DB13-3B2D-40C1-85DDD92FEF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80" y="1816003"/>
            <a:ext cx="8236410" cy="46333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BBFF4D-F31A-0B1D-DB32-87A7AEA94C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994268" y="3373946"/>
            <a:ext cx="2879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16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حَلُّ مَسَائِلِ الْقِسْمَةِ</a:t>
            </a:r>
            <a:endParaRPr lang="fr-FR" sz="3200" b="1" dirty="0">
              <a:solidFill>
                <a:srgbClr val="16AB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4_SEM3_S4_V1">
            <a:hlinkClick r:id="" action="ppaction://media"/>
            <a:extLst>
              <a:ext uri="{FF2B5EF4-FFF2-40B4-BE49-F238E27FC236}">
                <a16:creationId xmlns:a16="http://schemas.microsoft.com/office/drawing/2014/main" id="{860AA62C-43BA-6C54-2F3D-7C6B135767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3783" y="1807781"/>
            <a:ext cx="8412700" cy="473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9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AB73F-5942-9E42-CC69-EFC0A04A9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75" y="1891863"/>
            <a:ext cx="8161246" cy="461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التالية، خُطْوَةً خطوة مثل مجد وندى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F0A71A-1C1F-6D5B-FA75-177F6A495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585640"/>
            <a:ext cx="8158674" cy="138192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MA" alt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سَميرَةَ 24 قَلَماً. تُريدُ تَرْتيبَها في عُلَبٍ تَسَعُ كُلُّ واحِدَةٍ 6 أَقلام. كَمْ عُلْبَةَ أَقْلامٍ تَحْتَاجُ سَميرَة؟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مشاهدها.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598ACD-A86D-3E85-F5F8-233A0F6FE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585640"/>
            <a:ext cx="8158674" cy="138192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MA" alt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سَميرَةَ 24 قَلَماً</a:t>
            </a:r>
            <a:r>
              <a:rPr lang="ar-MA" alt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تُريدُ تَرْتيبَها في عُلَبٍ تَسَعُ </a:t>
            </a:r>
            <a:r>
              <a:rPr lang="ar-MA" alt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كُلُّ واحِدَةٍ 6 أَقلام</a:t>
            </a:r>
            <a:r>
              <a:rPr lang="ar-MA" alt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كَمْ عُلْبَةَ أَقْلامٍ تَحْتَاجُ سَميرَة؟</a:t>
            </a: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لحل المسألة؟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350B75-1BAB-668A-0921-3784FFE5A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585640"/>
            <a:ext cx="8158674" cy="138192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MA" alt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سَميرَةَ 24 قَلَماً. تُريدُ تَرْتيبَها في عُلَبٍ تَسَعُ كُلُّ واحِدَةٍ 6 أَقلام. كَمْ عُلْبَةَ أَقْلامٍ تَحْتَاجُ سَميرَة؟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2D3908-E579-B5B2-2311-11EA4037C2EE}"/>
              </a:ext>
            </a:extLst>
          </p:cNvPr>
          <p:cNvGrpSpPr/>
          <p:nvPr/>
        </p:nvGrpSpPr>
        <p:grpSpPr>
          <a:xfrm>
            <a:off x="290097" y="1826679"/>
            <a:ext cx="8314545" cy="551406"/>
            <a:chOff x="290097" y="1826679"/>
            <a:chExt cx="8314545" cy="551406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2D38FEA7-E5D1-B61A-9F10-63A3851DFDD5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C68208D-26E8-F948-8835-2593DE6A04D9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أُمَثِّلُ "الْكُلَّ" </a:t>
                </a: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3D054C75-9A41-9CE7-D540-2D07DE8E43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7633EEA9-5304-CE89-3F15-A9E485057FDD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66186FF-E0A0-8B8D-13F0-F8D1F4CD6A30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 الْجُزْءَ فِي خَانَتَيْنِ من الشريط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5B55F51-829A-33A6-09C8-7F9D235584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96F2BF60-5DD0-7A32-35E5-0DF83BE74EE2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FD766D3-3AAE-908E-E8AE-490BD31B79A8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أَكتُبُ "؟" مَكَانَ عَدَدِ الْأَجْزَاءِ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C91B19F0-AD94-76CB-A5C2-BA16D9768F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16CA91CD-A121-5FEA-D84E-9673CF70AF4B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BA2D47EF-0ED9-654D-C7A9-A11A04196495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أستخدم الْقِسْمَةِ في متساوية الحل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FD9BDE73-1136-D2EC-2F96-265CECBD29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الكل الوارد في المسألة على الشريط الأول.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8FA315-DBCA-9894-8931-59096B788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21" y="2585640"/>
            <a:ext cx="8158674" cy="1381923"/>
          </a:xfrm>
          <a:prstGeom prst="roundRect">
            <a:avLst>
              <a:gd name="adj" fmla="val 9414"/>
            </a:avLst>
          </a:prstGeom>
          <a:solidFill>
            <a:srgbClr val="D3D3F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MA" alt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سَميرَةَ 24 قَلَماً. تُريدُ تَرْتيبَها في عُلَبٍ تَسَعُ كُلُّ واحِدَةٍ 6 أَقلام. كَمْ عُلْبَةَ أَقْلامٍ تَحْتَاجُ سَميرَة؟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FAB751C-9F86-FB09-5275-9B4A966F13C2}"/>
              </a:ext>
            </a:extLst>
          </p:cNvPr>
          <p:cNvGrpSpPr/>
          <p:nvPr/>
        </p:nvGrpSpPr>
        <p:grpSpPr>
          <a:xfrm>
            <a:off x="290097" y="1826679"/>
            <a:ext cx="8314545" cy="551406"/>
            <a:chOff x="290097" y="1826679"/>
            <a:chExt cx="8314545" cy="551406"/>
          </a:xfrm>
        </p:grpSpPr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BD4DA0DE-D0AB-D337-6D6B-FB38B1D98EE2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CFE2A6A-90CE-165C-386A-46088DCEE931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أُمَثِّلُ "الْكُلَّ" </a:t>
                </a: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292C6607-8DE5-2360-583A-C7EA880851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E411C5F5-8446-122E-EA54-6CCE70DAA811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03B7270-0A7B-2C17-59EF-2D766DA3540D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 الْجُزْءَ فِي خَانَتَيْنِ من الشريط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9073A70A-2784-AE79-DA47-CA938C5F51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A4CF816E-EAEE-F856-461C-B63ECE4DA640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7D46B4E6-F82A-E3BF-F33E-7ED44F678C66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أَكتُبُ "؟" مَكَانَ عَدَدِ الْأَجْزَاءِ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6D028173-8323-1C90-0448-FCE6F57F94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D2F1E8AF-5125-F028-8648-31BB0C6930DC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CFA6256-1008-3085-BB40-D230077530A1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أستخدم الْقِسْمَةِ في متساوية الحل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EC8EB5A5-03D7-5797-C204-4F45200B9E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ينبغي أن ترسموا شريطا وتكتبوا عليه العدد 24.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26D70-22FB-83FE-226C-BB1496BF35AC}"/>
              </a:ext>
            </a:extLst>
          </p:cNvPr>
          <p:cNvSpPr/>
          <p:nvPr/>
        </p:nvSpPr>
        <p:spPr>
          <a:xfrm>
            <a:off x="2492274" y="2780409"/>
            <a:ext cx="3941379" cy="70797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24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0173-E374-F4F3-7258-9AF5110AF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ED7DB1-12CE-9D06-FD63-3477B3D2D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9DB77B-F34B-7144-54FD-D94411CC5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94B9C68-F62D-4C18-8675-FC38D2ADA83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من حل المسألة؟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35E62F-F7F6-2EF0-A58A-F2C5CE1FF177}"/>
              </a:ext>
            </a:extLst>
          </p:cNvPr>
          <p:cNvGrpSpPr/>
          <p:nvPr/>
        </p:nvGrpSpPr>
        <p:grpSpPr>
          <a:xfrm>
            <a:off x="290097" y="1826679"/>
            <a:ext cx="8305039" cy="553127"/>
            <a:chOff x="290097" y="1826679"/>
            <a:chExt cx="8305039" cy="553127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13ACDB9C-22E6-96DD-81AB-1BA50DFE3F90}"/>
                </a:ext>
              </a:extLst>
            </p:cNvPr>
            <p:cNvGrpSpPr/>
            <p:nvPr/>
          </p:nvGrpSpPr>
          <p:grpSpPr>
            <a:xfrm>
              <a:off x="4447069" y="1826679"/>
              <a:ext cx="2084609" cy="551406"/>
              <a:chOff x="4336757" y="1914188"/>
              <a:chExt cx="2014221" cy="551406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99624ED-1A05-FC17-3795-17EB844F11C4}"/>
                  </a:ext>
                </a:extLst>
              </p:cNvPr>
              <p:cNvSpPr/>
              <p:nvPr/>
            </p:nvSpPr>
            <p:spPr>
              <a:xfrm>
                <a:off x="4336757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 الْجُزْءَ فِي خَانَتَيْنِ من الشريط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5EFB3B1B-7226-25E6-817A-6BF850D420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18360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2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2E4DFB2B-37C9-AB81-F735-07878CDE8D05}"/>
                </a:ext>
              </a:extLst>
            </p:cNvPr>
            <p:cNvGrpSpPr/>
            <p:nvPr/>
          </p:nvGrpSpPr>
          <p:grpSpPr>
            <a:xfrm>
              <a:off x="6538269" y="1828400"/>
              <a:ext cx="2056867" cy="551406"/>
              <a:chOff x="8235758" y="1915909"/>
              <a:chExt cx="2056867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D4A0E13-975C-1987-0AE9-3337FB12AA43}"/>
                  </a:ext>
                </a:extLst>
              </p:cNvPr>
              <p:cNvSpPr/>
              <p:nvPr/>
            </p:nvSpPr>
            <p:spPr>
              <a:xfrm>
                <a:off x="82357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أُمَثِّلُ "الْكُلَّ"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524373D8-995B-568F-7028-7A2B2B1B96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60007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59E8AD5-5412-91E4-2755-C8BF3C76A278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558A024-A57B-353C-EC87-79FC161A4CA4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أَكتُبُ "؟" مَكَانَ عَدَدِ الْأَجْزَاءِ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F90B9E4E-EF19-6E0C-A261-BCA934E8D1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8F2190A-C554-D596-A09D-1EB95B3D93A3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7A002E6-9125-DBEE-C92E-5EFDA23AFB90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أستخدم الْقِسْمَةِ في متساوية الحل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BFB820B-AC53-A25E-3C0A-699FD8408A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F7F0F1B-79A4-4FFF-9C1A-C5FDC7D101C9}"/>
              </a:ext>
            </a:extLst>
          </p:cNvPr>
          <p:cNvSpPr/>
          <p:nvPr/>
        </p:nvSpPr>
        <p:spPr>
          <a:xfrm>
            <a:off x="2492274" y="2780409"/>
            <a:ext cx="3941379" cy="70797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0070C0"/>
                </a:solidFill>
              </a:rPr>
              <a:t>24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9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28C6C-C901-DAD7-6EA4-330CF7CCB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DABA12-0355-0DD2-E473-A15551A43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15D6BE8-4368-9DE7-43F9-4E78C6637E81}"/>
              </a:ext>
            </a:extLst>
          </p:cNvPr>
          <p:cNvGrpSpPr/>
          <p:nvPr/>
        </p:nvGrpSpPr>
        <p:grpSpPr>
          <a:xfrm>
            <a:off x="290097" y="1826679"/>
            <a:ext cx="8305039" cy="553127"/>
            <a:chOff x="290097" y="1826679"/>
            <a:chExt cx="8305039" cy="553127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B1DDC400-4610-911D-ED42-DF2DAEFAC1D5}"/>
                </a:ext>
              </a:extLst>
            </p:cNvPr>
            <p:cNvGrpSpPr/>
            <p:nvPr/>
          </p:nvGrpSpPr>
          <p:grpSpPr>
            <a:xfrm>
              <a:off x="4447069" y="1826679"/>
              <a:ext cx="2084609" cy="551406"/>
              <a:chOff x="4336757" y="1914188"/>
              <a:chExt cx="2014221" cy="551406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45148A31-E1A0-1D59-843A-45BA32623718}"/>
                  </a:ext>
                </a:extLst>
              </p:cNvPr>
              <p:cNvSpPr/>
              <p:nvPr/>
            </p:nvSpPr>
            <p:spPr>
              <a:xfrm>
                <a:off x="4336757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 الْجُزْءَ فِي خَانَتَيْنِ من الشريط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29958B4F-1E35-B95A-C92F-703CBA2BC8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18360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2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86EB154A-6EC3-153F-BF85-BC24CB7F9DAB}"/>
                </a:ext>
              </a:extLst>
            </p:cNvPr>
            <p:cNvGrpSpPr/>
            <p:nvPr/>
          </p:nvGrpSpPr>
          <p:grpSpPr>
            <a:xfrm>
              <a:off x="6538269" y="1828400"/>
              <a:ext cx="2056867" cy="551406"/>
              <a:chOff x="8235758" y="1915909"/>
              <a:chExt cx="2056867" cy="551406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45D2054C-70F5-D52A-97AF-45B1449179D6}"/>
                  </a:ext>
                </a:extLst>
              </p:cNvPr>
              <p:cNvSpPr/>
              <p:nvPr/>
            </p:nvSpPr>
            <p:spPr>
              <a:xfrm>
                <a:off x="82357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أُمَثِّلُ "الْكُلَّ"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FEA0155F-AB7B-7ED1-01FE-EBD81511D5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60007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79E1A50-2608-ADD2-312F-823DC146BB09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5BB2D218-3C66-580A-F677-3BED98C2B0E2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أَكتُبُ "؟" مَكَانَ عَدَدِ الْأَجْزَاءِ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FECC9345-18C9-4903-BF93-38F9739DDB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737AFE9-8558-94DC-2C6E-B3E1C2E94461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0716CAF-18D1-ABED-8C0B-F5619FC91033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أستخدم الْقِسْمَةِ في متساوية الحل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9DD8E78-0D62-E5BC-1688-2EC6D2351F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1CE4073-610B-DDB6-DD05-3778C53FECAC}"/>
              </a:ext>
            </a:extLst>
          </p:cNvPr>
          <p:cNvSpPr/>
          <p:nvPr/>
        </p:nvSpPr>
        <p:spPr>
          <a:xfrm>
            <a:off x="2492274" y="2780409"/>
            <a:ext cx="3941379" cy="70797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0070C0"/>
                </a:solidFill>
              </a:rPr>
              <a:t>24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91EE27C-18A9-6509-4335-527B94CA460B}"/>
              </a:ext>
            </a:extLst>
          </p:cNvPr>
          <p:cNvSpPr txBox="1"/>
          <p:nvPr/>
        </p:nvSpPr>
        <p:spPr>
          <a:xfrm>
            <a:off x="588579" y="854031"/>
            <a:ext cx="6907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شريط الأجزاء، العلب التي تسع 6 أقلام: علبة على اليمين وأخرى على اليسار.</a:t>
            </a:r>
          </a:p>
        </p:txBody>
      </p:sp>
    </p:spTree>
    <p:extLst>
      <p:ext uri="{BB962C8B-B14F-4D97-AF65-F5344CB8AC3E}">
        <p14:creationId xmlns:p14="http://schemas.microsoft.com/office/powerpoint/2010/main" val="372935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8E03F-01DF-43A0-B9DF-49D79C9B7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E7A2213-7E10-F01C-5E40-DD48831312AC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ينبغي رسم شريط الأجزاء هكذا.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D0BBFF-35C9-10F0-6CAD-437787905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5207ECA-EBD9-8967-6AB7-8FD8AC2D6509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992D70-BA4C-0801-E038-A7BF7177EE9A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A93AF1-2B60-9504-7141-F03F65700843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6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7060D4B-0C3E-26EA-C817-BD254729343F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6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B9ACA7-93DB-4EB5-6382-0915710F8529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...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683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EF115-B780-13EF-FD93-599E940CE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3FC246-76C5-EE04-D142-2ADFFA382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2AF0E9-74A1-B12B-8DDD-6FD224D0E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6A73F88-18D4-55FF-55DA-C57AA3A943C8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EE1D1A-AE5D-B2AA-8D3B-AB67C9D65431}"/>
              </a:ext>
            </a:extLst>
          </p:cNvPr>
          <p:cNvGrpSpPr/>
          <p:nvPr/>
        </p:nvGrpSpPr>
        <p:grpSpPr>
          <a:xfrm>
            <a:off x="290097" y="1826679"/>
            <a:ext cx="8305039" cy="553127"/>
            <a:chOff x="290097" y="1826679"/>
            <a:chExt cx="8305039" cy="553127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5DFA15DD-0229-9CC7-7F48-C92142763B13}"/>
                </a:ext>
              </a:extLst>
            </p:cNvPr>
            <p:cNvGrpSpPr/>
            <p:nvPr/>
          </p:nvGrpSpPr>
          <p:grpSpPr>
            <a:xfrm>
              <a:off x="2359627" y="1826679"/>
              <a:ext cx="2084607" cy="551406"/>
              <a:chOff x="2319798" y="1914188"/>
              <a:chExt cx="2014219" cy="551406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66C8C32-3971-7EDF-1808-FF90ABC597D7}"/>
                  </a:ext>
                </a:extLst>
              </p:cNvPr>
              <p:cNvSpPr/>
              <p:nvPr/>
            </p:nvSpPr>
            <p:spPr>
              <a:xfrm>
                <a:off x="2319798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أَكتُبُ "؟" مَكَانَ عَدَدِ الْأَجْزَاءِ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2D8977AD-1289-FEF3-D464-A6CD90BC8B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0139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3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503D33EC-426B-D7C4-B7B0-1C87D9847B92}"/>
                </a:ext>
              </a:extLst>
            </p:cNvPr>
            <p:cNvGrpSpPr/>
            <p:nvPr/>
          </p:nvGrpSpPr>
          <p:grpSpPr>
            <a:xfrm>
              <a:off x="6538269" y="1828400"/>
              <a:ext cx="2056867" cy="551406"/>
              <a:chOff x="8235758" y="1915909"/>
              <a:chExt cx="2056867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1F2BE89-0859-954B-06E7-8EF033183B44}"/>
                  </a:ext>
                </a:extLst>
              </p:cNvPr>
              <p:cNvSpPr/>
              <p:nvPr/>
            </p:nvSpPr>
            <p:spPr>
              <a:xfrm>
                <a:off x="82357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أُمَثِّلُ "الْكُلَّ"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DFC4A755-E52C-D841-879F-619918A305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60007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375541CC-0612-C1CD-2696-ED4495EEA1A0}"/>
                </a:ext>
              </a:extLst>
            </p:cNvPr>
            <p:cNvGrpSpPr/>
            <p:nvPr/>
          </p:nvGrpSpPr>
          <p:grpSpPr>
            <a:xfrm>
              <a:off x="4468740" y="1828400"/>
              <a:ext cx="2059944" cy="551406"/>
              <a:chOff x="8146658" y="1915909"/>
              <a:chExt cx="2059944" cy="551406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5D41786-FC88-8BFF-2E99-94AE3289FD9B}"/>
                  </a:ext>
                </a:extLst>
              </p:cNvPr>
              <p:cNvSpPr/>
              <p:nvPr/>
            </p:nvSpPr>
            <p:spPr>
              <a:xfrm>
                <a:off x="81466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 الْجُزْءَ فِي خَانَتَيْنِ من الشريط </a:t>
                </a: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91B8E8E9-E525-FC18-BEF1-81779E5EAD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73984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F6BA66C-FA4D-A446-C9A4-98322C419410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4D3463-359F-DFC2-1818-69ED53355091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أستخدم الْقِسْمَةِ في متساوية الحل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78C4726D-6D92-4132-71E2-9AC558A7AD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238109-19B0-4E91-F8CF-5397E77B518E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320C90D-EBA0-B703-AE2D-DF9B9D64FBF5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EB9C07-6401-EA4A-4E54-1E927810C63E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6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7E48EB-AE7F-88ED-E64C-07B1171675A7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6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4793D0-5EA9-2625-63EB-615B1B0D6E53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...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58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692A9-A7B6-B086-03EA-1C1EC4344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81794EF-BBD4-7B9A-05D1-62EFA93809D6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أسفل شريط الأجزاء قوسا، واكتبوا عليه علامة استفهام.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793DC14-7250-A106-A11C-57EEE788E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2D21BC1-9CB6-E01C-C9A0-A63AFFE90C77}"/>
              </a:ext>
            </a:extLst>
          </p:cNvPr>
          <p:cNvGrpSpPr/>
          <p:nvPr/>
        </p:nvGrpSpPr>
        <p:grpSpPr>
          <a:xfrm>
            <a:off x="290097" y="1826679"/>
            <a:ext cx="8305039" cy="553127"/>
            <a:chOff x="290097" y="1826679"/>
            <a:chExt cx="8305039" cy="553127"/>
          </a:xfrm>
        </p:grpSpPr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77FDD7D7-9F34-3AC2-AA35-5884B04AB0CC}"/>
                </a:ext>
              </a:extLst>
            </p:cNvPr>
            <p:cNvGrpSpPr/>
            <p:nvPr/>
          </p:nvGrpSpPr>
          <p:grpSpPr>
            <a:xfrm>
              <a:off x="2359627" y="1826679"/>
              <a:ext cx="2084607" cy="551406"/>
              <a:chOff x="2319798" y="1914188"/>
              <a:chExt cx="2014219" cy="551406"/>
            </a:xfrm>
          </p:grpSpPr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580905B9-6667-3866-75E5-68E5C4A91D84}"/>
                  </a:ext>
                </a:extLst>
              </p:cNvPr>
              <p:cNvSpPr/>
              <p:nvPr/>
            </p:nvSpPr>
            <p:spPr>
              <a:xfrm>
                <a:off x="2319798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أَكتُبُ "؟" مَكَانَ عَدَدِ الْأَجْزَاءِ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7074EF7D-BA2B-E7F0-8A1A-D6E5CF454A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0139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3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8FB8B466-5442-F8B1-6762-72BA73132EDE}"/>
                </a:ext>
              </a:extLst>
            </p:cNvPr>
            <p:cNvGrpSpPr/>
            <p:nvPr/>
          </p:nvGrpSpPr>
          <p:grpSpPr>
            <a:xfrm>
              <a:off x="6538269" y="1828400"/>
              <a:ext cx="2056867" cy="551406"/>
              <a:chOff x="8235758" y="1915909"/>
              <a:chExt cx="2056867" cy="551406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1536856-61C3-9454-CE02-0A9618AE24C0}"/>
                  </a:ext>
                </a:extLst>
              </p:cNvPr>
              <p:cNvSpPr/>
              <p:nvPr/>
            </p:nvSpPr>
            <p:spPr>
              <a:xfrm>
                <a:off x="82357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أُمَثِّلُ "الْكُلَّ"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251A9E31-BD26-D964-61C8-01289DA485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60007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F1CFBFC0-C6B9-BEA4-6AA6-68C2F700AFF2}"/>
                </a:ext>
              </a:extLst>
            </p:cNvPr>
            <p:cNvGrpSpPr/>
            <p:nvPr/>
          </p:nvGrpSpPr>
          <p:grpSpPr>
            <a:xfrm>
              <a:off x="4468740" y="1828400"/>
              <a:ext cx="2059944" cy="551406"/>
              <a:chOff x="8146658" y="1915909"/>
              <a:chExt cx="2059944" cy="551406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761DE601-220B-9610-671D-3388E9E15AA2}"/>
                  </a:ext>
                </a:extLst>
              </p:cNvPr>
              <p:cNvSpPr/>
              <p:nvPr/>
            </p:nvSpPr>
            <p:spPr>
              <a:xfrm>
                <a:off x="81466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 الْجُزْءَ فِي خَانَتَيْنِ من الشريط </a:t>
                </a: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B44BC1B5-4CA8-5D61-23CD-682385B672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73984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1AE09A41-8ECF-B8FB-4EAA-5764274E37C1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F3D6812D-15D8-AF56-68A5-18FD1A860B7C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أستخدم الْقِسْمَةِ في متساوية الحل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821C36D2-34CB-E6CF-6C5C-2E33EDD80A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FF9B8D3-AFB6-5C87-684D-2B38BC83E0D4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0011B52-55ED-B965-6DCB-E49B34C392D3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BDFA354-508A-B3E4-6127-E5E403F27357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6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B640598-31BB-B105-4945-35B2B8ECF848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6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9838AE3-93BD-71F4-DB91-DB717D2B0007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...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16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63AED-5BA8-0651-8AD5-A55E79ECE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B7A738-5E44-0BA2-7223-E8AA8A9F31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4031CE-37CF-0F22-E1C6-6DF207FD1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1452E9-0B2D-41CA-57A1-58D0B51B992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85325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4D681-D033-8047-30D4-87392854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935A-0DFB-139D-31FB-176D453D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9CD8DAA1-77CA-1752-B096-AEFBFA3D672C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أن يصبح النموذج هكذا: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2FDDDE0-A17C-3E15-B077-5702C2821D3C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BD62EEB-A039-CF2F-13BD-2800A9E55D9C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05E72A-F687-26F7-4997-D9ABD7F92B1A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981A66-964F-9B30-833C-4B7C982D4D69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A408354-F2A6-7BFE-EFB4-F119EB9EDDF4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1D014F92-5443-B6B3-6BDA-241F0FD45D5C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9FDF5F-B255-7C4C-0ACD-0DE4E3D00F82}"/>
              </a:ext>
            </a:extLst>
          </p:cNvPr>
          <p:cNvSpPr txBox="1"/>
          <p:nvPr/>
        </p:nvSpPr>
        <p:spPr>
          <a:xfrm>
            <a:off x="4141077" y="4508940"/>
            <a:ext cx="62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032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FFBB-C1C8-3D2F-B6ED-E93FC506C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E30982-1C72-4FB2-D320-71E7DF845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4D8253-24AC-634B-0EDC-B37C34F49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F516239-12F4-C8D8-3867-4A628690B3E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6C227B9-3162-59E5-B5B2-0FC5DA745885}"/>
              </a:ext>
            </a:extLst>
          </p:cNvPr>
          <p:cNvGrpSpPr/>
          <p:nvPr/>
        </p:nvGrpSpPr>
        <p:grpSpPr>
          <a:xfrm>
            <a:off x="309831" y="1828400"/>
            <a:ext cx="8285305" cy="551406"/>
            <a:chOff x="309831" y="1828400"/>
            <a:chExt cx="8285305" cy="551406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F136953C-25CA-8589-D823-BEE030052AD3}"/>
                </a:ext>
              </a:extLst>
            </p:cNvPr>
            <p:cNvGrpSpPr/>
            <p:nvPr/>
          </p:nvGrpSpPr>
          <p:grpSpPr>
            <a:xfrm>
              <a:off x="309831" y="1828400"/>
              <a:ext cx="2084607" cy="551406"/>
              <a:chOff x="339215" y="1915909"/>
              <a:chExt cx="2014219" cy="551406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69D97A26-CE7C-2865-5D3D-145FCF53D560}"/>
                  </a:ext>
                </a:extLst>
              </p:cNvPr>
              <p:cNvSpPr/>
              <p:nvPr/>
            </p:nvSpPr>
            <p:spPr>
              <a:xfrm>
                <a:off x="339215" y="1915909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أستخدم الْقِسْمَةِ في متساوية الحل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73547643-99E4-521C-95EB-2216468AC5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20816" y="198123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4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6ECFE682-2CEF-357B-4EFB-0C58C77AC3FE}"/>
                </a:ext>
              </a:extLst>
            </p:cNvPr>
            <p:cNvGrpSpPr/>
            <p:nvPr/>
          </p:nvGrpSpPr>
          <p:grpSpPr>
            <a:xfrm>
              <a:off x="6538269" y="1828400"/>
              <a:ext cx="2056867" cy="551406"/>
              <a:chOff x="8235758" y="1915909"/>
              <a:chExt cx="2056867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993F04F-0A93-2496-9AFF-7DE090BFCEF9}"/>
                  </a:ext>
                </a:extLst>
              </p:cNvPr>
              <p:cNvSpPr/>
              <p:nvPr/>
            </p:nvSpPr>
            <p:spPr>
              <a:xfrm>
                <a:off x="82357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أُمَثِّلُ "الْكُلَّ"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613852DF-492B-3B87-E9B9-7F664EC55D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60007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417D72F6-3E65-132F-DD2D-A5B52F4A6F17}"/>
                </a:ext>
              </a:extLst>
            </p:cNvPr>
            <p:cNvGrpSpPr/>
            <p:nvPr/>
          </p:nvGrpSpPr>
          <p:grpSpPr>
            <a:xfrm>
              <a:off x="4468740" y="1828400"/>
              <a:ext cx="2059944" cy="551406"/>
              <a:chOff x="8146658" y="1915909"/>
              <a:chExt cx="2059944" cy="551406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313ACB7-360F-05A9-4885-4E45CC9E0DCC}"/>
                  </a:ext>
                </a:extLst>
              </p:cNvPr>
              <p:cNvSpPr/>
              <p:nvPr/>
            </p:nvSpPr>
            <p:spPr>
              <a:xfrm>
                <a:off x="81466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 الْجُزْءَ فِي خَانَتَيْنِ من الشريط </a:t>
                </a: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AB69B78A-5906-24DE-0164-A28AE356C0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73984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F056210-0FB9-CCF4-E85C-C44A48F37E67}"/>
                </a:ext>
              </a:extLst>
            </p:cNvPr>
            <p:cNvGrpSpPr/>
            <p:nvPr/>
          </p:nvGrpSpPr>
          <p:grpSpPr>
            <a:xfrm>
              <a:off x="2404948" y="1828400"/>
              <a:ext cx="2054207" cy="551406"/>
              <a:chOff x="7474297" y="1336540"/>
              <a:chExt cx="205420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175ABC9-D29D-A870-7E11-2DD1BE8C2EB2}"/>
                  </a:ext>
                </a:extLst>
              </p:cNvPr>
              <p:cNvSpPr/>
              <p:nvPr/>
            </p:nvSpPr>
            <p:spPr>
              <a:xfrm>
                <a:off x="7474297" y="1336540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أَكتُبُ "؟" مَكَانَ عَدَدِ الْأَجْزَاءِ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60DDCFCA-E7A5-1DD5-6CE1-2E7DDD3A2D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95886" y="136103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8A48AF6-E501-3389-03D3-491230BE4D48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47CEBFA-F93A-64C9-F715-10B4F1053E24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6339E8-B846-0771-B237-3F61038F6FA0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3F19C2-060F-6F0E-56EC-6D5BE2EB2B6C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7F761C-B678-5797-503A-F3A3CD4D5A79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FB49C5A0-D9F6-CBAF-1C0A-28E94A919DA3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B377983-FA5C-0787-45D4-4C3D17F318F1}"/>
              </a:ext>
            </a:extLst>
          </p:cNvPr>
          <p:cNvSpPr txBox="1"/>
          <p:nvPr/>
        </p:nvSpPr>
        <p:spPr>
          <a:xfrm>
            <a:off x="4141077" y="4508940"/>
            <a:ext cx="62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4110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77CDE-100E-408F-2079-B9D0C8A9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B2727D7-FE8B-9340-6859-820B3FABF3B0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الحل المناسبة لحل المسألة.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8A854D-B080-CEA1-D799-107A6A1F3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5525AA4-F3D3-AB9D-7A59-3DD2DD52FBFB}"/>
              </a:ext>
            </a:extLst>
          </p:cNvPr>
          <p:cNvGrpSpPr/>
          <p:nvPr/>
        </p:nvGrpSpPr>
        <p:grpSpPr>
          <a:xfrm>
            <a:off x="309831" y="1828400"/>
            <a:ext cx="8285305" cy="551406"/>
            <a:chOff x="309831" y="1828400"/>
            <a:chExt cx="8285305" cy="551406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5330028F-97C3-F120-7DEF-B94EE912298B}"/>
                </a:ext>
              </a:extLst>
            </p:cNvPr>
            <p:cNvGrpSpPr/>
            <p:nvPr/>
          </p:nvGrpSpPr>
          <p:grpSpPr>
            <a:xfrm>
              <a:off x="309831" y="1828400"/>
              <a:ext cx="2084607" cy="551406"/>
              <a:chOff x="339215" y="1915909"/>
              <a:chExt cx="2014219" cy="551406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D17D0B0C-20B1-7776-AF22-F36B07E637B0}"/>
                  </a:ext>
                </a:extLst>
              </p:cNvPr>
              <p:cNvSpPr/>
              <p:nvPr/>
            </p:nvSpPr>
            <p:spPr>
              <a:xfrm>
                <a:off x="339215" y="1915909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أستخدم الْقِسْمَةِ في متساوية الحل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1DF9036A-6DB2-3B03-FF37-BD6189BFCE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20816" y="198123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4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68E8E580-38D4-4B07-4D92-856A5B68EAB3}"/>
                </a:ext>
              </a:extLst>
            </p:cNvPr>
            <p:cNvGrpSpPr/>
            <p:nvPr/>
          </p:nvGrpSpPr>
          <p:grpSpPr>
            <a:xfrm>
              <a:off x="6538269" y="1828400"/>
              <a:ext cx="2056867" cy="551406"/>
              <a:chOff x="8235758" y="1915909"/>
              <a:chExt cx="2056867" cy="551406"/>
            </a:xfrm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E0A6D3AD-66A8-EF4C-ADDC-756D93AEC608}"/>
                  </a:ext>
                </a:extLst>
              </p:cNvPr>
              <p:cNvSpPr/>
              <p:nvPr/>
            </p:nvSpPr>
            <p:spPr>
              <a:xfrm>
                <a:off x="82357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أُمَثِّلُ "الْكُلَّ"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99C8DC7D-16F4-4104-B629-CC41291753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60007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BD6BC08-389E-7BB4-75CA-1F1B7DA4D4F6}"/>
                </a:ext>
              </a:extLst>
            </p:cNvPr>
            <p:cNvGrpSpPr/>
            <p:nvPr/>
          </p:nvGrpSpPr>
          <p:grpSpPr>
            <a:xfrm>
              <a:off x="4468740" y="1828400"/>
              <a:ext cx="2059944" cy="551406"/>
              <a:chOff x="8146658" y="1915909"/>
              <a:chExt cx="2059944" cy="551406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03A52CE-1E4C-20FA-284E-4EDEA25ACD8B}"/>
                  </a:ext>
                </a:extLst>
              </p:cNvPr>
              <p:cNvSpPr/>
              <p:nvPr/>
            </p:nvSpPr>
            <p:spPr>
              <a:xfrm>
                <a:off x="8146658" y="191590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 الْجُزْءَ فِي خَانَتَيْنِ من الشريط </a:t>
                </a: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6E34CBF9-CDA3-2A18-7623-33D96F00E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73984" y="198123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5313150-14FD-6AC3-4B59-AFE83E5829D9}"/>
                </a:ext>
              </a:extLst>
            </p:cNvPr>
            <p:cNvGrpSpPr/>
            <p:nvPr/>
          </p:nvGrpSpPr>
          <p:grpSpPr>
            <a:xfrm>
              <a:off x="2404948" y="1828400"/>
              <a:ext cx="2054207" cy="551406"/>
              <a:chOff x="7474297" y="1336540"/>
              <a:chExt cx="205420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4F0DDF2-8AD0-86F9-9B13-9CDD0357E6F8}"/>
                  </a:ext>
                </a:extLst>
              </p:cNvPr>
              <p:cNvSpPr/>
              <p:nvPr/>
            </p:nvSpPr>
            <p:spPr>
              <a:xfrm>
                <a:off x="7474297" y="1336540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أَكتُبُ "؟" مَكَانَ عَدَدِ الْأَجْزَاءِ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6B38106A-9424-30AA-7E7C-9CED658C5C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95886" y="136103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3ECA8E8-095A-9CA3-CDED-54C141954E5A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F276ECD-F0C9-3EEE-0415-28780FD7DF06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1FFE368-E581-440C-4A8C-63328D8D7ECE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6487397-CCCB-A201-3CF3-009DC979565C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AE6BF2E-5FBD-4926-0A6B-BB59F240F1FA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41" name="Accolade ouvrante 40">
            <a:extLst>
              <a:ext uri="{FF2B5EF4-FFF2-40B4-BE49-F238E27FC236}">
                <a16:creationId xmlns:a16="http://schemas.microsoft.com/office/drawing/2014/main" id="{12143D0B-776A-FE29-307E-D37D8ED0EEEA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2D1E1CE-01FF-E2A0-C25E-BECB2B6794D5}"/>
              </a:ext>
            </a:extLst>
          </p:cNvPr>
          <p:cNvSpPr txBox="1"/>
          <p:nvPr/>
        </p:nvSpPr>
        <p:spPr>
          <a:xfrm>
            <a:off x="4141077" y="4508940"/>
            <a:ext cx="62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107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C860B-02D6-E0A8-78A6-E46BD848A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DA4315-22EB-F3B0-1716-9CC69017692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DDED05-474A-05C5-74A2-A21A9A535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4C03ADA-8968-8663-735E-ADBBB33A18E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148479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EFBF-9642-DAFD-4B01-AB37BBD8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EE6132-EF8A-0070-60D6-1D711917E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DF88A6-2200-0EB3-09E0-3E857E8903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استخدام القسمة في متساوية الحل: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257CFA-47D2-98C8-9C03-8967F84D0F74}"/>
              </a:ext>
            </a:extLst>
          </p:cNvPr>
          <p:cNvSpPr/>
          <p:nvPr/>
        </p:nvSpPr>
        <p:spPr>
          <a:xfrm>
            <a:off x="2259724" y="3247919"/>
            <a:ext cx="462455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24 ÷ 6 = 4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9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57C394-EEDC-7CEF-5FC2-7F527BCECB73}"/>
              </a:ext>
            </a:extLst>
          </p:cNvPr>
          <p:cNvSpPr/>
          <p:nvPr/>
        </p:nvSpPr>
        <p:spPr>
          <a:xfrm>
            <a:off x="620115" y="2415469"/>
            <a:ext cx="7641023" cy="1427440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في سَاحَةِ الْمَدْرَسَةِ 56 تِلميذاً يُريدونَ اللَعِبَ في فِرَقِ مُتَساوِيَةٍ مِنْ 7 تَلاميذَ. ما عَدَدُ الْفِرَقِ آلَّتي يُمكِنُ تَكْوينُها؟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8061BD-7316-E20B-39A1-D23AE2C9C85B}"/>
              </a:ext>
            </a:extLst>
          </p:cNvPr>
          <p:cNvSpPr/>
          <p:nvPr/>
        </p:nvSpPr>
        <p:spPr>
          <a:xfrm>
            <a:off x="620115" y="2415469"/>
            <a:ext cx="7641023" cy="1427440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في سَاحَةِ الْمَدْرَسَةِ 56 تِلميذاً يُريدونَ اللَعِبَ في فِرَقِ مُتَساوِيَةٍ مِنْ 7 تَلاميذَ. ما عَدَدُ الْفِرَقِ آلَّتي يُمكِنُ تَكْوينُها؟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المسألة على نموذج الأشرطة.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046125A-DA81-3772-7599-90505E6AEFEF}"/>
              </a:ext>
            </a:extLst>
          </p:cNvPr>
          <p:cNvSpPr/>
          <p:nvPr/>
        </p:nvSpPr>
        <p:spPr>
          <a:xfrm>
            <a:off x="620115" y="2415469"/>
            <a:ext cx="7641023" cy="1427440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في سَاحَةِ الْمَدْرَسَةِ 56 تِلميذاً يُريدونَ اللَعِبَ في فِرَقِ مُتَساوِيَةٍ مِنْ 7 تَلاميذَ. ما عَدَدُ الْفِرَقِ آلَّتي يُمكِنُ تَكْوينُها؟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نموذج الأشرطة الممثل للمسألة؟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6410B7B-533F-2FF0-85F1-D2FA0D1F05F6}"/>
              </a:ext>
            </a:extLst>
          </p:cNvPr>
          <p:cNvSpPr/>
          <p:nvPr/>
        </p:nvSpPr>
        <p:spPr>
          <a:xfrm>
            <a:off x="620115" y="2415469"/>
            <a:ext cx="7641023" cy="1427440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في سَاحَةِ الْمَدْرَسَةِ 56 تِلميذاً يُريدونَ اللَعِبَ في فِرَقِ مُتَساوِيَةٍ مِنْ 7 تَلاميذَ. ما عَدَدُ الْفِرَقِ آلَّتي يُمكِنُ تَكْوينُها؟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F7AD74D-A8A1-B90A-C3F2-E31E38A57B7B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يكون نموذج الأشرطة الممثل للمسألة هكذا: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66A79FB-4EAF-64F7-603B-AC9787801E1C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53FC6C1-5DF0-C4CB-D046-2F570EF148FB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56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572F75-48AF-296F-A6D9-0975804450D5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7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EC26225-C58A-40E8-92E3-11F850B56966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7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A8FFC1A-8745-385D-73FF-B78520A67381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8FF32F11-2D51-EDFF-0F0D-42BF7A4835BB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793684-77AA-EAFC-BE66-66C0DCDA02C9}"/>
              </a:ext>
            </a:extLst>
          </p:cNvPr>
          <p:cNvSpPr txBox="1"/>
          <p:nvPr/>
        </p:nvSpPr>
        <p:spPr>
          <a:xfrm>
            <a:off x="4141077" y="4508940"/>
            <a:ext cx="62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حل المسألة، انطلاقا من النموذج؟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890574E-FF4D-8DBD-A10F-95550C1C1233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500F6E2-73B7-D628-54AE-1DE785A4691E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56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57B0BA-1CFA-28E5-C713-18499CF2D352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7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F86E12-8D4A-8682-B7E2-4F4D1142D0DE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7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90AFFB9-FD30-2E4F-02ED-5A3806DA3B4E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CA4D6401-D1F8-A0C3-68E0-E14796361387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372603-2095-F775-6F42-FB99929CFAC3}"/>
              </a:ext>
            </a:extLst>
          </p:cNvPr>
          <p:cNvSpPr txBox="1"/>
          <p:nvPr/>
        </p:nvSpPr>
        <p:spPr>
          <a:xfrm>
            <a:off x="4141077" y="4508940"/>
            <a:ext cx="62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متساوية الحل؟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E1C3CA9-77C7-0E4C-9631-B1EECE503995}"/>
              </a:ext>
            </a:extLst>
          </p:cNvPr>
          <p:cNvGrpSpPr/>
          <p:nvPr/>
        </p:nvGrpSpPr>
        <p:grpSpPr>
          <a:xfrm>
            <a:off x="2492274" y="2780409"/>
            <a:ext cx="3941380" cy="1415956"/>
            <a:chOff x="2492274" y="2780409"/>
            <a:chExt cx="3941380" cy="14159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2FFB425-C03A-1530-C675-E986206800FB}"/>
                </a:ext>
              </a:extLst>
            </p:cNvPr>
            <p:cNvSpPr/>
            <p:nvPr/>
          </p:nvSpPr>
          <p:spPr>
            <a:xfrm>
              <a:off x="2492274" y="2780409"/>
              <a:ext cx="3941379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56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018D691-730D-6BEE-417C-499DA0AE01F3}"/>
                </a:ext>
              </a:extLst>
            </p:cNvPr>
            <p:cNvSpPr/>
            <p:nvPr/>
          </p:nvSpPr>
          <p:spPr>
            <a:xfrm>
              <a:off x="2492275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7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25C017-49E4-2E25-BA3B-A54A3D4F3409}"/>
                </a:ext>
              </a:extLst>
            </p:cNvPr>
            <p:cNvSpPr/>
            <p:nvPr/>
          </p:nvSpPr>
          <p:spPr>
            <a:xfrm>
              <a:off x="5447004" y="3488387"/>
              <a:ext cx="986650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7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AC1342-92C0-B0DE-8C1F-BCC5B5059F4E}"/>
                </a:ext>
              </a:extLst>
            </p:cNvPr>
            <p:cNvSpPr/>
            <p:nvPr/>
          </p:nvSpPr>
          <p:spPr>
            <a:xfrm>
              <a:off x="3480477" y="3488387"/>
              <a:ext cx="1966525" cy="70797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...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0" name="Accolade ouvrante 9">
            <a:extLst>
              <a:ext uri="{FF2B5EF4-FFF2-40B4-BE49-F238E27FC236}">
                <a16:creationId xmlns:a16="http://schemas.microsoft.com/office/drawing/2014/main" id="{8B474CE6-4BAE-833A-AA83-2D3302F9D010}"/>
              </a:ext>
            </a:extLst>
          </p:cNvPr>
          <p:cNvSpPr/>
          <p:nvPr/>
        </p:nvSpPr>
        <p:spPr>
          <a:xfrm rot="16200000">
            <a:off x="4263977" y="2361603"/>
            <a:ext cx="396657" cy="4024140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328E72-78D3-F528-85C4-4373F8429E5A}"/>
              </a:ext>
            </a:extLst>
          </p:cNvPr>
          <p:cNvSpPr txBox="1"/>
          <p:nvPr/>
        </p:nvSpPr>
        <p:spPr>
          <a:xfrm>
            <a:off x="4141077" y="4508940"/>
            <a:ext cx="62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716F-3445-4B40-A15F-0711417F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865FB1-A6EE-7460-54CF-83ED6DA6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5956162-DE67-27FE-D10B-0468967C03E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787D25D-BB31-D46B-4730-94E51BE0079B}"/>
              </a:ext>
            </a:extLst>
          </p:cNvPr>
          <p:cNvSpPr/>
          <p:nvPr/>
        </p:nvSpPr>
        <p:spPr>
          <a:xfrm>
            <a:off x="2498504" y="3016429"/>
            <a:ext cx="4146992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56 ÷ 7 = 8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0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6596F8-2FE3-F9A2-E0C8-B39781638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44" y="1610951"/>
            <a:ext cx="7351318" cy="4975551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940466" y="2396354"/>
            <a:ext cx="2821764" cy="1996969"/>
          </a:xfrm>
          <a:prstGeom prst="roundRect">
            <a:avLst>
              <a:gd name="adj" fmla="val 43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93.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CCE998-23D9-7BE9-145E-13F64CAB7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66" y="1658629"/>
            <a:ext cx="7201225" cy="492264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382813" y="1700669"/>
            <a:ext cx="3437213" cy="396372"/>
          </a:xfrm>
          <a:prstGeom prst="roundRect">
            <a:avLst>
              <a:gd name="adj" fmla="val 412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2365B5D-0706-7163-2F60-D64D44DD9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67" y="1658629"/>
            <a:ext cx="6026272" cy="411946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700324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83F967-0B81-11A5-1F1C-602D3753A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75" y="1891863"/>
            <a:ext cx="8161246" cy="461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B86E616-E7AA-A32F-4F8E-A7704A6A0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66" y="1658629"/>
            <a:ext cx="7201225" cy="4922646"/>
          </a:xfrm>
          <a:prstGeom prst="rect">
            <a:avLst/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0083B4-A7BF-26CE-8583-1E58D0CE8568}"/>
              </a:ext>
            </a:extLst>
          </p:cNvPr>
          <p:cNvSpPr txBox="1"/>
          <p:nvPr/>
        </p:nvSpPr>
        <p:spPr>
          <a:xfrm>
            <a:off x="1656947" y="5960208"/>
            <a:ext cx="603293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 الأكياس التي يمكن لفاطمة تكوينها هو 6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2D0940-61DF-3F66-765F-B135416514BE}"/>
              </a:ext>
            </a:extLst>
          </p:cNvPr>
          <p:cNvSpPr/>
          <p:nvPr/>
        </p:nvSpPr>
        <p:spPr>
          <a:xfrm>
            <a:off x="3451622" y="4913061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24 ÷ 4 = 6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ECE6E6-76CD-5EE9-2F30-0341C4405F54}"/>
              </a:ext>
            </a:extLst>
          </p:cNvPr>
          <p:cNvGrpSpPr/>
          <p:nvPr/>
        </p:nvGrpSpPr>
        <p:grpSpPr>
          <a:xfrm>
            <a:off x="756745" y="3817464"/>
            <a:ext cx="2782076" cy="1011517"/>
            <a:chOff x="3651578" y="2991767"/>
            <a:chExt cx="2782076" cy="101151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5757F08-7A41-AB3C-56AC-45AF27A6D8C2}"/>
                </a:ext>
              </a:extLst>
            </p:cNvPr>
            <p:cNvSpPr/>
            <p:nvPr/>
          </p:nvSpPr>
          <p:spPr>
            <a:xfrm>
              <a:off x="3651578" y="2991767"/>
              <a:ext cx="2782075" cy="49661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24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B81079F-53BF-FD4D-2A49-C7D01F69262B}"/>
                </a:ext>
              </a:extLst>
            </p:cNvPr>
            <p:cNvSpPr/>
            <p:nvPr/>
          </p:nvSpPr>
          <p:spPr>
            <a:xfrm>
              <a:off x="3651578" y="3497525"/>
              <a:ext cx="554002" cy="49661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08F19C-D875-E5DE-3DB3-3D866B457F99}"/>
                </a:ext>
              </a:extLst>
            </p:cNvPr>
            <p:cNvSpPr/>
            <p:nvPr/>
          </p:nvSpPr>
          <p:spPr>
            <a:xfrm>
              <a:off x="5848240" y="3488387"/>
              <a:ext cx="585414" cy="5148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0CC945-D4FC-01B7-545E-56D01E3DEAA0}"/>
                </a:ext>
              </a:extLst>
            </p:cNvPr>
            <p:cNvSpPr/>
            <p:nvPr/>
          </p:nvSpPr>
          <p:spPr>
            <a:xfrm>
              <a:off x="4212316" y="3488387"/>
              <a:ext cx="1634075" cy="5148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...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25BE20DF-8291-DD13-87BE-7E8D3ADC0919}"/>
              </a:ext>
            </a:extLst>
          </p:cNvPr>
          <p:cNvSpPr/>
          <p:nvPr/>
        </p:nvSpPr>
        <p:spPr>
          <a:xfrm rot="16200000">
            <a:off x="1948797" y="3510707"/>
            <a:ext cx="396657" cy="2906881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4ACE47C-4B78-74B5-1038-41E8F6F97F5E}"/>
              </a:ext>
            </a:extLst>
          </p:cNvPr>
          <p:cNvSpPr txBox="1"/>
          <p:nvPr/>
        </p:nvSpPr>
        <p:spPr>
          <a:xfrm>
            <a:off x="1837070" y="5081853"/>
            <a:ext cx="62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2B443C-9FE2-6ECC-1AAB-0F13D4AA0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44" y="1610951"/>
            <a:ext cx="7351318" cy="497555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93،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914399" y="4448798"/>
            <a:ext cx="2885428" cy="1794347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9093EB6-DB11-BAB9-8AFA-DC19E2ED2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11" y="1626691"/>
            <a:ext cx="7565791" cy="487921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DA525E-FC46-9D8C-B045-3D5E8718DF07}"/>
              </a:ext>
            </a:extLst>
          </p:cNvPr>
          <p:cNvSpPr txBox="1"/>
          <p:nvPr/>
        </p:nvSpPr>
        <p:spPr>
          <a:xfrm>
            <a:off x="1656947" y="5960208"/>
            <a:ext cx="603293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 الطاولات التي يمكن لأحمد تزيينها هو 6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3A0615-1C32-12E4-4149-5A80F54BC7A0}"/>
              </a:ext>
            </a:extLst>
          </p:cNvPr>
          <p:cNvSpPr/>
          <p:nvPr/>
        </p:nvSpPr>
        <p:spPr>
          <a:xfrm>
            <a:off x="3451622" y="4913061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48 ÷ 8 =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45D32E-A8C9-5BAA-CA9F-791EA10714D8}"/>
              </a:ext>
            </a:extLst>
          </p:cNvPr>
          <p:cNvGrpSpPr/>
          <p:nvPr/>
        </p:nvGrpSpPr>
        <p:grpSpPr>
          <a:xfrm>
            <a:off x="504500" y="3764914"/>
            <a:ext cx="2782076" cy="1011517"/>
            <a:chOff x="3651578" y="2991767"/>
            <a:chExt cx="2782076" cy="101151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44F7758-9D5A-906A-0056-EA564EA5D6C7}"/>
                </a:ext>
              </a:extLst>
            </p:cNvPr>
            <p:cNvSpPr/>
            <p:nvPr/>
          </p:nvSpPr>
          <p:spPr>
            <a:xfrm>
              <a:off x="3651578" y="2991767"/>
              <a:ext cx="2782075" cy="49661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48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ADC58F-C9DC-EA13-D264-C3E88F61562D}"/>
                </a:ext>
              </a:extLst>
            </p:cNvPr>
            <p:cNvSpPr/>
            <p:nvPr/>
          </p:nvSpPr>
          <p:spPr>
            <a:xfrm>
              <a:off x="3651578" y="3497525"/>
              <a:ext cx="554002" cy="49661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8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EA49F1-00C1-92A5-CEF9-FCFB0C46CD90}"/>
                </a:ext>
              </a:extLst>
            </p:cNvPr>
            <p:cNvSpPr/>
            <p:nvPr/>
          </p:nvSpPr>
          <p:spPr>
            <a:xfrm>
              <a:off x="5848240" y="3488387"/>
              <a:ext cx="585414" cy="5148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8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9686A42-431A-018E-69FB-F04F0E1B30C4}"/>
                </a:ext>
              </a:extLst>
            </p:cNvPr>
            <p:cNvSpPr/>
            <p:nvPr/>
          </p:nvSpPr>
          <p:spPr>
            <a:xfrm>
              <a:off x="4212316" y="3488387"/>
              <a:ext cx="1634075" cy="5148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...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2" name="Accolade ouvrante 11">
            <a:extLst>
              <a:ext uri="{FF2B5EF4-FFF2-40B4-BE49-F238E27FC236}">
                <a16:creationId xmlns:a16="http://schemas.microsoft.com/office/drawing/2014/main" id="{3D5C05C7-358F-D8E1-BDAE-6E5553A11C8A}"/>
              </a:ext>
            </a:extLst>
          </p:cNvPr>
          <p:cNvSpPr/>
          <p:nvPr/>
        </p:nvSpPr>
        <p:spPr>
          <a:xfrm rot="16200000">
            <a:off x="1696552" y="3458157"/>
            <a:ext cx="396657" cy="2906881"/>
          </a:xfrm>
          <a:prstGeom prst="leftBrace">
            <a:avLst>
              <a:gd name="adj1" fmla="val 5347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B5CB53-E468-B0E4-685B-5D423F54CF66}"/>
              </a:ext>
            </a:extLst>
          </p:cNvPr>
          <p:cNvSpPr txBox="1"/>
          <p:nvPr/>
        </p:nvSpPr>
        <p:spPr>
          <a:xfrm>
            <a:off x="1584825" y="5029303"/>
            <a:ext cx="62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92 وَ93.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D60179-E71D-4FA7-FA73-7B779FB07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4" y="1610951"/>
            <a:ext cx="7351318" cy="497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16230</TotalTime>
  <Words>1211</Words>
  <Application>Microsoft Office PowerPoint</Application>
  <PresentationFormat>Affichage à l'écran (4:3)</PresentationFormat>
  <Paragraphs>321</Paragraphs>
  <Slides>64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64</vt:i4>
      </vt:variant>
    </vt:vector>
  </HeadingPairs>
  <TitlesOfParts>
    <vt:vector size="79" baseType="lpstr">
      <vt:lpstr>Dosis</vt:lpstr>
      <vt:lpstr>Wingdings</vt:lpstr>
      <vt:lpstr>Calibri</vt:lpstr>
      <vt:lpstr>Aptos Display</vt:lpstr>
      <vt:lpstr>Arial</vt:lpstr>
      <vt:lpstr>Aptos</vt:lpstr>
      <vt:lpstr>Effra CC Arbc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130</cp:revision>
  <cp:lastPrinted>2025-08-13T10:11:39Z</cp:lastPrinted>
  <dcterms:created xsi:type="dcterms:W3CDTF">2025-08-01T12:31:49Z</dcterms:created>
  <dcterms:modified xsi:type="dcterms:W3CDTF">2026-04-14T09:57:18Z</dcterms:modified>
</cp:coreProperties>
</file>