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41" r:id="rId10"/>
  </p:sldMasterIdLst>
  <p:notesMasterIdLst>
    <p:notesMasterId r:id="rId68"/>
  </p:notesMasterIdLst>
  <p:handoutMasterIdLst>
    <p:handoutMasterId r:id="rId69"/>
  </p:handoutMasterIdLst>
  <p:sldIdLst>
    <p:sldId id="982" r:id="rId11"/>
    <p:sldId id="998" r:id="rId12"/>
    <p:sldId id="2134807023" r:id="rId13"/>
    <p:sldId id="780" r:id="rId14"/>
    <p:sldId id="2134806642" r:id="rId15"/>
    <p:sldId id="973" r:id="rId16"/>
    <p:sldId id="950" r:id="rId17"/>
    <p:sldId id="2134806705" r:id="rId18"/>
    <p:sldId id="2134807098" r:id="rId19"/>
    <p:sldId id="2134807029" r:id="rId20"/>
    <p:sldId id="2134807030" r:id="rId21"/>
    <p:sldId id="2134807087" r:id="rId22"/>
    <p:sldId id="2134807088" r:id="rId23"/>
    <p:sldId id="2134807072" r:id="rId24"/>
    <p:sldId id="2134806841" r:id="rId25"/>
    <p:sldId id="2134807139" r:id="rId26"/>
    <p:sldId id="2134806665" r:id="rId27"/>
    <p:sldId id="2134806663" r:id="rId28"/>
    <p:sldId id="2134807028" r:id="rId29"/>
    <p:sldId id="2134806664" r:id="rId30"/>
    <p:sldId id="2134806706" r:id="rId31"/>
    <p:sldId id="2134807141" r:id="rId32"/>
    <p:sldId id="2134807142" r:id="rId33"/>
    <p:sldId id="2134807114" r:id="rId34"/>
    <p:sldId id="2134807135" r:id="rId35"/>
    <p:sldId id="2134807129" r:id="rId36"/>
    <p:sldId id="2134807130" r:id="rId37"/>
    <p:sldId id="2134807143" r:id="rId38"/>
    <p:sldId id="2134807144" r:id="rId39"/>
    <p:sldId id="2134807145" r:id="rId40"/>
    <p:sldId id="2134807116" r:id="rId41"/>
    <p:sldId id="2134807140" r:id="rId42"/>
    <p:sldId id="2134807131" r:id="rId43"/>
    <p:sldId id="2134807132" r:id="rId44"/>
    <p:sldId id="2134807133" r:id="rId45"/>
    <p:sldId id="2134807134" r:id="rId46"/>
    <p:sldId id="2134807146" r:id="rId47"/>
    <p:sldId id="2134807147" r:id="rId48"/>
    <p:sldId id="2134807148" r:id="rId49"/>
    <p:sldId id="2134807115" r:id="rId50"/>
    <p:sldId id="2134807137" r:id="rId51"/>
    <p:sldId id="2134807138" r:id="rId52"/>
    <p:sldId id="2134807014" r:id="rId53"/>
    <p:sldId id="2134807015" r:id="rId54"/>
    <p:sldId id="2134807061" r:id="rId55"/>
    <p:sldId id="2134807016" r:id="rId56"/>
    <p:sldId id="2134807048" r:id="rId57"/>
    <p:sldId id="2134807049" r:id="rId58"/>
    <p:sldId id="2134807050" r:id="rId59"/>
    <p:sldId id="2134807081" r:id="rId60"/>
    <p:sldId id="2134807149" r:id="rId61"/>
    <p:sldId id="2134807151" r:id="rId62"/>
    <p:sldId id="2134807152" r:id="rId63"/>
    <p:sldId id="985" r:id="rId64"/>
    <p:sldId id="869" r:id="rId65"/>
    <p:sldId id="2134807153" r:id="rId66"/>
    <p:sldId id="980" r:id="rId6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0"/>
      <p:bold r:id="rId71"/>
    </p:embeddedFont>
    <p:embeddedFont>
      <p:font typeface="Dosis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92D050"/>
    <a:srgbClr val="E87D17"/>
    <a:srgbClr val="CF1F3C"/>
    <a:srgbClr val="B4E5A2"/>
    <a:srgbClr val="DFDDEE"/>
    <a:srgbClr val="B89E25"/>
    <a:srgbClr val="17AB98"/>
    <a:srgbClr val="104862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69" d="100"/>
          <a:sy n="69" d="100"/>
        </p:scale>
        <p:origin x="15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handoutMaster" Target="handoutMasters/handoutMaster1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4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06/04/2026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60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25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0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1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339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42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12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9" r:id="rId2"/>
    <p:sldLayoutId id="2147483922" r:id="rId3"/>
    <p:sldLayoutId id="2147483940" r:id="rId4"/>
    <p:sldLayoutId id="2147483947" r:id="rId5"/>
    <p:sldLayoutId id="214748394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11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6.gif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5.mp4"/><Relationship Id="rId7" Type="http://schemas.openxmlformats.org/officeDocument/2006/relationships/image" Target="../media/image5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5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7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8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اسْتِعْمالُ الْبِرْكارِ لإِنْشاءِ دائِرَةٍ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5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الدّائِرَةُ وعَناصِرُها (الدّائِرَة، المَرْكَزُ، الشُّعاعُ، القُطْرُ)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الْبَحْثِ عَنِ الْكُلِّ (أَجْزاءٌ مُتَسَاوِيَةٌ) 2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الْمُجَسَّماتُ: تَعَرُّفٌ وَتَصْنيفٌ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الثَّاني 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(2)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D2BF15-1B35-8DC9-2D75-4E49B079E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663" y="2460218"/>
            <a:ext cx="5934269" cy="400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6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7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8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670391" y="3135455"/>
            <a:ext cx="6564862" cy="17631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421242" y="3272537"/>
            <a:ext cx="649702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تعَرُّفِ الْمُعْجَمِ الْمُرْتَبِطِ بِالدّائِرَةِ (الدّائِرَة، المَرْكَزُ، الشُّعاعُ، القُطْرُ)؛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اِسْتِخْدامِ الْبِرْكارِ لإِنْشاءِ دائِرَةٍ؛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تَعَرُّفِ أَسْماءِ الْمُجَسَّماتِ الاعْتِيادِيَّةِ وَخَصائِصِها الْأَساسِيَّةِ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مَسائِل القِسْمَةِ الَّتي تَتَضَمَّنُ البَحْثَ عَنِ الْجُزْءِ أَوْ عَنْ عَدَدِ الْأَجْزاءِ.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19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079E29-519A-10B9-8D74-AB93AD520749}"/>
              </a:ext>
            </a:extLst>
          </p:cNvPr>
          <p:cNvGrpSpPr/>
          <p:nvPr/>
        </p:nvGrpSpPr>
        <p:grpSpPr>
          <a:xfrm>
            <a:off x="1564236" y="1966034"/>
            <a:ext cx="5816278" cy="4150125"/>
            <a:chOff x="1424277" y="1938042"/>
            <a:chExt cx="5816278" cy="4150125"/>
          </a:xfrm>
        </p:grpSpPr>
        <p:pic>
          <p:nvPicPr>
            <p:cNvPr id="6" name="Image 5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D5F6AC03-2E24-08E6-49AF-CC6EBD50F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9387" y="1938042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0CDC7C1-44E7-8C5A-8D6B-6E8091FB0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2479"/>
            <a:stretch>
              <a:fillRect/>
            </a:stretch>
          </p:blipFill>
          <p:spPr>
            <a:xfrm>
              <a:off x="1424277" y="1938042"/>
              <a:ext cx="2877135" cy="4150125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AD0049C-A72A-18C9-1CA4-0E924680BBCF}"/>
              </a:ext>
            </a:extLst>
          </p:cNvPr>
          <p:cNvSpPr/>
          <p:nvPr/>
        </p:nvSpPr>
        <p:spPr>
          <a:xfrm>
            <a:off x="1707503" y="4739948"/>
            <a:ext cx="2603241" cy="485192"/>
          </a:xfrm>
          <a:prstGeom prst="rect">
            <a:avLst/>
          </a:prstGeom>
          <a:solidFill>
            <a:srgbClr val="FF0000">
              <a:alpha val="10196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جداءات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74C21F-1C20-5CA7-09D7-F5C11E12DA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918" y="2997878"/>
            <a:ext cx="8350898" cy="952723"/>
          </a:xfrm>
          <a:prstGeom prst="rect">
            <a:avLst/>
          </a:prstGeom>
        </p:spPr>
      </p:pic>
      <p:pic>
        <p:nvPicPr>
          <p:cNvPr id="5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4F6F244A-5D2A-5A56-13CF-2638C4A9BD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AE142B9-20F8-BDB5-5903-6880900C5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8" y="2997878"/>
            <a:ext cx="8350898" cy="95272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B947E8B-443A-96BC-17EA-7248B059EF65}"/>
              </a:ext>
            </a:extLst>
          </p:cNvPr>
          <p:cNvGrpSpPr/>
          <p:nvPr/>
        </p:nvGrpSpPr>
        <p:grpSpPr>
          <a:xfrm>
            <a:off x="458108" y="3111946"/>
            <a:ext cx="7950729" cy="751036"/>
            <a:chOff x="458108" y="3111946"/>
            <a:chExt cx="7950729" cy="75103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8DD7B7-F81C-CD6A-0377-0FB1FBCA512E}"/>
                </a:ext>
              </a:extLst>
            </p:cNvPr>
            <p:cNvSpPr>
              <a:spLocks/>
            </p:cNvSpPr>
            <p:nvPr/>
          </p:nvSpPr>
          <p:spPr>
            <a:xfrm>
              <a:off x="1557943" y="3130609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FB6CB-1627-08CF-23BB-C0E4328C4FCB}"/>
                </a:ext>
              </a:extLst>
            </p:cNvPr>
            <p:cNvSpPr>
              <a:spLocks/>
            </p:cNvSpPr>
            <p:nvPr/>
          </p:nvSpPr>
          <p:spPr>
            <a:xfrm>
              <a:off x="3233865" y="3111946"/>
              <a:ext cx="223932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3399323-E6E4-D189-3911-124C524DCF00}"/>
                </a:ext>
              </a:extLst>
            </p:cNvPr>
            <p:cNvSpPr>
              <a:spLocks/>
            </p:cNvSpPr>
            <p:nvPr/>
          </p:nvSpPr>
          <p:spPr>
            <a:xfrm>
              <a:off x="4610570" y="3121501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3351119-DE51-54FB-F38C-9D55931ECF6A}"/>
                </a:ext>
              </a:extLst>
            </p:cNvPr>
            <p:cNvSpPr>
              <a:spLocks/>
            </p:cNvSpPr>
            <p:nvPr/>
          </p:nvSpPr>
          <p:spPr>
            <a:xfrm>
              <a:off x="7852322" y="313060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C715E3-4C41-92EB-E2DC-468DA2B64B34}"/>
                </a:ext>
              </a:extLst>
            </p:cNvPr>
            <p:cNvSpPr>
              <a:spLocks/>
            </p:cNvSpPr>
            <p:nvPr/>
          </p:nvSpPr>
          <p:spPr>
            <a:xfrm>
              <a:off x="458108" y="3513080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451EC9E-FDCC-C866-A5B4-83DE2C55A49E}"/>
                </a:ext>
              </a:extLst>
            </p:cNvPr>
            <p:cNvSpPr>
              <a:spLocks/>
            </p:cNvSpPr>
            <p:nvPr/>
          </p:nvSpPr>
          <p:spPr>
            <a:xfrm>
              <a:off x="3668317" y="3513079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ED2A670-088E-87B1-5330-140A58435A98}"/>
                </a:ext>
              </a:extLst>
            </p:cNvPr>
            <p:cNvSpPr>
              <a:spLocks/>
            </p:cNvSpPr>
            <p:nvPr/>
          </p:nvSpPr>
          <p:spPr>
            <a:xfrm>
              <a:off x="4610570" y="3513077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5EFD452-987A-0276-F2A0-91928F8A77DD}"/>
                </a:ext>
              </a:extLst>
            </p:cNvPr>
            <p:cNvSpPr>
              <a:spLocks/>
            </p:cNvSpPr>
            <p:nvPr/>
          </p:nvSpPr>
          <p:spPr>
            <a:xfrm>
              <a:off x="7327422" y="3522551"/>
              <a:ext cx="333896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662808" y="34720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498792" y="30608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102847" y="30608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7708296" y="305068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545060" y="345237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4807058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4799834" y="306088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247097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أكملوا، في المنزل، النشاط الأخير من الصفحة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D283737-A3FF-17BB-323B-829E4F04634C}"/>
              </a:ext>
            </a:extLst>
          </p:cNvPr>
          <p:cNvGrpSpPr/>
          <p:nvPr/>
        </p:nvGrpSpPr>
        <p:grpSpPr>
          <a:xfrm>
            <a:off x="289247" y="3161095"/>
            <a:ext cx="8341569" cy="1717521"/>
            <a:chOff x="289247" y="3161095"/>
            <a:chExt cx="8341569" cy="17175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9BA42C-1EE7-F08D-B987-B1F568263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247" y="3161095"/>
              <a:ext cx="8341569" cy="171752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9943840-694A-2AB6-1610-6C7A7DA9B2D4}"/>
                </a:ext>
              </a:extLst>
            </p:cNvPr>
            <p:cNvSpPr/>
            <p:nvPr/>
          </p:nvSpPr>
          <p:spPr>
            <a:xfrm>
              <a:off x="317237" y="3226412"/>
              <a:ext cx="2976465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5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الدّائِرَةُ وعَناصِرُها (الدّائِرَة، المَرْكَزُ، الشُّعاعُ، القُطْرُ)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A045A-E6C5-1C46-51EB-907B8C76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F61A7B-825A-1383-6414-65F0A62AB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EC4627-FF52-220D-E226-34048CAA7BB0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D44BB7-A84E-B579-BF68-51B69E07ED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07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عناصر الدائرة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B657EE14-3F81-19F8-7BB4-0676D3EB420E}"/>
              </a:ext>
            </a:extLst>
          </p:cNvPr>
          <p:cNvGrpSpPr/>
          <p:nvPr/>
        </p:nvGrpSpPr>
        <p:grpSpPr>
          <a:xfrm>
            <a:off x="1504336" y="2379407"/>
            <a:ext cx="3319145" cy="3024000"/>
            <a:chOff x="2585884" y="2359742"/>
            <a:chExt cx="3319145" cy="302400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C104EDE-CEB0-AF4C-261B-4BB7895D7F69}"/>
                </a:ext>
              </a:extLst>
            </p:cNvPr>
            <p:cNvGrpSpPr/>
            <p:nvPr/>
          </p:nvGrpSpPr>
          <p:grpSpPr>
            <a:xfrm>
              <a:off x="2585884" y="2359742"/>
              <a:ext cx="3024000" cy="3024000"/>
              <a:chOff x="2585884" y="2359742"/>
              <a:chExt cx="3024000" cy="3024000"/>
            </a:xfrm>
          </p:grpSpPr>
          <p:sp>
            <p:nvSpPr>
              <p:cNvPr id="2" name="Organigramme : Connecteur 1">
                <a:extLst>
                  <a:ext uri="{FF2B5EF4-FFF2-40B4-BE49-F238E27FC236}">
                    <a16:creationId xmlns:a16="http://schemas.microsoft.com/office/drawing/2014/main" id="{711F555D-9484-1772-62C4-B80BE78A9903}"/>
                  </a:ext>
                </a:extLst>
              </p:cNvPr>
              <p:cNvSpPr/>
              <p:nvPr/>
            </p:nvSpPr>
            <p:spPr>
              <a:xfrm>
                <a:off x="2585884" y="2359742"/>
                <a:ext cx="3024000" cy="3024000"/>
              </a:xfrm>
              <a:prstGeom prst="flowChartConnector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Organigramme : Connecteur 3">
                <a:extLst>
                  <a:ext uri="{FF2B5EF4-FFF2-40B4-BE49-F238E27FC236}">
                    <a16:creationId xmlns:a16="http://schemas.microsoft.com/office/drawing/2014/main" id="{106FB075-A1A5-1DBB-9893-3816CE17C3BF}"/>
                  </a:ext>
                </a:extLst>
              </p:cNvPr>
              <p:cNvSpPr/>
              <p:nvPr/>
            </p:nvSpPr>
            <p:spPr>
              <a:xfrm>
                <a:off x="4061884" y="3835742"/>
                <a:ext cx="72000" cy="72000"/>
              </a:xfrm>
              <a:prstGeom prst="flowChartConnector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EA8ADB2-5F35-0EFC-29FE-3004722ACB55}"/>
                </a:ext>
              </a:extLst>
            </p:cNvPr>
            <p:cNvGrpSpPr/>
            <p:nvPr/>
          </p:nvGrpSpPr>
          <p:grpSpPr>
            <a:xfrm>
              <a:off x="2778019" y="2500187"/>
              <a:ext cx="3127010" cy="2839213"/>
              <a:chOff x="2778019" y="2500187"/>
              <a:chExt cx="3127010" cy="2839213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2D702A2-4986-CCCA-676F-1E3E61B598E2}"/>
                  </a:ext>
                </a:extLst>
              </p:cNvPr>
              <p:cNvSpPr txBox="1"/>
              <p:nvPr/>
            </p:nvSpPr>
            <p:spPr>
              <a:xfrm>
                <a:off x="3746089" y="3521110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04B2FF5-514C-362B-3AF5-C0954AAA21F5}"/>
                  </a:ext>
                </a:extLst>
              </p:cNvPr>
              <p:cNvSpPr txBox="1"/>
              <p:nvPr/>
            </p:nvSpPr>
            <p:spPr>
              <a:xfrm>
                <a:off x="2778019" y="4848238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9AE233C-04B2-ED5D-8594-FC4D207AC9CB}"/>
                  </a:ext>
                </a:extLst>
              </p:cNvPr>
              <p:cNvSpPr txBox="1"/>
              <p:nvPr/>
            </p:nvSpPr>
            <p:spPr>
              <a:xfrm>
                <a:off x="5167029" y="4877735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33DB522-2083-84E9-6A3B-6074B1ED1565}"/>
                  </a:ext>
                </a:extLst>
              </p:cNvPr>
              <p:cNvSpPr txBox="1"/>
              <p:nvPr/>
            </p:nvSpPr>
            <p:spPr>
              <a:xfrm>
                <a:off x="5187274" y="2500187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D</a:t>
                </a: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741C0F3A-65C8-474C-68CE-12E0605789FB}"/>
                  </a:ext>
                </a:extLst>
              </p:cNvPr>
              <p:cNvCxnSpPr>
                <a:cxnSpLocks/>
                <a:endCxn id="2" idx="5"/>
              </p:cNvCxnSpPr>
              <p:nvPr/>
            </p:nvCxnSpPr>
            <p:spPr>
              <a:xfrm>
                <a:off x="4097884" y="3871742"/>
                <a:ext cx="1069145" cy="1069145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0E985DA8-4B1E-74BE-225B-3341F7B9C239}"/>
                  </a:ext>
                </a:extLst>
              </p:cNvPr>
              <p:cNvCxnSpPr>
                <a:cxnSpLocks/>
                <a:stCxn id="2" idx="7"/>
                <a:endCxn id="2" idx="3"/>
              </p:cNvCxnSpPr>
              <p:nvPr/>
            </p:nvCxnSpPr>
            <p:spPr>
              <a:xfrm flipH="1">
                <a:off x="3028739" y="2802597"/>
                <a:ext cx="2138290" cy="213829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75DF1556-51C4-6014-DC56-3C87F8FFA175}"/>
              </a:ext>
            </a:extLst>
          </p:cNvPr>
          <p:cNvSpPr txBox="1"/>
          <p:nvPr/>
        </p:nvSpPr>
        <p:spPr>
          <a:xfrm>
            <a:off x="6199591" y="333218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اَلْمَركَزُ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FE9256E-0AA1-4306-ED53-8DC706775417}"/>
              </a:ext>
            </a:extLst>
          </p:cNvPr>
          <p:cNvSpPr txBox="1"/>
          <p:nvPr/>
        </p:nvSpPr>
        <p:spPr>
          <a:xfrm>
            <a:off x="6199591" y="406926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اَلشُّعَاعُ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93822B-2619-55B4-D19C-A1950469EDF7}"/>
              </a:ext>
            </a:extLst>
          </p:cNvPr>
          <p:cNvSpPr txBox="1"/>
          <p:nvPr/>
        </p:nvSpPr>
        <p:spPr>
          <a:xfrm>
            <a:off x="6199591" y="480634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اَلْقُطْرُ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ليحدد العنصر الأول ... الثاني... الثالث 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88185128-9AC2-0684-01D3-80936232850A}"/>
              </a:ext>
            </a:extLst>
          </p:cNvPr>
          <p:cNvGrpSpPr/>
          <p:nvPr/>
        </p:nvGrpSpPr>
        <p:grpSpPr>
          <a:xfrm>
            <a:off x="1504336" y="2379407"/>
            <a:ext cx="3319145" cy="3024000"/>
            <a:chOff x="2585884" y="2359742"/>
            <a:chExt cx="3319145" cy="3024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EFABE8A3-205A-5A7A-2983-3C925B642047}"/>
                </a:ext>
              </a:extLst>
            </p:cNvPr>
            <p:cNvGrpSpPr/>
            <p:nvPr/>
          </p:nvGrpSpPr>
          <p:grpSpPr>
            <a:xfrm>
              <a:off x="2585884" y="2359742"/>
              <a:ext cx="3024000" cy="3024000"/>
              <a:chOff x="2585884" y="2359742"/>
              <a:chExt cx="3024000" cy="3024000"/>
            </a:xfrm>
          </p:grpSpPr>
          <p:sp>
            <p:nvSpPr>
              <p:cNvPr id="28" name="Organigramme : Connecteur 27">
                <a:extLst>
                  <a:ext uri="{FF2B5EF4-FFF2-40B4-BE49-F238E27FC236}">
                    <a16:creationId xmlns:a16="http://schemas.microsoft.com/office/drawing/2014/main" id="{18F2BB49-3A1B-15A3-4CA2-D98FE2239EBE}"/>
                  </a:ext>
                </a:extLst>
              </p:cNvPr>
              <p:cNvSpPr/>
              <p:nvPr/>
            </p:nvSpPr>
            <p:spPr>
              <a:xfrm>
                <a:off x="2585884" y="2359742"/>
                <a:ext cx="3024000" cy="3024000"/>
              </a:xfrm>
              <a:prstGeom prst="flowChartConnector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Organigramme : Connecteur 28">
                <a:extLst>
                  <a:ext uri="{FF2B5EF4-FFF2-40B4-BE49-F238E27FC236}">
                    <a16:creationId xmlns:a16="http://schemas.microsoft.com/office/drawing/2014/main" id="{51B8A25F-E177-9084-20BA-7FAACBE548EC}"/>
                  </a:ext>
                </a:extLst>
              </p:cNvPr>
              <p:cNvSpPr/>
              <p:nvPr/>
            </p:nvSpPr>
            <p:spPr>
              <a:xfrm>
                <a:off x="4061884" y="3835742"/>
                <a:ext cx="72000" cy="72000"/>
              </a:xfrm>
              <a:prstGeom prst="flowChartConnector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1BEEBCB-4FDE-76C5-9C8E-25819E1F4CB1}"/>
                </a:ext>
              </a:extLst>
            </p:cNvPr>
            <p:cNvGrpSpPr/>
            <p:nvPr/>
          </p:nvGrpSpPr>
          <p:grpSpPr>
            <a:xfrm>
              <a:off x="2778019" y="2500187"/>
              <a:ext cx="3127010" cy="2839213"/>
              <a:chOff x="2778019" y="2500187"/>
              <a:chExt cx="3127010" cy="2839213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5D1A1F3-7128-7194-BD64-BFDAAFB5219F}"/>
                  </a:ext>
                </a:extLst>
              </p:cNvPr>
              <p:cNvSpPr txBox="1"/>
              <p:nvPr/>
            </p:nvSpPr>
            <p:spPr>
              <a:xfrm>
                <a:off x="3746089" y="3521110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292E847-AE70-8F36-61B4-28A9ED2EEDC2}"/>
                  </a:ext>
                </a:extLst>
              </p:cNvPr>
              <p:cNvSpPr txBox="1"/>
              <p:nvPr/>
            </p:nvSpPr>
            <p:spPr>
              <a:xfrm>
                <a:off x="2778019" y="4848238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465FE28-798F-4AA7-F934-3374AB68F10C}"/>
                  </a:ext>
                </a:extLst>
              </p:cNvPr>
              <p:cNvSpPr txBox="1"/>
              <p:nvPr/>
            </p:nvSpPr>
            <p:spPr>
              <a:xfrm>
                <a:off x="5167029" y="4877735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C7F03D6-3177-174B-8310-759999CC62F5}"/>
                  </a:ext>
                </a:extLst>
              </p:cNvPr>
              <p:cNvSpPr txBox="1"/>
              <p:nvPr/>
            </p:nvSpPr>
            <p:spPr>
              <a:xfrm>
                <a:off x="5187274" y="2500187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D</a:t>
                </a:r>
              </a:p>
            </p:txBody>
          </p: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CE0CAFA7-872D-FE9F-49CE-975F8C0D93A6}"/>
                  </a:ext>
                </a:extLst>
              </p:cNvPr>
              <p:cNvCxnSpPr>
                <a:cxnSpLocks/>
                <a:endCxn id="28" idx="5"/>
              </p:cNvCxnSpPr>
              <p:nvPr/>
            </p:nvCxnSpPr>
            <p:spPr>
              <a:xfrm>
                <a:off x="4097884" y="3871742"/>
                <a:ext cx="1069145" cy="1069145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37D5A554-3C49-2087-0292-8D967C52E94F}"/>
                  </a:ext>
                </a:extLst>
              </p:cNvPr>
              <p:cNvCxnSpPr>
                <a:cxnSpLocks/>
                <a:stCxn id="28" idx="7"/>
                <a:endCxn id="28" idx="3"/>
              </p:cNvCxnSpPr>
              <p:nvPr/>
            </p:nvCxnSpPr>
            <p:spPr>
              <a:xfrm flipH="1">
                <a:off x="3028739" y="2802597"/>
                <a:ext cx="2138290" cy="213829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7C7D3A03-1976-D31A-4911-AFD200D49C8B}"/>
              </a:ext>
            </a:extLst>
          </p:cNvPr>
          <p:cNvSpPr txBox="1"/>
          <p:nvPr/>
        </p:nvSpPr>
        <p:spPr>
          <a:xfrm>
            <a:off x="6199591" y="333218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اَلْمَركَزُ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D23B3BE-356E-0DE0-6202-DECF584DF8C8}"/>
              </a:ext>
            </a:extLst>
          </p:cNvPr>
          <p:cNvSpPr txBox="1"/>
          <p:nvPr/>
        </p:nvSpPr>
        <p:spPr>
          <a:xfrm>
            <a:off x="6199591" y="406926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اَلشُّعَاعُ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9809558-E058-8832-39DE-F2A2D07348E2}"/>
              </a:ext>
            </a:extLst>
          </p:cNvPr>
          <p:cNvSpPr txBox="1"/>
          <p:nvPr/>
        </p:nvSpPr>
        <p:spPr>
          <a:xfrm>
            <a:off x="6199591" y="480634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اَلْقُطْرُ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42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مركز الدائرة هو النقطة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71F80C4-0139-C804-809F-C176AA3EAD65}"/>
              </a:ext>
            </a:extLst>
          </p:cNvPr>
          <p:cNvGrpSpPr/>
          <p:nvPr/>
        </p:nvGrpSpPr>
        <p:grpSpPr>
          <a:xfrm>
            <a:off x="1504336" y="2379407"/>
            <a:ext cx="3319145" cy="3024000"/>
            <a:chOff x="2585884" y="2359742"/>
            <a:chExt cx="3319145" cy="30240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9605E5DE-D9E5-07E2-1AF3-7BB3B39D6B5F}"/>
                </a:ext>
              </a:extLst>
            </p:cNvPr>
            <p:cNvGrpSpPr/>
            <p:nvPr/>
          </p:nvGrpSpPr>
          <p:grpSpPr>
            <a:xfrm>
              <a:off x="2585884" y="2359742"/>
              <a:ext cx="3024000" cy="3024000"/>
              <a:chOff x="2585884" y="2359742"/>
              <a:chExt cx="3024000" cy="3024000"/>
            </a:xfrm>
          </p:grpSpPr>
          <p:sp>
            <p:nvSpPr>
              <p:cNvPr id="38" name="Organigramme : Connecteur 37">
                <a:extLst>
                  <a:ext uri="{FF2B5EF4-FFF2-40B4-BE49-F238E27FC236}">
                    <a16:creationId xmlns:a16="http://schemas.microsoft.com/office/drawing/2014/main" id="{AED56FDF-2FBF-2FC2-2C06-47F94DCB65AD}"/>
                  </a:ext>
                </a:extLst>
              </p:cNvPr>
              <p:cNvSpPr/>
              <p:nvPr/>
            </p:nvSpPr>
            <p:spPr>
              <a:xfrm>
                <a:off x="2585884" y="2359742"/>
                <a:ext cx="3024000" cy="3024000"/>
              </a:xfrm>
              <a:prstGeom prst="flowChartConnector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" name="Organigramme : Connecteur 38">
                <a:extLst>
                  <a:ext uri="{FF2B5EF4-FFF2-40B4-BE49-F238E27FC236}">
                    <a16:creationId xmlns:a16="http://schemas.microsoft.com/office/drawing/2014/main" id="{9ED71BE5-DA86-AB7B-285A-8605D1A8EE88}"/>
                  </a:ext>
                </a:extLst>
              </p:cNvPr>
              <p:cNvSpPr/>
              <p:nvPr/>
            </p:nvSpPr>
            <p:spPr>
              <a:xfrm>
                <a:off x="4061884" y="3835742"/>
                <a:ext cx="72000" cy="72000"/>
              </a:xfrm>
              <a:prstGeom prst="flowChartConnector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9C3A63A-D45C-BD37-C69C-EDE77194DADD}"/>
                </a:ext>
              </a:extLst>
            </p:cNvPr>
            <p:cNvGrpSpPr/>
            <p:nvPr/>
          </p:nvGrpSpPr>
          <p:grpSpPr>
            <a:xfrm>
              <a:off x="2778019" y="2500187"/>
              <a:ext cx="3127010" cy="2839213"/>
              <a:chOff x="2778019" y="2500187"/>
              <a:chExt cx="3127010" cy="2839213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48F4407-263D-3A55-6D5C-9891FA8EF5D5}"/>
                  </a:ext>
                </a:extLst>
              </p:cNvPr>
              <p:cNvSpPr txBox="1"/>
              <p:nvPr/>
            </p:nvSpPr>
            <p:spPr>
              <a:xfrm>
                <a:off x="3746089" y="3521110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75A1411-7757-FFC9-3614-797DAC277DBC}"/>
                  </a:ext>
                </a:extLst>
              </p:cNvPr>
              <p:cNvSpPr txBox="1"/>
              <p:nvPr/>
            </p:nvSpPr>
            <p:spPr>
              <a:xfrm>
                <a:off x="2778019" y="4848238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CEA5955-D772-919C-BC76-C91408F89CD5}"/>
                  </a:ext>
                </a:extLst>
              </p:cNvPr>
              <p:cNvSpPr txBox="1"/>
              <p:nvPr/>
            </p:nvSpPr>
            <p:spPr>
              <a:xfrm>
                <a:off x="5167029" y="4877735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4B7197C9-DABA-EB67-4EAC-E0792AE53301}"/>
                  </a:ext>
                </a:extLst>
              </p:cNvPr>
              <p:cNvSpPr txBox="1"/>
              <p:nvPr/>
            </p:nvSpPr>
            <p:spPr>
              <a:xfrm>
                <a:off x="5187274" y="2500187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D</a:t>
                </a:r>
              </a:p>
            </p:txBody>
          </p: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A5F65FAA-5794-CB9E-72F6-EC1BC34760BF}"/>
                  </a:ext>
                </a:extLst>
              </p:cNvPr>
              <p:cNvCxnSpPr>
                <a:cxnSpLocks/>
                <a:endCxn id="38" idx="5"/>
              </p:cNvCxnSpPr>
              <p:nvPr/>
            </p:nvCxnSpPr>
            <p:spPr>
              <a:xfrm>
                <a:off x="4097884" y="3871742"/>
                <a:ext cx="1069145" cy="1069145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FD74FF83-65A9-1BD7-7723-F90E3259ACE1}"/>
                  </a:ext>
                </a:extLst>
              </p:cNvPr>
              <p:cNvCxnSpPr>
                <a:cxnSpLocks/>
                <a:stCxn id="38" idx="7"/>
                <a:endCxn id="38" idx="3"/>
              </p:cNvCxnSpPr>
              <p:nvPr/>
            </p:nvCxnSpPr>
            <p:spPr>
              <a:xfrm flipH="1">
                <a:off x="3028739" y="2802597"/>
                <a:ext cx="2138290" cy="213829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2555EBBC-8347-F17B-6E08-FDA17CC651F8}"/>
              </a:ext>
            </a:extLst>
          </p:cNvPr>
          <p:cNvSpPr txBox="1"/>
          <p:nvPr/>
        </p:nvSpPr>
        <p:spPr>
          <a:xfrm>
            <a:off x="6199591" y="333218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اَلْمَركَزُ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192E317-A1AE-ECC4-3774-6E5B8A5413D4}"/>
              </a:ext>
            </a:extLst>
          </p:cNvPr>
          <p:cNvSpPr txBox="1"/>
          <p:nvPr/>
        </p:nvSpPr>
        <p:spPr>
          <a:xfrm>
            <a:off x="6199591" y="406926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اَلشُّعَاعُ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795CC94-6899-0305-BCE9-0584E483A763}"/>
              </a:ext>
            </a:extLst>
          </p:cNvPr>
          <p:cNvSpPr txBox="1"/>
          <p:nvPr/>
        </p:nvSpPr>
        <p:spPr>
          <a:xfrm>
            <a:off x="6199591" y="480634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اَلْقُطْرُ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FFC81B-A225-B415-AB6F-0C619C0E0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77" y="1639630"/>
            <a:ext cx="7243165" cy="48866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2D6728-3EF9-FDAB-2CB9-E9DCB59E63D7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84.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E8B7FA-6CA4-2A0A-0C5B-1A8F2188D697}"/>
              </a:ext>
            </a:extLst>
          </p:cNvPr>
          <p:cNvSpPr/>
          <p:nvPr/>
        </p:nvSpPr>
        <p:spPr>
          <a:xfrm>
            <a:off x="4777273" y="1996752"/>
            <a:ext cx="2864504" cy="1259631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7A493-9C92-7729-4AAF-812779E46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690EFE-135E-C7DD-3DA6-047195F52E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30067D-948F-5472-F4FA-65BC74FA3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26" y="2056361"/>
            <a:ext cx="7884367" cy="337831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00" y="4229881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2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F923-85D5-396B-FB57-27C9F0D6A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B65B05-4E09-B3F4-D185-2AB05B1710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9C82B6-22E3-0EC4-4D5C-B7E28F03C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08" y="2186994"/>
            <a:ext cx="8309948" cy="356066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3E09D1-0D1D-EF1B-E5EC-46ABF640CBC1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5022FE3B-8CEE-EB96-AA25-BACA88FC01E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2552E18F-9608-BF55-4514-8BEB8813F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4D0A73-37BF-C187-7A18-CC6885A500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51B98F78-0FE6-4B1E-86D2-B5120530E0CA}"/>
              </a:ext>
            </a:extLst>
          </p:cNvPr>
          <p:cNvSpPr txBox="1"/>
          <p:nvPr/>
        </p:nvSpPr>
        <p:spPr>
          <a:xfrm>
            <a:off x="7217355" y="5102527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9F883D-4181-83F0-7470-C43E9754C2F8}"/>
              </a:ext>
            </a:extLst>
          </p:cNvPr>
          <p:cNvSpPr txBox="1"/>
          <p:nvPr/>
        </p:nvSpPr>
        <p:spPr>
          <a:xfrm>
            <a:off x="5686221" y="2759900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O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46EF836-F8A8-2767-3E7D-63286E7A7DFE}"/>
              </a:ext>
            </a:extLst>
          </p:cNvPr>
          <p:cNvSpPr txBox="1"/>
          <p:nvPr/>
        </p:nvSpPr>
        <p:spPr>
          <a:xfrm>
            <a:off x="5686221" y="3364442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OB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AEECDD-2D8B-E81E-A693-676E7F196294}"/>
              </a:ext>
            </a:extLst>
          </p:cNvPr>
          <p:cNvSpPr txBox="1"/>
          <p:nvPr/>
        </p:nvSpPr>
        <p:spPr>
          <a:xfrm>
            <a:off x="5523725" y="3918686"/>
            <a:ext cx="1135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قطر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3F6A79-3AF8-7251-46A8-2A92EC754473}"/>
              </a:ext>
            </a:extLst>
          </p:cNvPr>
          <p:cNvSpPr txBox="1"/>
          <p:nvPr/>
        </p:nvSpPr>
        <p:spPr>
          <a:xfrm>
            <a:off x="5975810" y="4536969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6E390E-D842-FB14-6C36-8E92AFD65C3D}"/>
              </a:ext>
            </a:extLst>
          </p:cNvPr>
          <p:cNvSpPr txBox="1"/>
          <p:nvPr/>
        </p:nvSpPr>
        <p:spPr>
          <a:xfrm>
            <a:off x="7331364" y="4543681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6C9E5D0-DD6E-51F7-5D61-50F19A948644}"/>
              </a:ext>
            </a:extLst>
          </p:cNvPr>
          <p:cNvSpPr txBox="1"/>
          <p:nvPr/>
        </p:nvSpPr>
        <p:spPr>
          <a:xfrm>
            <a:off x="6700961" y="4543681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6845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6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اسْتِعْمالُ الْبِرْكارِ لإِنْشاءِ دائِرَةٍ</a:t>
            </a: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34B0-8F43-8705-61F7-D47062949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89C0C29-B2DD-EA61-206D-80047AD8D24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دفاتركم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9A8CDB5-10FB-8A3D-E1D4-242BC05D16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7FAEC6-F5A8-EA37-178A-EDF383328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7841" y="1821172"/>
            <a:ext cx="3055123" cy="432013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50926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أنشئوا دائرة مركزها 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وشعاعها 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cm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3 دقائق للإنجاز.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E61F03D7-A69F-2209-764D-A1CE0925EDF0}"/>
              </a:ext>
            </a:extLst>
          </p:cNvPr>
          <p:cNvSpPr/>
          <p:nvPr/>
        </p:nvSpPr>
        <p:spPr>
          <a:xfrm>
            <a:off x="2504246" y="2384873"/>
            <a:ext cx="3240000" cy="3240156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819B09-D932-5D6B-692E-9AF54305736C}"/>
              </a:ext>
            </a:extLst>
          </p:cNvPr>
          <p:cNvGrpSpPr/>
          <p:nvPr/>
        </p:nvGrpSpPr>
        <p:grpSpPr>
          <a:xfrm>
            <a:off x="4088249" y="3573386"/>
            <a:ext cx="1656000" cy="523220"/>
            <a:chOff x="4196534" y="3633534"/>
            <a:chExt cx="1656000" cy="52322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AA3DF11-6798-4EC0-CAB8-29A09D809789}"/>
                </a:ext>
              </a:extLst>
            </p:cNvPr>
            <p:cNvGrpSpPr/>
            <p:nvPr/>
          </p:nvGrpSpPr>
          <p:grpSpPr>
            <a:xfrm>
              <a:off x="4196534" y="4029106"/>
              <a:ext cx="1656000" cy="36000"/>
              <a:chOff x="4196534" y="4029106"/>
              <a:chExt cx="1656000" cy="36000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F3A29540-D9E5-5CA5-2A34-947F3BE11E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534" y="4047106"/>
                <a:ext cx="1638000" cy="180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rganigramme : Connecteur 8">
                <a:extLst>
                  <a:ext uri="{FF2B5EF4-FFF2-40B4-BE49-F238E27FC236}">
                    <a16:creationId xmlns:a16="http://schemas.microsoft.com/office/drawing/2014/main" id="{FB46BACD-0802-359F-81E0-069F6F7FA630}"/>
                  </a:ext>
                </a:extLst>
              </p:cNvPr>
              <p:cNvSpPr/>
              <p:nvPr/>
            </p:nvSpPr>
            <p:spPr>
              <a:xfrm>
                <a:off x="4196534" y="4029106"/>
                <a:ext cx="36000" cy="3600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8F5A6A2-0B08-9E2D-B096-88DAC594F430}"/>
                </a:ext>
              </a:extLst>
            </p:cNvPr>
            <p:cNvSpPr txBox="1"/>
            <p:nvPr/>
          </p:nvSpPr>
          <p:spPr>
            <a:xfrm>
              <a:off x="4489404" y="3633534"/>
              <a:ext cx="1021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70C0"/>
                  </a:solidFill>
                </a:rPr>
                <a:t>5 cm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BD9C1A6B-7B90-E9F1-F2DC-28838661D08B}"/>
              </a:ext>
            </a:extLst>
          </p:cNvPr>
          <p:cNvSpPr txBox="1"/>
          <p:nvPr/>
        </p:nvSpPr>
        <p:spPr>
          <a:xfrm>
            <a:off x="3674702" y="3910920"/>
            <a:ext cx="73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C00000"/>
                </a:solidFill>
              </a:rPr>
              <a:t>A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1FC38EA-E94F-12D8-DEBE-730987A4B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28" y="858759"/>
            <a:ext cx="738292" cy="82705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FAF7F70-0D18-B4BF-647E-18C9E1563AB9}"/>
              </a:ext>
            </a:extLst>
          </p:cNvPr>
          <p:cNvSpPr txBox="1"/>
          <p:nvPr/>
        </p:nvSpPr>
        <p:spPr>
          <a:xfrm>
            <a:off x="604535" y="1130794"/>
            <a:ext cx="58901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415F5B-F226-F4B5-5E08-2D6A806BE2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4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لينشئ الدائرة؟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DC5D78B5-66A4-8B80-69CC-6D93E5A4F8B0}"/>
              </a:ext>
            </a:extLst>
          </p:cNvPr>
          <p:cNvSpPr/>
          <p:nvPr/>
        </p:nvSpPr>
        <p:spPr>
          <a:xfrm>
            <a:off x="2504246" y="2384873"/>
            <a:ext cx="3240000" cy="3240156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D4E791-E807-A20E-CD25-B4991F199D39}"/>
              </a:ext>
            </a:extLst>
          </p:cNvPr>
          <p:cNvGrpSpPr/>
          <p:nvPr/>
        </p:nvGrpSpPr>
        <p:grpSpPr>
          <a:xfrm>
            <a:off x="4088249" y="3573386"/>
            <a:ext cx="1656000" cy="523220"/>
            <a:chOff x="4196534" y="3633534"/>
            <a:chExt cx="1656000" cy="52322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CE2DFD3-EBDA-FBB0-12AA-7F2A91A713E0}"/>
                </a:ext>
              </a:extLst>
            </p:cNvPr>
            <p:cNvGrpSpPr/>
            <p:nvPr/>
          </p:nvGrpSpPr>
          <p:grpSpPr>
            <a:xfrm>
              <a:off x="4196534" y="4029106"/>
              <a:ext cx="1656000" cy="36000"/>
              <a:chOff x="4196534" y="4029106"/>
              <a:chExt cx="1656000" cy="36000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DB55F9F8-7227-3754-A31C-0B98AA7949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4534" y="4047106"/>
                <a:ext cx="1638000" cy="180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rganigramme : Connecteur 8">
                <a:extLst>
                  <a:ext uri="{FF2B5EF4-FFF2-40B4-BE49-F238E27FC236}">
                    <a16:creationId xmlns:a16="http://schemas.microsoft.com/office/drawing/2014/main" id="{22F738FE-A418-E9A8-2227-E21733ED18F4}"/>
                  </a:ext>
                </a:extLst>
              </p:cNvPr>
              <p:cNvSpPr/>
              <p:nvPr/>
            </p:nvSpPr>
            <p:spPr>
              <a:xfrm>
                <a:off x="4196534" y="4029106"/>
                <a:ext cx="36000" cy="3600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B495B9B-4142-48F5-DA55-3AA9C8090C88}"/>
                </a:ext>
              </a:extLst>
            </p:cNvPr>
            <p:cNvSpPr txBox="1"/>
            <p:nvPr/>
          </p:nvSpPr>
          <p:spPr>
            <a:xfrm>
              <a:off x="4489404" y="3633534"/>
              <a:ext cx="1021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70C0"/>
                  </a:solidFill>
                </a:rPr>
                <a:t>5 cm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B909DE1-DAF2-4C0A-26DF-4644BACCB362}"/>
              </a:ext>
            </a:extLst>
          </p:cNvPr>
          <p:cNvSpPr txBox="1"/>
          <p:nvPr/>
        </p:nvSpPr>
        <p:spPr>
          <a:xfrm>
            <a:off x="3674702" y="3910920"/>
            <a:ext cx="73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C00000"/>
                </a:solidFill>
              </a:rPr>
              <a:t>A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D47F17-C335-5A7F-2C89-D283F7BDC4D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CDF3-AE03-9056-9B7A-2ABAADBBA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9C9F3D-E8AF-1E1E-DC14-54C5AF5B15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66B262-E18E-1C17-2969-8F91DB49D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77" y="1639630"/>
            <a:ext cx="7243165" cy="48866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51CED-E5C5-D891-7670-76C4BB8B2C1F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84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07B39D-5F12-8804-63EF-46F919D2FC4B}"/>
              </a:ext>
            </a:extLst>
          </p:cNvPr>
          <p:cNvSpPr/>
          <p:nvPr/>
        </p:nvSpPr>
        <p:spPr>
          <a:xfrm flipH="1">
            <a:off x="4805267" y="3237722"/>
            <a:ext cx="2809280" cy="1492898"/>
          </a:xfrm>
          <a:prstGeom prst="roundRect">
            <a:avLst>
              <a:gd name="adj" fmla="val 82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23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7790-8CB7-E766-D3DA-70F0A6346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3303BA-812D-80B3-BC30-7E819E26B7C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85C164-BC07-36D1-FC13-E7EC97973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406" y="2276669"/>
            <a:ext cx="7489492" cy="37725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2865A1-5511-0A6E-8413-FA183B3BE890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CB46815A-C0CB-9087-F0C1-8B8FDB0526E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C41CA5CE-ECD9-ADCB-0039-F785DE010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31C7E7F-F50D-AC07-4D67-FC8A1E640E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C8B5552-501C-748A-47A2-E389FDAA3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707" y="4308906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4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ABBD9-916E-7E25-9BB6-896E024B0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6E6F2-861A-0993-4971-6E4D2A900F6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D59D3DA-668B-9AF8-3CA0-1B8286062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61" y="1868639"/>
            <a:ext cx="8299537" cy="4180584"/>
          </a:xfrm>
          <a:prstGeom prst="rect">
            <a:avLst/>
          </a:prstGeom>
        </p:spPr>
      </p:pic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6DEBCDDB-59BB-0EA7-0789-CC5720B51326}"/>
              </a:ext>
            </a:extLst>
          </p:cNvPr>
          <p:cNvSpPr/>
          <p:nvPr/>
        </p:nvSpPr>
        <p:spPr>
          <a:xfrm>
            <a:off x="1338696" y="2659223"/>
            <a:ext cx="2268000" cy="2268000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51F3E171-CE9D-668F-B034-29A312AC5015}"/>
              </a:ext>
            </a:extLst>
          </p:cNvPr>
          <p:cNvSpPr/>
          <p:nvPr/>
        </p:nvSpPr>
        <p:spPr>
          <a:xfrm>
            <a:off x="5074051" y="3119533"/>
            <a:ext cx="2628000" cy="2628000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D6CEC20-0E2A-AAB5-A276-647BA8FC0577}"/>
              </a:ext>
            </a:extLst>
          </p:cNvPr>
          <p:cNvCxnSpPr>
            <a:endCxn id="12" idx="6"/>
          </p:cNvCxnSpPr>
          <p:nvPr/>
        </p:nvCxnSpPr>
        <p:spPr>
          <a:xfrm>
            <a:off x="2472696" y="3793223"/>
            <a:ext cx="113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465A65A-6B8B-DDEC-4739-B6B4D0F1A2AA}"/>
              </a:ext>
            </a:extLst>
          </p:cNvPr>
          <p:cNvCxnSpPr/>
          <p:nvPr/>
        </p:nvCxnSpPr>
        <p:spPr>
          <a:xfrm>
            <a:off x="6401431" y="4433533"/>
            <a:ext cx="1296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F5D7FF18-78A7-640A-B96B-2E639C23FA4F}"/>
              </a:ext>
            </a:extLst>
          </p:cNvPr>
          <p:cNvSpPr txBox="1"/>
          <p:nvPr/>
        </p:nvSpPr>
        <p:spPr>
          <a:xfrm>
            <a:off x="6648779" y="4145797"/>
            <a:ext cx="801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5 cm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2A03C9C-5076-5CAC-B22D-AB8B54E71CCB}"/>
              </a:ext>
            </a:extLst>
          </p:cNvPr>
          <p:cNvSpPr txBox="1"/>
          <p:nvPr/>
        </p:nvSpPr>
        <p:spPr>
          <a:xfrm>
            <a:off x="2639044" y="3492286"/>
            <a:ext cx="801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4 cm</a:t>
            </a:r>
          </a:p>
        </p:txBody>
      </p:sp>
    </p:spTree>
    <p:extLst>
      <p:ext uri="{BB962C8B-B14F-4D97-AF65-F5344CB8AC3E}">
        <p14:creationId xmlns:p14="http://schemas.microsoft.com/office/powerpoint/2010/main" val="73848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DC6BD-B8AD-E6BE-A292-232CCF189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E261F82-BE95-02C2-10AF-CDBA6DDDECF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BA798D5-1944-B3C0-341B-766C4D3E7C6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1ADC200-7293-1F36-137B-FA04CEC909A2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4F2896C-D1A8-1F3C-E6CB-3A62C751EAEE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FEF7E86-03D3-8288-2A46-61111F2E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6D8D165-DC11-677C-6ED8-96DD0321E8AD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7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F396C9D-62B6-3FB5-483C-10CA8DA6C4DF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93C2A8-8FB1-5D4D-CD3F-E85F61189077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الْمُجَسَّماتُ: تَعَرُّفٌ وَتَصْنيفٌ</a:t>
            </a:r>
          </a:p>
        </p:txBody>
      </p:sp>
    </p:spTree>
    <p:extLst>
      <p:ext uri="{BB962C8B-B14F-4D97-AF65-F5344CB8AC3E}">
        <p14:creationId xmlns:p14="http://schemas.microsoft.com/office/powerpoint/2010/main" val="7952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E237C-6AE1-A630-97DB-96CCAA2F0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30CE73-58F5-0D8B-3AAA-1B3823E7C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7FE869-59EF-403C-3BC4-07A793DF439C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88006F-CF3B-580F-85BC-C8A8F0BE02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78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خصائص هذا الهرم.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9FEFB2-1C7F-746D-9148-3FE0F512EE2C}"/>
              </a:ext>
            </a:extLst>
          </p:cNvPr>
          <p:cNvSpPr txBox="1"/>
          <p:nvPr/>
        </p:nvSpPr>
        <p:spPr>
          <a:xfrm>
            <a:off x="6227116" y="3330488"/>
            <a:ext cx="1985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الوجوه: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FBD66B-32AA-8C8B-DE74-090C3F28A859}"/>
              </a:ext>
            </a:extLst>
          </p:cNvPr>
          <p:cNvSpPr txBox="1"/>
          <p:nvPr/>
        </p:nvSpPr>
        <p:spPr>
          <a:xfrm>
            <a:off x="5678906" y="4182387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الحروف: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02ECD5-5465-78FA-6CD7-49B62DC303EF}"/>
              </a:ext>
            </a:extLst>
          </p:cNvPr>
          <p:cNvSpPr txBox="1"/>
          <p:nvPr/>
        </p:nvSpPr>
        <p:spPr>
          <a:xfrm>
            <a:off x="5678906" y="5034285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الرؤوس: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EEC314-B2D1-FB39-95ED-CC28B9A65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25" y="2259507"/>
            <a:ext cx="3410740" cy="321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5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ليحدد العنصر الأول ... العنصر الثاني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العنصر  الثالث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C3AA42A-8604-A58F-095C-AEA93ADF0C86}"/>
              </a:ext>
            </a:extLst>
          </p:cNvPr>
          <p:cNvSpPr txBox="1"/>
          <p:nvPr/>
        </p:nvSpPr>
        <p:spPr>
          <a:xfrm>
            <a:off x="6227116" y="3330488"/>
            <a:ext cx="1985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الوجوه: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F9BEA5-2752-3650-5C80-1F55EA391D83}"/>
              </a:ext>
            </a:extLst>
          </p:cNvPr>
          <p:cNvSpPr txBox="1"/>
          <p:nvPr/>
        </p:nvSpPr>
        <p:spPr>
          <a:xfrm>
            <a:off x="5678906" y="4182387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الحروف: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624299-C8F9-ACF9-41FA-A3E9B772B589}"/>
              </a:ext>
            </a:extLst>
          </p:cNvPr>
          <p:cNvSpPr txBox="1"/>
          <p:nvPr/>
        </p:nvSpPr>
        <p:spPr>
          <a:xfrm>
            <a:off x="5678906" y="5034285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الرؤوس: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6505FD-82B2-806B-FA4B-82234BA8B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DEBF90-1E03-1694-D915-992445202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25" y="2259507"/>
            <a:ext cx="3410740" cy="321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4DB051-BA51-062B-42CD-EADAACCC79E7}"/>
              </a:ext>
            </a:extLst>
          </p:cNvPr>
          <p:cNvSpPr txBox="1"/>
          <p:nvPr/>
        </p:nvSpPr>
        <p:spPr>
          <a:xfrm>
            <a:off x="5678906" y="3330488"/>
            <a:ext cx="2533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الوجوه: </a:t>
            </a:r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418B53-435E-D84E-BBCD-A14895E51640}"/>
              </a:ext>
            </a:extLst>
          </p:cNvPr>
          <p:cNvSpPr txBox="1"/>
          <p:nvPr/>
        </p:nvSpPr>
        <p:spPr>
          <a:xfrm>
            <a:off x="5678906" y="4182386"/>
            <a:ext cx="2533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الحروف: </a:t>
            </a:r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CA9326-A75F-9ADE-B9C0-1410421FDFA1}"/>
              </a:ext>
            </a:extLst>
          </p:cNvPr>
          <p:cNvSpPr txBox="1"/>
          <p:nvPr/>
        </p:nvSpPr>
        <p:spPr>
          <a:xfrm>
            <a:off x="5678906" y="5034285"/>
            <a:ext cx="2533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الرؤوس: </a:t>
            </a:r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3CFB4B-387F-E7BD-2556-96E5C37ED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25" y="2259507"/>
            <a:ext cx="3410740" cy="321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F2F4A-DF28-D936-102C-502999E19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E2A9A8-26DD-79CF-9B31-3A7C4327CC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B995E2B-7F1D-0469-5AA7-488FD217B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77" y="1639630"/>
            <a:ext cx="7243165" cy="48866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B7B48A-031D-3831-9528-012B84A4C8BA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84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93EF3A-FAFE-5066-1593-9381309F7CBB}"/>
              </a:ext>
            </a:extLst>
          </p:cNvPr>
          <p:cNvSpPr/>
          <p:nvPr/>
        </p:nvSpPr>
        <p:spPr>
          <a:xfrm flipH="1">
            <a:off x="4795937" y="4721290"/>
            <a:ext cx="2809280" cy="1492898"/>
          </a:xfrm>
          <a:prstGeom prst="roundRect">
            <a:avLst>
              <a:gd name="adj" fmla="val 82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36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6810-8C81-024E-F323-0E1FE2E2C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9DC7E4-156C-6047-0B2B-BED3BC6E8F2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7EB361-8503-6A7F-3464-A6792D77A794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4CD7F78E-68BD-9DD7-8DD1-8A425E2E983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07F0A745-8EC9-F5C6-244A-67AF9B449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B2E78B5D-BF43-B626-674F-7574C6A5F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B70304F-F6D8-F8CD-73BF-344D8AAE5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03" y="2090660"/>
            <a:ext cx="7169075" cy="38160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A3A6FD-17B9-4637-7521-3936E3EFBC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43830" y="4183851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1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70C6C-D0E7-4FFB-7031-2295363D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E8F39E-649E-74CE-2C08-BD78C57C2C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8BE851-B33E-7E38-EBA1-ECC74B249492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79DC3BDE-9942-997D-6669-028DEC2CCAE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79C49DA7-9780-DE50-C4FB-779ABD6F3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A322411F-2144-CA0E-CD8B-31B4C0AC6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12E8238-6820-B339-521C-CE24A4EE3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18" y="1899527"/>
            <a:ext cx="8259377" cy="43964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B7D2D1-1913-9A8A-CD53-27522401C4E2}"/>
              </a:ext>
            </a:extLst>
          </p:cNvPr>
          <p:cNvSpPr txBox="1"/>
          <p:nvPr/>
        </p:nvSpPr>
        <p:spPr>
          <a:xfrm>
            <a:off x="733297" y="4572685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FA08B8-37F2-4A89-968D-582F10589C4F}"/>
              </a:ext>
            </a:extLst>
          </p:cNvPr>
          <p:cNvSpPr txBox="1"/>
          <p:nvPr/>
        </p:nvSpPr>
        <p:spPr>
          <a:xfrm>
            <a:off x="617452" y="5088128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59816A-B790-F265-23E8-FF14D54C7A2C}"/>
              </a:ext>
            </a:extLst>
          </p:cNvPr>
          <p:cNvSpPr txBox="1"/>
          <p:nvPr/>
        </p:nvSpPr>
        <p:spPr>
          <a:xfrm>
            <a:off x="575705" y="5578857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8D1945-847E-970A-755E-7E27F21AD496}"/>
              </a:ext>
            </a:extLst>
          </p:cNvPr>
          <p:cNvSpPr txBox="1"/>
          <p:nvPr/>
        </p:nvSpPr>
        <p:spPr>
          <a:xfrm>
            <a:off x="2825708" y="4585042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D6C309-EF15-0B4A-A4F5-B2E6C84B5EC2}"/>
              </a:ext>
            </a:extLst>
          </p:cNvPr>
          <p:cNvSpPr txBox="1"/>
          <p:nvPr/>
        </p:nvSpPr>
        <p:spPr>
          <a:xfrm>
            <a:off x="2709863" y="5100485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AE0D29A-5EE4-D195-E269-0BE22346CE6B}"/>
              </a:ext>
            </a:extLst>
          </p:cNvPr>
          <p:cNvSpPr txBox="1"/>
          <p:nvPr/>
        </p:nvSpPr>
        <p:spPr>
          <a:xfrm>
            <a:off x="2557851" y="5591214"/>
            <a:ext cx="579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593A2FE-622A-D296-C30B-61AAC40444EE}"/>
              </a:ext>
            </a:extLst>
          </p:cNvPr>
          <p:cNvSpPr txBox="1"/>
          <p:nvPr/>
        </p:nvSpPr>
        <p:spPr>
          <a:xfrm>
            <a:off x="4871824" y="4572685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F56DB8-58E3-FC88-ABAA-CA327D326966}"/>
              </a:ext>
            </a:extLst>
          </p:cNvPr>
          <p:cNvSpPr txBox="1"/>
          <p:nvPr/>
        </p:nvSpPr>
        <p:spPr>
          <a:xfrm>
            <a:off x="4755979" y="5088128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B196AF-4F3D-C4E3-BC75-621ACCD60553}"/>
              </a:ext>
            </a:extLst>
          </p:cNvPr>
          <p:cNvSpPr txBox="1"/>
          <p:nvPr/>
        </p:nvSpPr>
        <p:spPr>
          <a:xfrm>
            <a:off x="4714232" y="5578857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764256B-8335-D279-860B-013AB021E477}"/>
              </a:ext>
            </a:extLst>
          </p:cNvPr>
          <p:cNvSpPr txBox="1"/>
          <p:nvPr/>
        </p:nvSpPr>
        <p:spPr>
          <a:xfrm>
            <a:off x="6917940" y="4597399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5C3797-6C35-35B5-A1FC-0C2EC54FCC94}"/>
              </a:ext>
            </a:extLst>
          </p:cNvPr>
          <p:cNvSpPr txBox="1"/>
          <p:nvPr/>
        </p:nvSpPr>
        <p:spPr>
          <a:xfrm>
            <a:off x="6802095" y="5112842"/>
            <a:ext cx="407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4C0F12-214A-AE02-675D-80206A37D259}"/>
              </a:ext>
            </a:extLst>
          </p:cNvPr>
          <p:cNvSpPr txBox="1"/>
          <p:nvPr/>
        </p:nvSpPr>
        <p:spPr>
          <a:xfrm>
            <a:off x="6588298" y="5603571"/>
            <a:ext cx="579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12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88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8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5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3200403" y="3182232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 الْبَحْثِ عَنِ الْكُلِّ (أَجْزاءٌ مُتَسَاوِيَةٌ) 2</a:t>
            </a: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DACC41-0374-CD87-5782-601365270BA5}"/>
              </a:ext>
            </a:extLst>
          </p:cNvPr>
          <p:cNvSpPr txBox="1"/>
          <p:nvPr/>
        </p:nvSpPr>
        <p:spPr>
          <a:xfrm>
            <a:off x="469557" y="2100950"/>
            <a:ext cx="8127904" cy="274678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	لِلذَّهَابِ إِلَى الْمَدْرَسَةِ، تَقْطَعُ شِيرِينُ مَسَافَةَ 26 كيلومترًا كُلَّ يَوْمٍ ذَهَابًا وَإِيابًا بِسَيَّارَةِ النَّقْلِ الْمَدْرَسِيِّ.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کَمْ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کِیلومترًا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تَقْطَعُ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شِيرِینُ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فِي 5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أَیَّام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دِرَاسِيَّةِ؟</a:t>
            </a:r>
          </a:p>
        </p:txBody>
      </p:sp>
    </p:spTree>
    <p:extLst>
      <p:ext uri="{BB962C8B-B14F-4D97-AF65-F5344CB8AC3E}">
        <p14:creationId xmlns:p14="http://schemas.microsoft.com/office/powerpoint/2010/main" val="27596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779889"/>
            <a:ext cx="46592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أغمضوا أعينكم ثم تخيلوا شريط أحداث المسألة.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يقرأ المدرس المسألة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07E98C-D267-73AA-40E9-9CD2C444BB33}"/>
              </a:ext>
            </a:extLst>
          </p:cNvPr>
          <p:cNvSpPr txBox="1"/>
          <p:nvPr/>
        </p:nvSpPr>
        <p:spPr>
          <a:xfrm>
            <a:off x="469557" y="2100950"/>
            <a:ext cx="8127904" cy="274678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	لِلذَّهَابِ إِلَى الْمَدْرَسَةِ، تَقْطَعُ شِيرِينُ مَسَافَةَ 26 كيلومترًا كُلَّ يَوْمٍ ذَهَابًا وَإِيابًا بِسَيَّارَةِ النَّقْلِ الْمَدْرَسِيِّ.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کَمْ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کِیلومترًا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تَقْطَعُ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شِيرِینُ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فِي 5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أَیَّام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دِرَاسِيَّةِ؟</a:t>
            </a:r>
          </a:p>
        </p:txBody>
      </p:sp>
    </p:spTree>
    <p:extLst>
      <p:ext uri="{BB962C8B-B14F-4D97-AF65-F5344CB8AC3E}">
        <p14:creationId xmlns:p14="http://schemas.microsoft.com/office/powerpoint/2010/main" val="291057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مثلوا، على ألواحكم، معطيات هذه المسألة.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E2C62E-710D-9B07-3671-90363ECF7B0E}"/>
              </a:ext>
            </a:extLst>
          </p:cNvPr>
          <p:cNvSpPr txBox="1"/>
          <p:nvPr/>
        </p:nvSpPr>
        <p:spPr>
          <a:xfrm>
            <a:off x="469557" y="2100950"/>
            <a:ext cx="8127904" cy="274678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	لِلذَّهَابِ إِلَى الْمَدْرَسَةِ، تَقْطَعُ شِيرِينُ مَسَافَةَ 26 كيلومترًا كُلَّ يَوْمٍ ذَهَابًا وَإِيابًا بِسَيَّارَةِ النَّقْلِ الْمَدْرَسِيِّ.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کَمْ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کِیلومترًا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تَقْطَعُ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شِيرِینُ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فِي 5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أَیَّام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دِرَاسِيَّةِ؟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ليتم تمثيل معطيات المسألة على النموذج؟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E042BD-2914-E580-C44D-6B99915C793C}"/>
              </a:ext>
            </a:extLst>
          </p:cNvPr>
          <p:cNvSpPr txBox="1"/>
          <p:nvPr/>
        </p:nvSpPr>
        <p:spPr>
          <a:xfrm>
            <a:off x="469557" y="2100950"/>
            <a:ext cx="8127904" cy="274678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	لِلذَّهَابِ إِلَى الْمَدْرَسَةِ، تَقْطَعُ شِيرِينُ مَسَافَةَ 26 كيلومترًا كُلَّ يَوْمٍ ذَهَابًا وَإِيابًا بِسَيَّارَةِ النَّقْلِ الْمَدْرَسِيِّ.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کَمْ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کِیلومترًا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تَقْطَعُ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شِيرِینُ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فِي 5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أَیَّام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دِرَاسِيَّةِ؟</a:t>
            </a: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F8FE84B-4A73-6273-D475-F5F22213C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096107"/>
              </p:ext>
            </p:extLst>
          </p:nvPr>
        </p:nvGraphicFramePr>
        <p:xfrm>
          <a:off x="1629103" y="2567597"/>
          <a:ext cx="5433845" cy="784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6769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1187899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784568">
                <a:tc>
                  <a:txBody>
                    <a:bodyPr/>
                    <a:lstStyle/>
                    <a:p>
                      <a:pPr algn="ctr"/>
                      <a:r>
                        <a:rPr lang="ar-MA" sz="3200" noProof="0" dirty="0">
                          <a:solidFill>
                            <a:srgbClr val="C00000"/>
                          </a:solidFill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14D348AB-B0EF-2243-FEB1-ABC9C911C5B1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2F4D04-7BAC-E28D-8D49-D32000FFFD71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 أيام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39918BF-93A8-5F3C-81E4-5FD01FEF14A9}"/>
              </a:ext>
            </a:extLst>
          </p:cNvPr>
          <p:cNvGraphicFramePr>
            <a:graphicFrameLocks noGrp="1"/>
          </p:cNvGraphicFramePr>
          <p:nvPr/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اكتبوا، على ألواحكم، متساوية الحل المناسبة للنموذج.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3BE45E5-F7D8-5C95-35FE-D1EAAC716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91185"/>
              </p:ext>
            </p:extLst>
          </p:nvPr>
        </p:nvGraphicFramePr>
        <p:xfrm>
          <a:off x="1629103" y="2567597"/>
          <a:ext cx="5433845" cy="784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6769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1187899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784568">
                <a:tc>
                  <a:txBody>
                    <a:bodyPr/>
                    <a:lstStyle/>
                    <a:p>
                      <a:pPr algn="ctr"/>
                      <a:r>
                        <a:rPr lang="ar-MA" sz="3200" noProof="0" dirty="0">
                          <a:solidFill>
                            <a:srgbClr val="C00000"/>
                          </a:solidFill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3" name="Accolade ouvrante 2">
            <a:extLst>
              <a:ext uri="{FF2B5EF4-FFF2-40B4-BE49-F238E27FC236}">
                <a16:creationId xmlns:a16="http://schemas.microsoft.com/office/drawing/2014/main" id="{367D0FD0-B1D9-029A-6DA9-5DBD797E2FE7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5F91EA-2748-3F7B-E1C2-5254E00C771F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 أيام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BFEE949-AB05-6780-5E47-FE66CBA30659}"/>
              </a:ext>
            </a:extLst>
          </p:cNvPr>
          <p:cNvGraphicFramePr>
            <a:graphicFrameLocks noGrp="1"/>
          </p:cNvGraphicFramePr>
          <p:nvPr/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ليكتب المتساوية المناسبة لنموذج الأشرطة؟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672BD32-0CDA-F14F-5B7A-E420C5B6CF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282642"/>
              </p:ext>
            </p:extLst>
          </p:nvPr>
        </p:nvGraphicFramePr>
        <p:xfrm>
          <a:off x="1629103" y="2567597"/>
          <a:ext cx="5433845" cy="784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6769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1187899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784568">
                <a:tc>
                  <a:txBody>
                    <a:bodyPr/>
                    <a:lstStyle/>
                    <a:p>
                      <a:pPr algn="ctr"/>
                      <a:r>
                        <a:rPr lang="ar-MA" sz="3200" noProof="0" dirty="0">
                          <a:solidFill>
                            <a:srgbClr val="0070C0"/>
                          </a:solidFill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8FC8A9F9-E17E-1815-F4DE-71C9922F447A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DCA01E-89EA-F4ED-7A75-EA111DBD0CCD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 أيام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897C67A-4AD4-B804-9990-A23654ABE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613567"/>
              </p:ext>
            </p:extLst>
          </p:nvPr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896B-C6B6-124D-D365-F0131AFD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E033356-88C3-1BF4-28C8-D00C7266EAC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متساوية حل المسألة هي: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EAAE7D-7133-92E1-8E83-5B772C2F3B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EC445D-6C38-453D-7885-85C2A4BF20EC}"/>
              </a:ext>
            </a:extLst>
          </p:cNvPr>
          <p:cNvSpPr txBox="1"/>
          <p:nvPr/>
        </p:nvSpPr>
        <p:spPr>
          <a:xfrm>
            <a:off x="2879834" y="535763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C00000"/>
                </a:solidFill>
                <a:latin typeface="Aptos" panose="02110004020202020204"/>
              </a:rPr>
              <a:t>5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× 26 = 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A78EFAD-3C3B-A675-C2A3-B4D3EAB0B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855835"/>
              </p:ext>
            </p:extLst>
          </p:nvPr>
        </p:nvGraphicFramePr>
        <p:xfrm>
          <a:off x="1629103" y="2567597"/>
          <a:ext cx="5433845" cy="784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6769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1187899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  <a:gridCol w="1086769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784568">
                <a:tc>
                  <a:txBody>
                    <a:bodyPr/>
                    <a:lstStyle/>
                    <a:p>
                      <a:pPr algn="ctr"/>
                      <a:r>
                        <a:rPr lang="ar-MA" sz="3200" noProof="0" dirty="0">
                          <a:solidFill>
                            <a:srgbClr val="0070C0"/>
                          </a:solidFill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3AF221F8-A1E5-CF4F-3697-B87262B9046C}"/>
              </a:ext>
            </a:extLst>
          </p:cNvPr>
          <p:cNvSpPr/>
          <p:nvPr/>
        </p:nvSpPr>
        <p:spPr>
          <a:xfrm rot="16200000">
            <a:off x="4166522" y="740986"/>
            <a:ext cx="369333" cy="5591692"/>
          </a:xfrm>
          <a:prstGeom prst="leftBrace">
            <a:avLst>
              <a:gd name="adj1" fmla="val 68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3C81C7-0D5B-56A2-1166-5A3A3DE2E71F}"/>
              </a:ext>
            </a:extLst>
          </p:cNvPr>
          <p:cNvSpPr txBox="1"/>
          <p:nvPr/>
        </p:nvSpPr>
        <p:spPr>
          <a:xfrm>
            <a:off x="3499944" y="3786166"/>
            <a:ext cx="1692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 أيام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827F6BB-0BA0-1AAA-4CB3-BE1B08411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769881"/>
              </p:ext>
            </p:extLst>
          </p:nvPr>
        </p:nvGraphicFramePr>
        <p:xfrm>
          <a:off x="1629103" y="1642680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ar-MA" sz="4000" noProof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58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C801-CDE7-3C96-FB9B-1CCB034E5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8E2BBA-B453-5201-972A-3BFE0E781A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C9A075-3D51-4D43-E752-05692114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77" y="1639630"/>
            <a:ext cx="7243165" cy="488667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C153D4-FE0C-59C3-45B4-93A5F9E0470A}"/>
              </a:ext>
            </a:extLst>
          </p:cNvPr>
          <p:cNvSpPr/>
          <p:nvPr/>
        </p:nvSpPr>
        <p:spPr>
          <a:xfrm>
            <a:off x="998375" y="3457879"/>
            <a:ext cx="2864498" cy="1450910"/>
          </a:xfrm>
          <a:prstGeom prst="roundRect">
            <a:avLst>
              <a:gd name="adj" fmla="val 76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A65FB4-2E41-76A8-3E04-D60917C493B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85.</a:t>
            </a:r>
          </a:p>
        </p:txBody>
      </p:sp>
    </p:spTree>
    <p:extLst>
      <p:ext uri="{BB962C8B-B14F-4D97-AF65-F5344CB8AC3E}">
        <p14:creationId xmlns:p14="http://schemas.microsoft.com/office/powerpoint/2010/main" val="152594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5BC5-49B2-F6A2-B3ED-5394A9E6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433E09-2AB2-9CD6-FBB0-9E45C02C32C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7024DFB-E189-8990-6497-B4E295442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191" y="2053325"/>
            <a:ext cx="7166111" cy="35937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18D242-319A-2AB6-E0A5-C481AE50FA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906E-24C5-F9EC-E7BE-2FAC1D3B2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FC6BF6-50CF-F87F-234C-7CA6D43DA62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BD3A2D-5F10-F4D7-F071-A35EEEAE4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61" y="2053325"/>
            <a:ext cx="8303741" cy="416422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FDE0F31-D7A2-F225-2B03-FD90904D5242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2D0E18-E09B-EB30-0F44-FB81C38861D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0" name="Image 11">
              <a:extLst>
                <a:ext uri="{FF2B5EF4-FFF2-40B4-BE49-F238E27FC236}">
                  <a16:creationId xmlns:a16="http://schemas.microsoft.com/office/drawing/2014/main" id="{95A1C433-1221-196C-F6C5-E0194089C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2">
              <a:extLst>
                <a:ext uri="{FF2B5EF4-FFF2-40B4-BE49-F238E27FC236}">
                  <a16:creationId xmlns:a16="http://schemas.microsoft.com/office/drawing/2014/main" id="{7D754B7B-11EE-3124-0F09-EE05A7659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6B7923B-332E-A6AF-4037-2D1D1B564EF8}"/>
              </a:ext>
            </a:extLst>
          </p:cNvPr>
          <p:cNvSpPr txBox="1"/>
          <p:nvPr/>
        </p:nvSpPr>
        <p:spPr>
          <a:xfrm>
            <a:off x="4572000" y="3998102"/>
            <a:ext cx="2901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30 × 48 = 1440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AE000C0-0B9F-4F2D-6659-136FA7778FA7}"/>
              </a:ext>
            </a:extLst>
          </p:cNvPr>
          <p:cNvSpPr txBox="1"/>
          <p:nvPr/>
        </p:nvSpPr>
        <p:spPr>
          <a:xfrm>
            <a:off x="3959988" y="5105723"/>
            <a:ext cx="4454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كمية الماء التي تستهلكها أسرة يونس في شهر هي 1440 لترا</a:t>
            </a:r>
            <a:endParaRPr lang="fr-FR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A8459540-2219-06FD-57F6-5FA8F0E49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867904"/>
              </p:ext>
            </p:extLst>
          </p:nvPr>
        </p:nvGraphicFramePr>
        <p:xfrm>
          <a:off x="607189" y="4301857"/>
          <a:ext cx="3321270" cy="6110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53545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214180">
                  <a:extLst>
                    <a:ext uri="{9D8B030D-6E8A-4147-A177-3AD203B41FA5}">
                      <a16:colId xmlns:a16="http://schemas.microsoft.com/office/drawing/2014/main" val="1899115315"/>
                    </a:ext>
                  </a:extLst>
                </a:gridCol>
                <a:gridCol w="553545">
                  <a:extLst>
                    <a:ext uri="{9D8B030D-6E8A-4147-A177-3AD203B41FA5}">
                      <a16:colId xmlns:a16="http://schemas.microsoft.com/office/drawing/2014/main" val="4130580283"/>
                    </a:ext>
                  </a:extLst>
                </a:gridCol>
              </a:tblGrid>
              <a:tr h="611068">
                <a:tc>
                  <a:txBody>
                    <a:bodyPr/>
                    <a:lstStyle/>
                    <a:p>
                      <a:pPr algn="ctr"/>
                      <a:r>
                        <a:rPr lang="fr-FR" sz="2000" noProof="0" dirty="0">
                          <a:solidFill>
                            <a:srgbClr val="C00000"/>
                          </a:solidFill>
                        </a:rPr>
                        <a:t>48</a:t>
                      </a:r>
                      <a:endParaRPr lang="ar-MA" sz="2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...</a:t>
                      </a:r>
                      <a:endPara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48</a:t>
                      </a:r>
                      <a:endPara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2" name="Accolade ouvrante 1">
            <a:extLst>
              <a:ext uri="{FF2B5EF4-FFF2-40B4-BE49-F238E27FC236}">
                <a16:creationId xmlns:a16="http://schemas.microsoft.com/office/drawing/2014/main" id="{654A930A-1BC2-2574-4619-4E5B8A809E9C}"/>
              </a:ext>
            </a:extLst>
          </p:cNvPr>
          <p:cNvSpPr/>
          <p:nvPr/>
        </p:nvSpPr>
        <p:spPr>
          <a:xfrm rot="16200000">
            <a:off x="2173821" y="3314762"/>
            <a:ext cx="209024" cy="3363309"/>
          </a:xfrm>
          <a:prstGeom prst="leftBrace">
            <a:avLst>
              <a:gd name="adj1" fmla="val 6833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2963EAB-FA4B-D0D1-4A70-180BA697F33D}"/>
              </a:ext>
            </a:extLst>
          </p:cNvPr>
          <p:cNvSpPr txBox="1"/>
          <p:nvPr/>
        </p:nvSpPr>
        <p:spPr>
          <a:xfrm>
            <a:off x="1650853" y="5062074"/>
            <a:ext cx="1233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30 مرة</a:t>
            </a:r>
            <a:endParaRPr lang="fr-FR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DECA7AE1-7B56-0AAE-D42A-67D8B471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114180"/>
              </p:ext>
            </p:extLst>
          </p:nvPr>
        </p:nvGraphicFramePr>
        <p:xfrm>
          <a:off x="607189" y="3745311"/>
          <a:ext cx="3321268" cy="518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2126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479693">
                <a:tc>
                  <a:txBody>
                    <a:bodyPr/>
                    <a:lstStyle/>
                    <a:p>
                      <a:pPr algn="ctr"/>
                      <a:r>
                        <a:rPr lang="fr-FR" sz="2800" noProof="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ar-MA" sz="28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458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84 و85.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6053F4-971C-285A-B240-B46301671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77" y="1639630"/>
            <a:ext cx="7243165" cy="488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888FC-E7D7-F159-35B7-CD9A5B426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3847BF-41E5-330A-75BA-919FB4DE573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15333</TotalTime>
  <Words>1030</Words>
  <Application>Microsoft Office PowerPoint</Application>
  <PresentationFormat>Affichage à l'écran (4:3)</PresentationFormat>
  <Paragraphs>278</Paragraphs>
  <Slides>57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57</vt:i4>
      </vt:variant>
    </vt:vector>
  </HeadingPairs>
  <TitlesOfParts>
    <vt:vector size="76" baseType="lpstr">
      <vt:lpstr>Aptos Display</vt:lpstr>
      <vt:lpstr>Arial</vt:lpstr>
      <vt:lpstr>DengXian</vt:lpstr>
      <vt:lpstr>Aptos</vt:lpstr>
      <vt:lpstr>Effra CC Arbc</vt:lpstr>
      <vt:lpstr>Wingdings</vt:lpstr>
      <vt:lpstr>Chalkboard</vt:lpstr>
      <vt:lpstr>Dosis</vt:lpstr>
      <vt:lpstr>Calibri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13</cp:revision>
  <cp:lastPrinted>2025-08-13T10:11:39Z</cp:lastPrinted>
  <dcterms:created xsi:type="dcterms:W3CDTF">2025-08-01T12:31:49Z</dcterms:created>
  <dcterms:modified xsi:type="dcterms:W3CDTF">2026-04-06T12:04:35Z</dcterms:modified>
</cp:coreProperties>
</file>