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0"/>
  </p:notesMasterIdLst>
  <p:handoutMasterIdLst>
    <p:handoutMasterId r:id="rId61"/>
  </p:handoutMasterIdLst>
  <p:sldIdLst>
    <p:sldId id="779" r:id="rId7"/>
    <p:sldId id="948" r:id="rId8"/>
    <p:sldId id="2134807023" r:id="rId9"/>
    <p:sldId id="780" r:id="rId10"/>
    <p:sldId id="2134807076" r:id="rId11"/>
    <p:sldId id="741" r:id="rId12"/>
    <p:sldId id="746" r:id="rId13"/>
    <p:sldId id="825" r:id="rId14"/>
    <p:sldId id="914" r:id="rId15"/>
    <p:sldId id="2134806637" r:id="rId16"/>
    <p:sldId id="2134806709" r:id="rId17"/>
    <p:sldId id="2134807029" r:id="rId18"/>
    <p:sldId id="2134807030" r:id="rId19"/>
    <p:sldId id="2134807031" r:id="rId20"/>
    <p:sldId id="2134807032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7077" r:id="rId28"/>
    <p:sldId id="2134806701" r:id="rId29"/>
    <p:sldId id="2134806719" r:id="rId30"/>
    <p:sldId id="2134806715" r:id="rId31"/>
    <p:sldId id="2134806702" r:id="rId32"/>
    <p:sldId id="2134807020" r:id="rId33"/>
    <p:sldId id="2134807021" r:id="rId34"/>
    <p:sldId id="2134807033" r:id="rId35"/>
    <p:sldId id="2134807024" r:id="rId36"/>
    <p:sldId id="2134807078" r:id="rId37"/>
    <p:sldId id="2134807079" r:id="rId38"/>
    <p:sldId id="2134807067" r:id="rId39"/>
    <p:sldId id="2134807068" r:id="rId40"/>
    <p:sldId id="2134806689" r:id="rId41"/>
    <p:sldId id="2134806665" r:id="rId42"/>
    <p:sldId id="2134806663" r:id="rId43"/>
    <p:sldId id="2134807028" r:id="rId44"/>
    <p:sldId id="2134806664" r:id="rId45"/>
    <p:sldId id="2134806696" r:id="rId46"/>
    <p:sldId id="848" r:id="rId47"/>
    <p:sldId id="921" r:id="rId48"/>
    <p:sldId id="922" r:id="rId49"/>
    <p:sldId id="924" r:id="rId50"/>
    <p:sldId id="925" r:id="rId51"/>
    <p:sldId id="849" r:id="rId52"/>
    <p:sldId id="2134806697" r:id="rId53"/>
    <p:sldId id="2134806706" r:id="rId54"/>
    <p:sldId id="2134807066" r:id="rId55"/>
    <p:sldId id="868" r:id="rId56"/>
    <p:sldId id="869" r:id="rId57"/>
    <p:sldId id="764" r:id="rId58"/>
    <p:sldId id="949" r:id="rId59"/>
  </p:sldIdLst>
  <p:sldSz cx="9144000" cy="6858000" type="screen4x3"/>
  <p:notesSz cx="6735763" cy="9866313"/>
  <p:embeddedFontLst>
    <p:embeddedFont>
      <p:font typeface="Dosis" pitchFamily="2" charset="0"/>
      <p:regular r:id="rId62"/>
      <p:bold r:id="rId63"/>
    </p:embeddedFont>
    <p:embeddedFont>
      <p:font typeface="Sakkal Majalla" panose="02000000000000000000" pitchFamily="2" charset="-78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28C8C"/>
    <a:srgbClr val="90CB77"/>
    <a:srgbClr val="AFD79B"/>
    <a:srgbClr val="1C161A"/>
    <a:srgbClr val="CF1F3C"/>
    <a:srgbClr val="FC8D00"/>
    <a:srgbClr val="3A8F98"/>
    <a:srgbClr val="F2F2F2"/>
    <a:srgbClr val="F9B233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E65126-B249-4A5B-B169-95D5FDD1EE7D}" v="141" dt="2026-04-05T20:05:10.2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497" autoAdjust="0"/>
  </p:normalViewPr>
  <p:slideViewPr>
    <p:cSldViewPr snapToGrid="0">
      <p:cViewPr varScale="1">
        <p:scale>
          <a:sx n="61" d="100"/>
          <a:sy n="61" d="100"/>
        </p:scale>
        <p:origin x="16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font" Target="fonts/font2.fntdata"/><Relationship Id="rId68" Type="http://schemas.openxmlformats.org/officeDocument/2006/relationships/theme" Target="theme/theme1.xml"/><Relationship Id="rId7" Type="http://schemas.openxmlformats.org/officeDocument/2006/relationships/slide" Target="slides/slide1.xml"/><Relationship Id="rId71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font" Target="fonts/font3.fntdata"/><Relationship Id="rId69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1.fntdata"/><Relationship Id="rId7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06/04/2026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06/04/2026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06/04/2026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61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0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06/04/2026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345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19" r:id="rId2"/>
    <p:sldLayoutId id="214748392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6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6.mp4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6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7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391109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8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6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اسْتِعْمالُ الْبِرْكارِ لإِنْشاءِ دائِرَةٍ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5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الدّائِرَةُ وعَناصِرُها (الدّائِرَة، المَرْكَزُ، الشُّعاعُ، القُطْرُ)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8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/>
              <a:t>حَلُّ مَسائِل </a:t>
            </a:r>
            <a:r>
              <a:rPr lang="ar-MA" dirty="0"/>
              <a:t>الْبَحْثِ عَن عَدَدِ الْأَجزاءِ وَقِيمَةِ الْجُزْءِ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7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الْمُجَسَّماتُ: تَعَرُّفٌ وَتَصْنيفٌ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الثَّاني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86690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2800" b="1" dirty="0">
              <a:solidFill>
                <a:srgbClr val="3795A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2800" b="1" dirty="0">
                <a:solidFill>
                  <a:srgbClr val="3795A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الْمُجَسَّماتُ: تَعَرُّفٌ وَتَصْنيفٌ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9207F00-6599-A36F-C590-39979712A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287" y="2334420"/>
            <a:ext cx="6117021" cy="41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24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76206" y="3866803"/>
            <a:ext cx="62012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تَعَرُّفِ أَسْماءِ الْمُجَسَّماتِ الاعْتِيادِيَّةِ وَخَصائِصِها الْأَساسِيَّةِ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65AAD17-BFAA-0DAF-B3A1-C5B38405E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063" y="1650124"/>
            <a:ext cx="7201367" cy="4872022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78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4866288" y="3920359"/>
            <a:ext cx="2953732" cy="2301765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>
            <a:extLst>
              <a:ext uri="{FF2B5EF4-FFF2-40B4-BE49-F238E27FC236}">
                <a16:creationId xmlns:a16="http://schemas.microsoft.com/office/drawing/2014/main" id="{3B5AE0F7-AA3A-6863-E1F4-4B561BDFB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691" y="1474090"/>
            <a:ext cx="6301477" cy="5081836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التمرينين 2 و3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دقيقتان.</a:t>
            </a:r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DC6F844F-F7DD-8F84-FA46-CEE0A5AD5EBA}"/>
              </a:ext>
            </a:extLst>
          </p:cNvPr>
          <p:cNvSpPr/>
          <p:nvPr/>
        </p:nvSpPr>
        <p:spPr>
          <a:xfrm rot="9289435">
            <a:off x="3401807" y="2168789"/>
            <a:ext cx="1800000" cy="1800000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9" name="Organigramme : Connecteur 28">
            <a:extLst>
              <a:ext uri="{FF2B5EF4-FFF2-40B4-BE49-F238E27FC236}">
                <a16:creationId xmlns:a16="http://schemas.microsoft.com/office/drawing/2014/main" id="{CC642746-404F-862C-16FE-224490F8E731}"/>
              </a:ext>
            </a:extLst>
          </p:cNvPr>
          <p:cNvSpPr/>
          <p:nvPr/>
        </p:nvSpPr>
        <p:spPr>
          <a:xfrm rot="9289435">
            <a:off x="6086079" y="2292449"/>
            <a:ext cx="1368000" cy="1368000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1" name="Organigramme : Connecteur 30">
            <a:extLst>
              <a:ext uri="{FF2B5EF4-FFF2-40B4-BE49-F238E27FC236}">
                <a16:creationId xmlns:a16="http://schemas.microsoft.com/office/drawing/2014/main" id="{D870BD66-F066-99BC-260D-CD720E1753B0}"/>
              </a:ext>
            </a:extLst>
          </p:cNvPr>
          <p:cNvSpPr/>
          <p:nvPr/>
        </p:nvSpPr>
        <p:spPr>
          <a:xfrm rot="8546281">
            <a:off x="1782801" y="4235869"/>
            <a:ext cx="1800000" cy="1800000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2" name="Organigramme : Connecteur 31">
            <a:extLst>
              <a:ext uri="{FF2B5EF4-FFF2-40B4-BE49-F238E27FC236}">
                <a16:creationId xmlns:a16="http://schemas.microsoft.com/office/drawing/2014/main" id="{1DE11EA6-9686-E5B8-BA90-13554AD3D2E1}"/>
              </a:ext>
            </a:extLst>
          </p:cNvPr>
          <p:cNvSpPr/>
          <p:nvPr/>
        </p:nvSpPr>
        <p:spPr>
          <a:xfrm rot="8546281">
            <a:off x="5248027" y="4128223"/>
            <a:ext cx="2736000" cy="2736000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19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A1D3225-C233-5692-BE59-0648E824A79E}"/>
              </a:ext>
            </a:extLst>
          </p:cNvPr>
          <p:cNvGrpSpPr/>
          <p:nvPr/>
        </p:nvGrpSpPr>
        <p:grpSpPr>
          <a:xfrm>
            <a:off x="1564236" y="1966034"/>
            <a:ext cx="5816278" cy="4150125"/>
            <a:chOff x="1424277" y="1938042"/>
            <a:chExt cx="5816278" cy="4150125"/>
          </a:xfrm>
        </p:grpSpPr>
        <p:pic>
          <p:nvPicPr>
            <p:cNvPr id="5" name="Image 4" descr="Une image contenant texte, dessin humoristique, Dessin animé, habits&#10;&#10;Le contenu généré par l’IA peut être incorrect.">
              <a:extLst>
                <a:ext uri="{FF2B5EF4-FFF2-40B4-BE49-F238E27FC236}">
                  <a16:creationId xmlns:a16="http://schemas.microsoft.com/office/drawing/2014/main" id="{93D39AD4-8B66-02AC-97BB-647F2E367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9387" y="1938042"/>
              <a:ext cx="2931168" cy="4149048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7943E47-8743-F216-D93C-C17F895A9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2479"/>
            <a:stretch>
              <a:fillRect/>
            </a:stretch>
          </p:blipFill>
          <p:spPr>
            <a:xfrm>
              <a:off x="1424277" y="1938042"/>
              <a:ext cx="2877135" cy="4150125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A033B889-D148-893A-7630-7D5E3FAC5787}"/>
              </a:ext>
            </a:extLst>
          </p:cNvPr>
          <p:cNvSpPr/>
          <p:nvPr/>
        </p:nvSpPr>
        <p:spPr>
          <a:xfrm>
            <a:off x="1707503" y="3899339"/>
            <a:ext cx="2603241" cy="441432"/>
          </a:xfrm>
          <a:prstGeom prst="rect">
            <a:avLst/>
          </a:prstGeom>
          <a:solidFill>
            <a:srgbClr val="FF0000">
              <a:alpha val="10196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جداءات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العدد 9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18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357500B3-6560-0FA2-4A23-1951CC5DBC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1E6E2DB-B412-84EA-02FE-9E48540292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3028056"/>
            <a:ext cx="8334703" cy="88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F7F9D2BB-F5F5-F962-2D21-2D31A509A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028056"/>
            <a:ext cx="8334703" cy="888124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9FB0C7B-1FD6-0DBC-4819-84171A7B550B}"/>
              </a:ext>
            </a:extLst>
          </p:cNvPr>
          <p:cNvGrpSpPr/>
          <p:nvPr/>
        </p:nvGrpSpPr>
        <p:grpSpPr>
          <a:xfrm>
            <a:off x="1158553" y="3130606"/>
            <a:ext cx="6083076" cy="743932"/>
            <a:chOff x="1158553" y="3130606"/>
            <a:chExt cx="6083076" cy="7439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1B8CD07-664A-C1BE-07DB-7C2A3EA57507}"/>
                </a:ext>
              </a:extLst>
            </p:cNvPr>
            <p:cNvSpPr>
              <a:spLocks/>
            </p:cNvSpPr>
            <p:nvPr/>
          </p:nvSpPr>
          <p:spPr>
            <a:xfrm>
              <a:off x="1158553" y="3130609"/>
              <a:ext cx="291876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6221324-D67D-0A6B-9169-B4C6DD42C350}"/>
                </a:ext>
              </a:extLst>
            </p:cNvPr>
            <p:cNvSpPr>
              <a:spLocks/>
            </p:cNvSpPr>
            <p:nvPr/>
          </p:nvSpPr>
          <p:spPr>
            <a:xfrm>
              <a:off x="2527966" y="3130608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CB78F8C-C464-8B91-300B-B2B2B5487489}"/>
                </a:ext>
              </a:extLst>
            </p:cNvPr>
            <p:cNvSpPr>
              <a:spLocks/>
            </p:cNvSpPr>
            <p:nvPr/>
          </p:nvSpPr>
          <p:spPr>
            <a:xfrm>
              <a:off x="5316264" y="3130607"/>
              <a:ext cx="264729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591D950-379B-6E79-0CEC-F4717D71D05F}"/>
                </a:ext>
              </a:extLst>
            </p:cNvPr>
            <p:cNvSpPr>
              <a:spLocks/>
            </p:cNvSpPr>
            <p:nvPr/>
          </p:nvSpPr>
          <p:spPr>
            <a:xfrm>
              <a:off x="6874863" y="3130606"/>
              <a:ext cx="366766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A493DAB-6EF3-E9CC-803D-5D3EA1C2E4CF}"/>
                </a:ext>
              </a:extLst>
            </p:cNvPr>
            <p:cNvSpPr>
              <a:spLocks/>
            </p:cNvSpPr>
            <p:nvPr/>
          </p:nvSpPr>
          <p:spPr>
            <a:xfrm>
              <a:off x="1158553" y="3534107"/>
              <a:ext cx="241200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F0E3B74-2F4A-408C-18AC-679129D1796C}"/>
                </a:ext>
              </a:extLst>
            </p:cNvPr>
            <p:cNvSpPr>
              <a:spLocks/>
            </p:cNvSpPr>
            <p:nvPr/>
          </p:nvSpPr>
          <p:spPr>
            <a:xfrm>
              <a:off x="2564737" y="3513079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0434EF-4BFC-B938-4AD5-F44748BF5E61}"/>
                </a:ext>
              </a:extLst>
            </p:cNvPr>
            <p:cNvSpPr>
              <a:spLocks/>
            </p:cNvSpPr>
            <p:nvPr/>
          </p:nvSpPr>
          <p:spPr>
            <a:xfrm>
              <a:off x="5274198" y="3513078"/>
              <a:ext cx="306796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12EA346-632B-CC82-D62D-8DB3F0EAE260}"/>
                </a:ext>
              </a:extLst>
            </p:cNvPr>
            <p:cNvSpPr>
              <a:spLocks/>
            </p:cNvSpPr>
            <p:nvPr/>
          </p:nvSpPr>
          <p:spPr>
            <a:xfrm>
              <a:off x="6922116" y="3513077"/>
              <a:ext cx="319512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101237" y="3078056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101236" y="3488414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2828852" y="307805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312258" y="307805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2839362" y="3498924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290643" y="3477904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6997281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6911844" y="349918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517989" y="3210205"/>
              <a:ext cx="3750834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الْمُجَسَّماتُ: تَعَرُّفٌ وَتَصْنيفٌ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المجسمات الاعتيادية وبعض خصائصها 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1BB458-0E27-CE4C-AAD5-BD36CFF7478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37000" y="1882622"/>
            <a:ext cx="8236410" cy="4627265"/>
            <a:chOff x="337000" y="1882622"/>
            <a:chExt cx="8236410" cy="4627265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094CF26-35FD-17AC-13DF-2105D1BAC32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7000" y="1882622"/>
              <a:ext cx="8236410" cy="4627265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19B2982-CC9B-5665-A674-D17D03C8017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719137" y="2550695"/>
              <a:ext cx="3465095" cy="21656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000" dirty="0">
                  <a:solidFill>
                    <a:srgbClr val="028C8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المجسمات الاعتيادية وخصائصها</a:t>
              </a:r>
              <a:endParaRPr lang="fr-FR" sz="3000" dirty="0">
                <a:solidFill>
                  <a:srgbClr val="028C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_N3_P4_SEM2_S3">
            <a:hlinkClick r:id="" action="ppaction://media"/>
            <a:extLst>
              <a:ext uri="{FF2B5EF4-FFF2-40B4-BE49-F238E27FC236}">
                <a16:creationId xmlns:a16="http://schemas.microsoft.com/office/drawing/2014/main" id="{05CD09C1-D424-EB66-C49A-E9D8EFC5CC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0789" y="1756610"/>
            <a:ext cx="8386748" cy="471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3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DE6CA8-E154-7FD3-94D9-B97315CFF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44" y="2857434"/>
            <a:ext cx="7173326" cy="312463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AC32CA0-456E-0D8A-BB7A-D8166A3B6C63}"/>
              </a:ext>
            </a:extLst>
          </p:cNvPr>
          <p:cNvSpPr txBox="1"/>
          <p:nvPr/>
        </p:nvSpPr>
        <p:spPr>
          <a:xfrm>
            <a:off x="2316695" y="1956225"/>
            <a:ext cx="56913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لِتَحْدِيدِ خَصائِصِ مُجَسَّمٍ: </a:t>
            </a:r>
          </a:p>
        </p:txBody>
      </p:sp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سنقوم بتحديد عناصر هذا المجسم، خُطْوَةً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BA584A55-E7D6-6441-099E-E029835B29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379" t="12743" r="1573" b="3247"/>
          <a:stretch>
            <a:fillRect/>
          </a:stretch>
        </p:blipFill>
        <p:spPr>
          <a:xfrm>
            <a:off x="2281561" y="1498106"/>
            <a:ext cx="4385570" cy="386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استعدوا.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2185" y="630931"/>
            <a:ext cx="918524" cy="91852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61072E1-A2D0-6C26-CBA5-FD02B92518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379" t="12743" r="1573" b="3247"/>
          <a:stretch>
            <a:fillRect/>
          </a:stretch>
        </p:blipFill>
        <p:spPr>
          <a:xfrm>
            <a:off x="2281561" y="1498106"/>
            <a:ext cx="4385570" cy="386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لتحديد خصائص هذا المجسم؟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970447" y="1854853"/>
            <a:ext cx="2614454" cy="551406"/>
            <a:chOff x="5827780" y="1914188"/>
            <a:chExt cx="252616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عَدَدَ وُجوهِهِ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3137705" y="1854853"/>
            <a:ext cx="2602699" cy="551406"/>
            <a:chOff x="5691260" y="1914188"/>
            <a:chExt cx="2602699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عَدَدَ حُروفِهِ</a:t>
              </a: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94F29B23-CA6B-2257-3CAD-ACC4301AFDB6}"/>
              </a:ext>
            </a:extLst>
          </p:cNvPr>
          <p:cNvGrpSpPr/>
          <p:nvPr/>
        </p:nvGrpSpPr>
        <p:grpSpPr>
          <a:xfrm>
            <a:off x="304962" y="1854853"/>
            <a:ext cx="2602699" cy="551406"/>
            <a:chOff x="5691260" y="1914188"/>
            <a:chExt cx="2602699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8E4E87D-0612-4FD6-51D4-B8CD682A5B6A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عَدَدَ رُؤوسِهِ</a:t>
              </a: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F9B16CE9-35D6-3EC9-C058-4B0A6E66A8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EEEA7DA-5CE7-B55A-2E42-B831B58B26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379" t="12743" r="1573" b="3247"/>
          <a:stretch>
            <a:fillRect/>
          </a:stretch>
        </p:blipFill>
        <p:spPr>
          <a:xfrm>
            <a:off x="2691352" y="2442355"/>
            <a:ext cx="3415927" cy="300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حددوا عدد وجوه المجسم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لاحظوا أن الوجه هو السطح الخارجي للمجسم.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 12">
            <a:extLst>
              <a:ext uri="{FF2B5EF4-FFF2-40B4-BE49-F238E27FC236}">
                <a16:creationId xmlns:a16="http://schemas.microsoft.com/office/drawing/2014/main" id="{3CC73193-32D2-E5A5-6343-70392DB680AF}"/>
              </a:ext>
            </a:extLst>
          </p:cNvPr>
          <p:cNvGrpSpPr/>
          <p:nvPr/>
        </p:nvGrpSpPr>
        <p:grpSpPr>
          <a:xfrm>
            <a:off x="5970447" y="1854853"/>
            <a:ext cx="2614454" cy="551406"/>
            <a:chOff x="5827780" y="1914188"/>
            <a:chExt cx="2526167" cy="55140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90F8EA78-4DE5-28F0-8FD8-D5EDCD218B12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عَدَدَ وُجوهِهِ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CF370D59-4C15-85F3-2DFA-CB1BC5BB35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9A7EDA24-AF1C-73AF-A2E7-16E9D58141CE}"/>
              </a:ext>
            </a:extLst>
          </p:cNvPr>
          <p:cNvGrpSpPr/>
          <p:nvPr/>
        </p:nvGrpSpPr>
        <p:grpSpPr>
          <a:xfrm>
            <a:off x="3137705" y="1854853"/>
            <a:ext cx="2602699" cy="551406"/>
            <a:chOff x="5691260" y="1914188"/>
            <a:chExt cx="2602699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A01454A-81F6-C376-54EA-53598511BD3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عَدَدَ حُروفِهِ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806CE67B-066F-AE67-0129-2678464AE8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 12">
            <a:extLst>
              <a:ext uri="{FF2B5EF4-FFF2-40B4-BE49-F238E27FC236}">
                <a16:creationId xmlns:a16="http://schemas.microsoft.com/office/drawing/2014/main" id="{48696A3C-8BB6-D331-F15D-7156805CA287}"/>
              </a:ext>
            </a:extLst>
          </p:cNvPr>
          <p:cNvGrpSpPr/>
          <p:nvPr/>
        </p:nvGrpSpPr>
        <p:grpSpPr>
          <a:xfrm>
            <a:off x="304962" y="1854853"/>
            <a:ext cx="2602699" cy="551406"/>
            <a:chOff x="5691260" y="1914188"/>
            <a:chExt cx="2602699" cy="551406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DBA46E6-93A5-13DE-49F0-6F98DF4AD1C2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عَدَدَ رُؤوسِهِ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D2B88A96-952D-B0DB-1E2C-631DAD5029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F4C26355-C11D-05A3-DB8D-071B23A6E0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379" t="12743" r="1573" b="3247"/>
          <a:stretch>
            <a:fillRect/>
          </a:stretch>
        </p:blipFill>
        <p:spPr>
          <a:xfrm>
            <a:off x="2691352" y="2442355"/>
            <a:ext cx="3415927" cy="300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8B72-C593-CF1B-EA91-13941B8A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AE19A6-6482-C461-5109-46F66DE7C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98C3B4B-D88C-48DF-2BCC-743CAFAEB60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عدد وجوه هذا المجسم هو 5.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E312767-792D-4E99-E692-7775F41427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379" t="12743" r="1573" b="3247"/>
          <a:stretch>
            <a:fillRect/>
          </a:stretch>
        </p:blipFill>
        <p:spPr>
          <a:xfrm>
            <a:off x="2727447" y="1925024"/>
            <a:ext cx="3415927" cy="300795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B3FEF5D-992E-33F1-9689-640ADB73B5F1}"/>
              </a:ext>
            </a:extLst>
          </p:cNvPr>
          <p:cNvSpPr txBox="1"/>
          <p:nvPr/>
        </p:nvSpPr>
        <p:spPr>
          <a:xfrm>
            <a:off x="3922291" y="5308197"/>
            <a:ext cx="10708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000" dirty="0">
                <a:solidFill>
                  <a:srgbClr val="C00000"/>
                </a:solidFill>
              </a:rPr>
              <a:t>5</a:t>
            </a:r>
            <a:endParaRPr lang="fr-FR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5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لتحديد خصائص المجسم؟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BAFB2CDC-1A3F-7E25-43EA-F9C42F897270}"/>
              </a:ext>
            </a:extLst>
          </p:cNvPr>
          <p:cNvGrpSpPr/>
          <p:nvPr/>
        </p:nvGrpSpPr>
        <p:grpSpPr>
          <a:xfrm>
            <a:off x="3137704" y="1854853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1C45E5-16F5-71CC-AC8F-7DE9D5AC5506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عَدَدَ حُروفِهِ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AC38844F-BA23-21CB-73E0-DEB0841DAE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 12">
            <a:extLst>
              <a:ext uri="{FF2B5EF4-FFF2-40B4-BE49-F238E27FC236}">
                <a16:creationId xmlns:a16="http://schemas.microsoft.com/office/drawing/2014/main" id="{0271E2CE-CBC6-CD5F-141F-336C8D38340E}"/>
              </a:ext>
            </a:extLst>
          </p:cNvPr>
          <p:cNvGrpSpPr/>
          <p:nvPr/>
        </p:nvGrpSpPr>
        <p:grpSpPr>
          <a:xfrm>
            <a:off x="5982202" y="1854853"/>
            <a:ext cx="2602699" cy="551406"/>
            <a:chOff x="5691260" y="1914188"/>
            <a:chExt cx="2602699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3419EB3-412C-ADB7-DC3F-C64E38E09201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عَدَدَ وُجوهِهِ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90C90F79-E37C-275B-0298-D100D6873D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0CD9CADC-4BDB-347F-845E-D3E86FE36141}"/>
              </a:ext>
            </a:extLst>
          </p:cNvPr>
          <p:cNvGrpSpPr/>
          <p:nvPr/>
        </p:nvGrpSpPr>
        <p:grpSpPr>
          <a:xfrm>
            <a:off x="304962" y="1854853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3CBEB11-E3CB-B5E5-B622-B942403B4FF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عَدَدَ رُؤوسِهِ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DFB6A8A-43A3-7FE6-1D0D-DC98FF5A5C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2983DC1-EC41-0F34-0148-1A199B01FE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379" t="12743" r="1573" b="3247"/>
          <a:stretch>
            <a:fillRect/>
          </a:stretch>
        </p:blipFill>
        <p:spPr>
          <a:xfrm>
            <a:off x="2691352" y="2442355"/>
            <a:ext cx="3415927" cy="300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حروف المجسم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8416DB2D-910E-4F7A-0526-3ED7B0572D62}"/>
              </a:ext>
            </a:extLst>
          </p:cNvPr>
          <p:cNvGrpSpPr/>
          <p:nvPr/>
        </p:nvGrpSpPr>
        <p:grpSpPr>
          <a:xfrm>
            <a:off x="3137704" y="1854853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7306CB1-7DFF-D978-84F6-22CB8E0CF487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عَدَدَ حُروفِهِ</a:t>
              </a: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D1CF5CF7-8F96-24CD-3440-8598EFDEF1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18F29990-5BF3-79EA-892D-09AF0C25BAA0}"/>
              </a:ext>
            </a:extLst>
          </p:cNvPr>
          <p:cNvGrpSpPr/>
          <p:nvPr/>
        </p:nvGrpSpPr>
        <p:grpSpPr>
          <a:xfrm>
            <a:off x="5982202" y="1854853"/>
            <a:ext cx="2602699" cy="551406"/>
            <a:chOff x="5691260" y="1914188"/>
            <a:chExt cx="2602699" cy="55140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CD041CD-BCE7-8BF9-AE1E-A80092141F70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عَدَدَ وُجوهِهِ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6C8EF1D1-4387-76F3-5AB6-97FC57BE89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35EA6386-FDAA-32B6-5B20-C319C3C7A2A1}"/>
              </a:ext>
            </a:extLst>
          </p:cNvPr>
          <p:cNvGrpSpPr/>
          <p:nvPr/>
        </p:nvGrpSpPr>
        <p:grpSpPr>
          <a:xfrm>
            <a:off x="304962" y="1854853"/>
            <a:ext cx="2602699" cy="551406"/>
            <a:chOff x="5691260" y="1914188"/>
            <a:chExt cx="2602699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D63B099-1D84-C606-8D68-F684ADB80F2D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عَدَدَ رُؤوسِهِ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1F3911AA-8F4C-79A6-75C6-C96339F3CF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82FAF881-C41F-B649-9FF9-BE9245ADFF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379" t="12743" r="1573" b="3247"/>
          <a:stretch>
            <a:fillRect/>
          </a:stretch>
        </p:blipFill>
        <p:spPr>
          <a:xfrm>
            <a:off x="2691352" y="2442355"/>
            <a:ext cx="3415927" cy="300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E08AE-A483-F5D8-52C3-4C76C59F4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549EA5F-3CEB-D9F1-5477-76F16F529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44D0375-8365-F321-F88F-4E95B539F25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حروف المجسم هو 8.</a:t>
            </a:r>
            <a:endParaRPr lang="ar-MA" sz="1600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19495E-3993-DD33-E219-3CC9D45136E2}"/>
              </a:ext>
            </a:extLst>
          </p:cNvPr>
          <p:cNvSpPr txBox="1"/>
          <p:nvPr/>
        </p:nvSpPr>
        <p:spPr>
          <a:xfrm>
            <a:off x="3922291" y="5308197"/>
            <a:ext cx="10708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000" dirty="0">
                <a:solidFill>
                  <a:srgbClr val="C00000"/>
                </a:solidFill>
              </a:rPr>
              <a:t>8</a:t>
            </a:r>
            <a:endParaRPr lang="fr-FR" sz="6000" dirty="0">
              <a:solidFill>
                <a:srgbClr val="C0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E6E251-2A68-92A7-F042-F5A32F793C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379" t="12743" r="1573" b="3247"/>
          <a:stretch>
            <a:fillRect/>
          </a:stretch>
        </p:blipFill>
        <p:spPr>
          <a:xfrm>
            <a:off x="2727447" y="1925024"/>
            <a:ext cx="3415927" cy="300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11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3B939-768E-F6E2-AD41-6DF61210C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0CFE8597-E5B4-A623-14DF-08DAD2C628B0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لتحديد خصائص المجسم؟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BB25E6-9943-FB34-76C9-ED917F3D250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6EEA3EAD-949B-1FFB-005C-C892D9BECC22}"/>
              </a:ext>
            </a:extLst>
          </p:cNvPr>
          <p:cNvGrpSpPr/>
          <p:nvPr/>
        </p:nvGrpSpPr>
        <p:grpSpPr>
          <a:xfrm>
            <a:off x="304962" y="1854853"/>
            <a:ext cx="2771767" cy="551406"/>
            <a:chOff x="5827780" y="1914188"/>
            <a:chExt cx="2678168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33D031-816C-81F7-D21F-FBC0721D3E5A}"/>
                </a:ext>
              </a:extLst>
            </p:cNvPr>
            <p:cNvSpPr/>
            <p:nvPr/>
          </p:nvSpPr>
          <p:spPr>
            <a:xfrm>
              <a:off x="5827780" y="1914188"/>
              <a:ext cx="224189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عَدَدَ رُؤوسِهِ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DDF1CD92-F6E6-468F-F015-BADA06E633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73330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 12">
            <a:extLst>
              <a:ext uri="{FF2B5EF4-FFF2-40B4-BE49-F238E27FC236}">
                <a16:creationId xmlns:a16="http://schemas.microsoft.com/office/drawing/2014/main" id="{EB3C1CC7-90BD-A87E-ACDD-60C0ED33B529}"/>
              </a:ext>
            </a:extLst>
          </p:cNvPr>
          <p:cNvGrpSpPr/>
          <p:nvPr/>
        </p:nvGrpSpPr>
        <p:grpSpPr>
          <a:xfrm>
            <a:off x="5982202" y="1854853"/>
            <a:ext cx="2602699" cy="551406"/>
            <a:chOff x="5691260" y="1914188"/>
            <a:chExt cx="2602699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C0D708E-7F9B-CEF5-727C-594C7E26BAF9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عَدَدَ وُجوهِهِ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43C38E41-64EC-1264-933D-49221DAEA3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69C3F86B-00FC-F0D7-1576-35BE61BD09EF}"/>
              </a:ext>
            </a:extLst>
          </p:cNvPr>
          <p:cNvGrpSpPr/>
          <p:nvPr/>
        </p:nvGrpSpPr>
        <p:grpSpPr>
          <a:xfrm>
            <a:off x="3228116" y="1854853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9AF6D30-23A6-34A9-B31A-47FEAE70A33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عَدَدَ حُروفِهِ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2942D1E-8508-13AC-0FD8-A05A7E9EB9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02B6EAF6-5F8A-62A1-579E-F96A7BEE38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379" t="12743" r="1573" b="3247"/>
          <a:stretch>
            <a:fillRect/>
          </a:stretch>
        </p:blipFill>
        <p:spPr>
          <a:xfrm>
            <a:off x="2691352" y="2442355"/>
            <a:ext cx="3415927" cy="300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92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EF931-5C59-E649-9C6B-028891EA2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00524B2F-890A-5D20-2473-EBC4851B232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رؤوس المجسم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E0E2CE2-4DE1-AB1E-7B04-794D87CE37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7" name="Group 12">
            <a:extLst>
              <a:ext uri="{FF2B5EF4-FFF2-40B4-BE49-F238E27FC236}">
                <a16:creationId xmlns:a16="http://schemas.microsoft.com/office/drawing/2014/main" id="{ABAA0532-8328-BFEF-AAC9-0E1F5C8C4EBE}"/>
              </a:ext>
            </a:extLst>
          </p:cNvPr>
          <p:cNvGrpSpPr/>
          <p:nvPr/>
        </p:nvGrpSpPr>
        <p:grpSpPr>
          <a:xfrm>
            <a:off x="304962" y="1854853"/>
            <a:ext cx="2771767" cy="551406"/>
            <a:chOff x="5827780" y="1914188"/>
            <a:chExt cx="2678168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F65CA2C-2703-2ACB-574C-6682EB84E437}"/>
                </a:ext>
              </a:extLst>
            </p:cNvPr>
            <p:cNvSpPr/>
            <p:nvPr/>
          </p:nvSpPr>
          <p:spPr>
            <a:xfrm>
              <a:off x="5827780" y="1914188"/>
              <a:ext cx="224189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عَدَدَ رُؤوسِهِ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85EB3160-10EA-EB5C-0243-D17B1E63E9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73330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C955EC8A-ED2B-DDF9-5A45-2499161C5F7D}"/>
              </a:ext>
            </a:extLst>
          </p:cNvPr>
          <p:cNvGrpSpPr/>
          <p:nvPr/>
        </p:nvGrpSpPr>
        <p:grpSpPr>
          <a:xfrm>
            <a:off x="5982202" y="1854853"/>
            <a:ext cx="2602699" cy="551406"/>
            <a:chOff x="5691260" y="1914188"/>
            <a:chExt cx="2602699" cy="55140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CA9D6A1-809D-856B-41AE-711AC51CD615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عَدَدَ وُجوهِهِ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DB98B1C3-1B87-53BA-39E4-1DA3302889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 12">
            <a:extLst>
              <a:ext uri="{FF2B5EF4-FFF2-40B4-BE49-F238E27FC236}">
                <a16:creationId xmlns:a16="http://schemas.microsoft.com/office/drawing/2014/main" id="{37A632A9-0507-E983-6156-74D5C62A68BD}"/>
              </a:ext>
            </a:extLst>
          </p:cNvPr>
          <p:cNvGrpSpPr/>
          <p:nvPr/>
        </p:nvGrpSpPr>
        <p:grpSpPr>
          <a:xfrm>
            <a:off x="3228116" y="1854853"/>
            <a:ext cx="2602699" cy="551406"/>
            <a:chOff x="5691260" y="1914188"/>
            <a:chExt cx="2602699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8F8EC19-493A-A70C-271B-1D9995C98C84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عَدَدَ حُروفِهِ</a:t>
              </a: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8513AE5D-8ECD-B51D-BB11-50E64670A3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FA045348-0E5B-92A3-9A07-DAD561EC19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379" t="12743" r="1573" b="3247"/>
          <a:stretch>
            <a:fillRect/>
          </a:stretch>
        </p:blipFill>
        <p:spPr>
          <a:xfrm>
            <a:off x="2691352" y="2442355"/>
            <a:ext cx="3415927" cy="300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22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7FAED-764F-951F-E74E-9842DDE34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EA3C8B-67BC-A750-E6DC-194CCBEDD91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CAC177-2CC6-BFE8-82DE-0993B5F42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60050A-14B0-9C4E-2554-08C7959C9D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551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46682-5EC2-C7C4-626B-6BC1B5028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4EA4D2BC-C41B-4F30-F879-751ED0FE6A2E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عدد رؤوس المجسم هو 5.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022AE1A-E938-A827-E4C7-BFC4BAF6E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ED509BD-C490-5556-377E-C5F3D2330E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379" t="12743" r="1573" b="3247"/>
          <a:stretch>
            <a:fillRect/>
          </a:stretch>
        </p:blipFill>
        <p:spPr>
          <a:xfrm>
            <a:off x="2727447" y="1925024"/>
            <a:ext cx="3415927" cy="300795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535DC81-D737-BCBF-0654-4F94E201034E}"/>
              </a:ext>
            </a:extLst>
          </p:cNvPr>
          <p:cNvSpPr txBox="1"/>
          <p:nvPr/>
        </p:nvSpPr>
        <p:spPr>
          <a:xfrm>
            <a:off x="3922291" y="5308197"/>
            <a:ext cx="10708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000" dirty="0">
                <a:solidFill>
                  <a:srgbClr val="C00000"/>
                </a:solidFill>
              </a:rPr>
              <a:t>5</a:t>
            </a:r>
            <a:endParaRPr lang="fr-FR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63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خصائص هذا المكعب.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DE8530-7825-B051-5C3A-BE0E34684C0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A4563FD-0A76-7780-982D-39AC988A0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673" y="2316181"/>
            <a:ext cx="3141591" cy="324132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9FEFB2-1C7F-746D-9148-3FE0F512EE2C}"/>
              </a:ext>
            </a:extLst>
          </p:cNvPr>
          <p:cNvSpPr txBox="1"/>
          <p:nvPr/>
        </p:nvSpPr>
        <p:spPr>
          <a:xfrm>
            <a:off x="6227116" y="3330488"/>
            <a:ext cx="1985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الوجوه: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8FBD66B-32AA-8C8B-DE74-090C3F28A859}"/>
              </a:ext>
            </a:extLst>
          </p:cNvPr>
          <p:cNvSpPr txBox="1"/>
          <p:nvPr/>
        </p:nvSpPr>
        <p:spPr>
          <a:xfrm>
            <a:off x="5678906" y="4182387"/>
            <a:ext cx="2533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الحروف: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C02ECD5-5465-78FA-6CD7-49B62DC303EF}"/>
              </a:ext>
            </a:extLst>
          </p:cNvPr>
          <p:cNvSpPr txBox="1"/>
          <p:nvPr/>
        </p:nvSpPr>
        <p:spPr>
          <a:xfrm>
            <a:off x="5678906" y="5034285"/>
            <a:ext cx="2533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الرؤوس: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45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358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ليحدد العنصر الأول ... العنصر الثاني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العنصر  الثالث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556FCC-6757-AE65-3F91-BB7496869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673" y="2316181"/>
            <a:ext cx="3141591" cy="32413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C3AA42A-8604-A58F-095C-AEA93ADF0C86}"/>
              </a:ext>
            </a:extLst>
          </p:cNvPr>
          <p:cNvSpPr txBox="1"/>
          <p:nvPr/>
        </p:nvSpPr>
        <p:spPr>
          <a:xfrm>
            <a:off x="6227116" y="3330488"/>
            <a:ext cx="1985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الوجوه: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F9BEA5-2752-3650-5C80-1F55EA391D83}"/>
              </a:ext>
            </a:extLst>
          </p:cNvPr>
          <p:cNvSpPr txBox="1"/>
          <p:nvPr/>
        </p:nvSpPr>
        <p:spPr>
          <a:xfrm>
            <a:off x="5678906" y="4182387"/>
            <a:ext cx="2533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الحروف: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D624299-C8F9-ACF9-41FA-A3E9B772B589}"/>
              </a:ext>
            </a:extLst>
          </p:cNvPr>
          <p:cNvSpPr txBox="1"/>
          <p:nvPr/>
        </p:nvSpPr>
        <p:spPr>
          <a:xfrm>
            <a:off x="5678906" y="5034285"/>
            <a:ext cx="2533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الرؤوس: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6505FD-82B2-806B-FA4B-82234BA8B7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427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39B8D-B6F6-2489-2AEC-9FC1DF9E3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673" y="2316181"/>
            <a:ext cx="3141591" cy="32413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E4DB051-BA51-062B-42CD-EADAACCC79E7}"/>
              </a:ext>
            </a:extLst>
          </p:cNvPr>
          <p:cNvSpPr txBox="1"/>
          <p:nvPr/>
        </p:nvSpPr>
        <p:spPr>
          <a:xfrm>
            <a:off x="5678906" y="3330488"/>
            <a:ext cx="25334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الوجوه: </a:t>
            </a:r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A418B53-435E-D84E-BBCD-A14895E51640}"/>
              </a:ext>
            </a:extLst>
          </p:cNvPr>
          <p:cNvSpPr txBox="1"/>
          <p:nvPr/>
        </p:nvSpPr>
        <p:spPr>
          <a:xfrm>
            <a:off x="5678906" y="4182386"/>
            <a:ext cx="25334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الحروف: </a:t>
            </a:r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CA9326-A75F-9ADE-B9C0-1410421FDFA1}"/>
              </a:ext>
            </a:extLst>
          </p:cNvPr>
          <p:cNvSpPr txBox="1"/>
          <p:nvPr/>
        </p:nvSpPr>
        <p:spPr>
          <a:xfrm>
            <a:off x="5678906" y="5034285"/>
            <a:ext cx="25334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الرؤوس: </a:t>
            </a:r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42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3F3F24F-C5AE-41EF-96DB-03FB62B40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469" y="1649370"/>
            <a:ext cx="7251679" cy="490554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81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016575" y="2196660"/>
            <a:ext cx="2945826" cy="998484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D7B154D-B1E1-E2E5-DF16-D1059BC41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343348"/>
            <a:ext cx="8296435" cy="27929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سننجز هذا النشاط على الكراسات؛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4CDE7CB-7349-7F81-57BB-805D9BE5C09A}"/>
              </a:ext>
            </a:extLst>
          </p:cNvPr>
          <p:cNvSpPr/>
          <p:nvPr/>
        </p:nvSpPr>
        <p:spPr>
          <a:xfrm>
            <a:off x="2753710" y="2396712"/>
            <a:ext cx="5847525" cy="47332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627FE5F-DF5E-DE1E-7A8E-3BE8E3B8A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79" y="2344442"/>
            <a:ext cx="7545771" cy="254024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49381" y="3793605"/>
            <a:ext cx="2675619" cy="26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7C0BC7-A532-C9DC-8199-D85D72CB6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01" y="1884833"/>
            <a:ext cx="7651143" cy="402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8F02DCA-3C61-C130-C006-2C9CEC34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343348"/>
            <a:ext cx="8296435" cy="279295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6F00539-7409-4E3E-069C-7E0099BF53DE}"/>
              </a:ext>
            </a:extLst>
          </p:cNvPr>
          <p:cNvSpPr txBox="1"/>
          <p:nvPr/>
        </p:nvSpPr>
        <p:spPr>
          <a:xfrm>
            <a:off x="3381304" y="3524642"/>
            <a:ext cx="9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8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A521B93-4855-0D51-6905-8FF331A21EC6}"/>
              </a:ext>
            </a:extLst>
          </p:cNvPr>
          <p:cNvSpPr txBox="1"/>
          <p:nvPr/>
        </p:nvSpPr>
        <p:spPr>
          <a:xfrm>
            <a:off x="4488670" y="3535093"/>
            <a:ext cx="9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6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0A1DFF2-F1E5-0A95-6720-5E7D10D0EBCC}"/>
              </a:ext>
            </a:extLst>
          </p:cNvPr>
          <p:cNvSpPr txBox="1"/>
          <p:nvPr/>
        </p:nvSpPr>
        <p:spPr>
          <a:xfrm>
            <a:off x="5589138" y="3535093"/>
            <a:ext cx="9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12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B358CC7-DF39-D3DA-F4A9-2C2BBD6DFAE3}"/>
              </a:ext>
            </a:extLst>
          </p:cNvPr>
          <p:cNvSpPr txBox="1"/>
          <p:nvPr/>
        </p:nvSpPr>
        <p:spPr>
          <a:xfrm>
            <a:off x="3387592" y="4219136"/>
            <a:ext cx="9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5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C29DC45-63F8-95F3-C845-0E89F6F90399}"/>
              </a:ext>
            </a:extLst>
          </p:cNvPr>
          <p:cNvSpPr txBox="1"/>
          <p:nvPr/>
        </p:nvSpPr>
        <p:spPr>
          <a:xfrm>
            <a:off x="4504288" y="4229587"/>
            <a:ext cx="9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5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DBDC13E-7DED-186B-A9FF-085E7C3C3CED}"/>
              </a:ext>
            </a:extLst>
          </p:cNvPr>
          <p:cNvSpPr txBox="1"/>
          <p:nvPr/>
        </p:nvSpPr>
        <p:spPr>
          <a:xfrm>
            <a:off x="5620984" y="4217677"/>
            <a:ext cx="9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8</a:t>
            </a:r>
            <a:endParaRPr lang="fr-F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6441FC3C-871F-6298-DAB5-87751EB59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469" y="1649370"/>
            <a:ext cx="7251679" cy="4905548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4، لديكم دقيقتان.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982453" y="3428999"/>
            <a:ext cx="3011478" cy="922283"/>
          </a:xfrm>
          <a:prstGeom prst="roundRect">
            <a:avLst>
              <a:gd name="adj" fmla="val 124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2B2E83A-6E81-13ED-6B2B-10AF21508F00}"/>
              </a:ext>
            </a:extLst>
          </p:cNvPr>
          <p:cNvGrpSpPr>
            <a:grpSpLocks noChangeAspect="1"/>
          </p:cNvGrpSpPr>
          <p:nvPr/>
        </p:nvGrpSpPr>
        <p:grpSpPr>
          <a:xfrm>
            <a:off x="699464" y="947997"/>
            <a:ext cx="576968" cy="646332"/>
            <a:chOff x="976754" y="4005561"/>
            <a:chExt cx="558587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406F3D8-FF9D-0F50-35C2-447730943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4355AE9-8564-3F13-418C-EA03128CC2CC}"/>
                </a:ext>
              </a:extLst>
            </p:cNvPr>
            <p:cNvSpPr txBox="1"/>
            <p:nvPr/>
          </p:nvSpPr>
          <p:spPr>
            <a:xfrm>
              <a:off x="1027905" y="4162649"/>
              <a:ext cx="445646" cy="3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FAD88-D677-B477-8B37-568ED7204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C8CC9349-2CBB-9885-7A43-BA46004F7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69" y="2662743"/>
            <a:ext cx="8334704" cy="2535447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022741E8-AB07-E7CC-6142-52D0B2F420F6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D3B0CA-D345-FDCE-00C0-38E0901595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ED6989-2115-1E95-248C-00C60312A52C}"/>
              </a:ext>
            </a:extLst>
          </p:cNvPr>
          <p:cNvSpPr txBox="1"/>
          <p:nvPr/>
        </p:nvSpPr>
        <p:spPr>
          <a:xfrm>
            <a:off x="3398100" y="4425770"/>
            <a:ext cx="9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C00000"/>
                </a:solidFill>
              </a:rPr>
              <a:t>4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730B9C-98D7-E2A5-53E8-5F0EB2272013}"/>
              </a:ext>
            </a:extLst>
          </p:cNvPr>
          <p:cNvSpPr txBox="1"/>
          <p:nvPr/>
        </p:nvSpPr>
        <p:spPr>
          <a:xfrm>
            <a:off x="4514796" y="4436221"/>
            <a:ext cx="9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C00000"/>
                </a:solidFill>
              </a:rPr>
              <a:t>4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B03BC6C-0901-19AC-0549-EB0EF9D51B7A}"/>
              </a:ext>
            </a:extLst>
          </p:cNvPr>
          <p:cNvSpPr txBox="1"/>
          <p:nvPr/>
        </p:nvSpPr>
        <p:spPr>
          <a:xfrm>
            <a:off x="5631492" y="4424311"/>
            <a:ext cx="9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C00000"/>
                </a:solidFill>
              </a:rPr>
              <a:t>6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CF81F69-D26F-9AFB-62B8-7A18818B982B}"/>
              </a:ext>
            </a:extLst>
          </p:cNvPr>
          <p:cNvSpPr txBox="1"/>
          <p:nvPr/>
        </p:nvSpPr>
        <p:spPr>
          <a:xfrm>
            <a:off x="3391519" y="3672802"/>
            <a:ext cx="9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C00000"/>
                </a:solidFill>
              </a:rPr>
              <a:t>8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36F3785-762A-8A98-47AE-84493C4A572A}"/>
              </a:ext>
            </a:extLst>
          </p:cNvPr>
          <p:cNvSpPr txBox="1"/>
          <p:nvPr/>
        </p:nvSpPr>
        <p:spPr>
          <a:xfrm>
            <a:off x="4508215" y="3683253"/>
            <a:ext cx="9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C00000"/>
                </a:solidFill>
              </a:rPr>
              <a:t>6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FCBBF4F-5FEB-7222-A29C-A55B5AD6DF64}"/>
              </a:ext>
            </a:extLst>
          </p:cNvPr>
          <p:cNvSpPr txBox="1"/>
          <p:nvPr/>
        </p:nvSpPr>
        <p:spPr>
          <a:xfrm>
            <a:off x="5624911" y="3671343"/>
            <a:ext cx="9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C00000"/>
                </a:solidFill>
              </a:rPr>
              <a:t>12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64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و81.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CFFCAB0-C4C3-74AE-EFEF-39FFC1C1B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469" y="1649370"/>
            <a:ext cx="7251679" cy="490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15386</TotalTime>
  <Words>763</Words>
  <Application>Microsoft Office PowerPoint</Application>
  <PresentationFormat>Affichage à l'écran (4:3)</PresentationFormat>
  <Paragraphs>224</Paragraphs>
  <Slides>53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53</vt:i4>
      </vt:variant>
    </vt:vector>
  </HeadingPairs>
  <TitlesOfParts>
    <vt:vector size="68" baseType="lpstr">
      <vt:lpstr>Aptos Display</vt:lpstr>
      <vt:lpstr>Sakkal Majalla</vt:lpstr>
      <vt:lpstr>Arial</vt:lpstr>
      <vt:lpstr>Aptos</vt:lpstr>
      <vt:lpstr>Effra CC Arbc</vt:lpstr>
      <vt:lpstr>Wingdings</vt:lpstr>
      <vt:lpstr>Chalkboard</vt:lpstr>
      <vt:lpstr>Dosis</vt:lpstr>
      <vt:lpstr>Calibri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125</cp:revision>
  <cp:lastPrinted>2025-08-13T10:11:39Z</cp:lastPrinted>
  <dcterms:created xsi:type="dcterms:W3CDTF">2025-08-01T12:31:49Z</dcterms:created>
  <dcterms:modified xsi:type="dcterms:W3CDTF">2026-04-06T11:58:25Z</dcterms:modified>
</cp:coreProperties>
</file>