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6"/>
  </p:notesMasterIdLst>
  <p:handoutMasterIdLst>
    <p:handoutMasterId r:id="rId67"/>
  </p:handoutMasterIdLst>
  <p:sldIdLst>
    <p:sldId id="779" r:id="rId7"/>
    <p:sldId id="948" r:id="rId8"/>
    <p:sldId id="738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7064" r:id="rId17"/>
    <p:sldId id="2134807029" r:id="rId18"/>
    <p:sldId id="2134807030" r:id="rId19"/>
    <p:sldId id="2134807031" r:id="rId20"/>
    <p:sldId id="2134807032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6715" r:id="rId31"/>
    <p:sldId id="2134806702" r:id="rId32"/>
    <p:sldId id="2134807020" r:id="rId33"/>
    <p:sldId id="2134807021" r:id="rId34"/>
    <p:sldId id="2134807033" r:id="rId35"/>
    <p:sldId id="2134807024" r:id="rId36"/>
    <p:sldId id="2134807065" r:id="rId37"/>
    <p:sldId id="2134807066" r:id="rId38"/>
    <p:sldId id="2134807067" r:id="rId39"/>
    <p:sldId id="2134807068" r:id="rId40"/>
    <p:sldId id="2134807070" r:id="rId41"/>
    <p:sldId id="2134807071" r:id="rId42"/>
    <p:sldId id="2134807072" r:id="rId43"/>
    <p:sldId id="2134807073" r:id="rId44"/>
    <p:sldId id="2134807074" r:id="rId45"/>
    <p:sldId id="2134807075" r:id="rId46"/>
    <p:sldId id="2134806689" r:id="rId47"/>
    <p:sldId id="2134806665" r:id="rId48"/>
    <p:sldId id="2134806663" r:id="rId49"/>
    <p:sldId id="2134807028" r:id="rId50"/>
    <p:sldId id="2134806664" r:id="rId51"/>
    <p:sldId id="2134806696" r:id="rId52"/>
    <p:sldId id="848" r:id="rId53"/>
    <p:sldId id="921" r:id="rId54"/>
    <p:sldId id="922" r:id="rId55"/>
    <p:sldId id="924" r:id="rId56"/>
    <p:sldId id="925" r:id="rId57"/>
    <p:sldId id="849" r:id="rId58"/>
    <p:sldId id="2134806697" r:id="rId59"/>
    <p:sldId id="2134806706" r:id="rId60"/>
    <p:sldId id="858" r:id="rId61"/>
    <p:sldId id="868" r:id="rId62"/>
    <p:sldId id="869" r:id="rId63"/>
    <p:sldId id="764" r:id="rId64"/>
    <p:sldId id="949" r:id="rId65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6AB98"/>
    <a:srgbClr val="FFFFFF"/>
    <a:srgbClr val="C00000"/>
    <a:srgbClr val="008F8D"/>
    <a:srgbClr val="7EC4BE"/>
    <a:srgbClr val="199995"/>
    <a:srgbClr val="00B050"/>
    <a:srgbClr val="17AB98"/>
    <a:srgbClr val="CF1F3C"/>
    <a:srgbClr val="3A8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C11314-8EDA-46D6-A75D-FBF1EF660D49}" v="168" dt="2026-04-05T11:55:50.1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28" autoAdjust="0"/>
    <p:restoredTop sz="95890" autoAdjust="0"/>
  </p:normalViewPr>
  <p:slideViewPr>
    <p:cSldViewPr snapToGrid="0">
      <p:cViewPr varScale="1">
        <p:scale>
          <a:sx n="64" d="100"/>
          <a:sy n="64" d="100"/>
        </p:scale>
        <p:origin x="118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05/04/2026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7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11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4.png"/><Relationship Id="rId5" Type="http://schemas.openxmlformats.org/officeDocument/2006/relationships/image" Target="../media/image26.png"/><Relationship Id="rId4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الدرس 6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en-US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M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7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8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</a:t>
            </a:r>
            <a:r>
              <a:rPr lang="ar-MA" sz="3600" b="1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اِسْتِعْمالُ الْبِرْكارِ لإِنْشاءِ دائِرَةٍ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5</a:t>
            </a:r>
            <a:endParaRPr lang="fr-FR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الدّائِرَةُ وعَناصِرُها (الدّائِرَة، المَرْكَزُ، الشُّعاعُ، القُطْرُ)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8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 الْبَحْثِ عَن عَدَدِ الْأَجزاءِ وَقِيمَةِ الْجُزْءِ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7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الْمُجَسَّماتُ: تَعَرُّفٌ وَتَصْنيفٌ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الأُسْبوعِ الثَّاني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الدّائِرَةُ وعَناصِرُها (الدّائِرَة، المَرْكَزُ، الشُّعاعُ، القُطْرُ)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17EE54-80D9-E37F-5672-4EED6056F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727" y="2499379"/>
            <a:ext cx="5824142" cy="392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908434" y="3835273"/>
            <a:ext cx="644452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تعَرُّفِ الْمُعْجَمِ الْمُرْتَبِطِ بِالدّائِرَةِ (اَلْمَرْكَزُ، الشُّعاعُ، القُطْرُ)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E74FE8-D8D1-7970-FB80-E8616FD39297}"/>
              </a:ext>
            </a:extLst>
          </p:cNvPr>
          <p:cNvSpPr txBox="1"/>
          <p:nvPr/>
        </p:nvSpPr>
        <p:spPr>
          <a:xfrm>
            <a:off x="327278" y="894883"/>
            <a:ext cx="720140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كراسة الحساب الذهني،  ص 18 – سنصحح الواجب المنزلي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E35177-4411-08C2-0622-A7357C7A6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0635" y="1848464"/>
            <a:ext cx="3141365" cy="444064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FB45492-CDAF-809C-C1BB-61FF1E18ACC0}"/>
              </a:ext>
            </a:extLst>
          </p:cNvPr>
          <p:cNvSpPr/>
          <p:nvPr/>
        </p:nvSpPr>
        <p:spPr>
          <a:xfrm>
            <a:off x="1494503" y="5416456"/>
            <a:ext cx="2901925" cy="585989"/>
          </a:xfrm>
          <a:prstGeom prst="roundRect">
            <a:avLst>
              <a:gd name="adj" fmla="val 10989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1C95067-E5E1-FBDB-0BFB-B07273014B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7614" y="1848463"/>
            <a:ext cx="3125751" cy="4440643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D6DE5E1-DF4E-30E4-5D36-FAF10799F368}"/>
              </a:ext>
            </a:extLst>
          </p:cNvPr>
          <p:cNvGrpSpPr/>
          <p:nvPr/>
        </p:nvGrpSpPr>
        <p:grpSpPr>
          <a:xfrm>
            <a:off x="285136" y="2546555"/>
            <a:ext cx="8327921" cy="1831598"/>
            <a:chOff x="285136" y="2546555"/>
            <a:chExt cx="8327921" cy="183159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5081135-D8C8-294D-FA35-0CC697057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5136" y="2667175"/>
              <a:ext cx="8327921" cy="171097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26935FA-932C-C57A-DDBE-90ADEBB915FC}"/>
                </a:ext>
              </a:extLst>
            </p:cNvPr>
            <p:cNvSpPr/>
            <p:nvPr/>
          </p:nvSpPr>
          <p:spPr>
            <a:xfrm>
              <a:off x="285136" y="2546555"/>
              <a:ext cx="3028335" cy="5801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بسرعة، لديكم دقيقة واحدة.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C028409-B797-81C5-3C40-A7EB5BC0010C}"/>
              </a:ext>
            </a:extLst>
          </p:cNvPr>
          <p:cNvSpPr txBox="1"/>
          <p:nvPr/>
        </p:nvSpPr>
        <p:spPr>
          <a:xfrm>
            <a:off x="902102" y="3833752"/>
            <a:ext cx="129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546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A6EA9F-71CB-7B80-F231-9386D97E1C45}"/>
              </a:ext>
            </a:extLst>
          </p:cNvPr>
          <p:cNvSpPr txBox="1"/>
          <p:nvPr/>
        </p:nvSpPr>
        <p:spPr>
          <a:xfrm>
            <a:off x="2821860" y="3826641"/>
            <a:ext cx="1200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688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ADDAE3-A756-3B72-05AC-F85FC133EF6C}"/>
              </a:ext>
            </a:extLst>
          </p:cNvPr>
          <p:cNvSpPr txBox="1"/>
          <p:nvPr/>
        </p:nvSpPr>
        <p:spPr>
          <a:xfrm>
            <a:off x="4663115" y="3816808"/>
            <a:ext cx="1245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558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2D5075-85CF-DE36-117A-6F158EFDAB48}"/>
              </a:ext>
            </a:extLst>
          </p:cNvPr>
          <p:cNvSpPr txBox="1"/>
          <p:nvPr/>
        </p:nvSpPr>
        <p:spPr>
          <a:xfrm>
            <a:off x="6479458" y="3823920"/>
            <a:ext cx="129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10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335</a:t>
            </a: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800" b="1" i="0" u="none" strike="noStrike" kern="120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38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4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19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9B091E6-27D5-518D-8127-D0DC88E1FFB2}"/>
              </a:ext>
            </a:extLst>
          </p:cNvPr>
          <p:cNvGrpSpPr/>
          <p:nvPr/>
        </p:nvGrpSpPr>
        <p:grpSpPr>
          <a:xfrm>
            <a:off x="1564236" y="1966034"/>
            <a:ext cx="5816278" cy="4150125"/>
            <a:chOff x="1424277" y="1938042"/>
            <a:chExt cx="5816278" cy="4150125"/>
          </a:xfrm>
        </p:grpSpPr>
        <p:pic>
          <p:nvPicPr>
            <p:cNvPr id="5" name="Image 4" descr="Une image contenant texte, dessin humoristique, Dessin animé, habits&#10;&#10;Le contenu généré par l’IA peut être incorrect.">
              <a:extLst>
                <a:ext uri="{FF2B5EF4-FFF2-40B4-BE49-F238E27FC236}">
                  <a16:creationId xmlns:a16="http://schemas.microsoft.com/office/drawing/2014/main" id="{7D5AE136-1B44-12A9-698B-F2155DB4C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9387" y="1938042"/>
              <a:ext cx="2931168" cy="4149048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40FE10F-D90C-91E7-93A1-A6DED35E4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2479"/>
            <a:stretch>
              <a:fillRect/>
            </a:stretch>
          </p:blipFill>
          <p:spPr>
            <a:xfrm>
              <a:off x="1424277" y="1938042"/>
              <a:ext cx="2877135" cy="4150125"/>
            </a:xfrm>
            <a:prstGeom prst="rect">
              <a:avLst/>
            </a:prstGeom>
            <a:ln>
              <a:solidFill>
                <a:srgbClr val="E87D17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9271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جداءات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العدد 9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9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18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2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BAC028FD-00E9-75AC-D70A-6F57D8F2CE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B8EC08B-ACBB-6600-4EA9-9951D9088A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135" y="3018678"/>
            <a:ext cx="8357420" cy="88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C44098A-D556-ACBB-F02A-4DDE16EEA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35" y="3018678"/>
            <a:ext cx="8357420" cy="88419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F33DA84-44C1-366E-9E26-5FA0B55F6F66}"/>
              </a:ext>
            </a:extLst>
          </p:cNvPr>
          <p:cNvGrpSpPr/>
          <p:nvPr/>
        </p:nvGrpSpPr>
        <p:grpSpPr>
          <a:xfrm>
            <a:off x="1557943" y="3110942"/>
            <a:ext cx="6827289" cy="732735"/>
            <a:chOff x="1557943" y="3110942"/>
            <a:chExt cx="6827289" cy="73273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083A740-4DC4-2C40-9187-875C8F3FD216}"/>
                </a:ext>
              </a:extLst>
            </p:cNvPr>
            <p:cNvSpPr>
              <a:spLocks/>
            </p:cNvSpPr>
            <p:nvPr/>
          </p:nvSpPr>
          <p:spPr>
            <a:xfrm>
              <a:off x="1557943" y="311094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789232-0492-1857-241B-1CB320ACD145}"/>
                </a:ext>
              </a:extLst>
            </p:cNvPr>
            <p:cNvSpPr>
              <a:spLocks/>
            </p:cNvSpPr>
            <p:nvPr/>
          </p:nvSpPr>
          <p:spPr>
            <a:xfrm>
              <a:off x="3663076" y="3110944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98C1D1-283E-1934-C303-465E0BD647D2}"/>
                </a:ext>
              </a:extLst>
            </p:cNvPr>
            <p:cNvSpPr>
              <a:spLocks/>
            </p:cNvSpPr>
            <p:nvPr/>
          </p:nvSpPr>
          <p:spPr>
            <a:xfrm>
              <a:off x="5738713" y="312077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AAB6F0E-9B30-216D-0C9B-62649510DD70}"/>
                </a:ext>
              </a:extLst>
            </p:cNvPr>
            <p:cNvSpPr>
              <a:spLocks/>
            </p:cNvSpPr>
            <p:nvPr/>
          </p:nvSpPr>
          <p:spPr>
            <a:xfrm>
              <a:off x="7812994" y="3110942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B1203D-73C8-3E01-9F69-2E446B486E18}"/>
                </a:ext>
              </a:extLst>
            </p:cNvPr>
            <p:cNvSpPr>
              <a:spLocks/>
            </p:cNvSpPr>
            <p:nvPr/>
          </p:nvSpPr>
          <p:spPr>
            <a:xfrm>
              <a:off x="1568453" y="3493416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D2277B7-84AC-B5DA-315F-FCF6F66B7847}"/>
                </a:ext>
              </a:extLst>
            </p:cNvPr>
            <p:cNvSpPr>
              <a:spLocks/>
            </p:cNvSpPr>
            <p:nvPr/>
          </p:nvSpPr>
          <p:spPr>
            <a:xfrm>
              <a:off x="3668317" y="3493415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88553EB-A4B5-424D-A1F6-5D2177B365ED}"/>
                </a:ext>
              </a:extLst>
            </p:cNvPr>
            <p:cNvSpPr>
              <a:spLocks/>
            </p:cNvSpPr>
            <p:nvPr/>
          </p:nvSpPr>
          <p:spPr>
            <a:xfrm>
              <a:off x="5738685" y="3503246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B9D8A42-EDCC-9A47-8E24-C553DA9F8F2A}"/>
                </a:ext>
              </a:extLst>
            </p:cNvPr>
            <p:cNvSpPr>
              <a:spLocks/>
            </p:cNvSpPr>
            <p:nvPr/>
          </p:nvSpPr>
          <p:spPr>
            <a:xfrm>
              <a:off x="7828717" y="3493413"/>
              <a:ext cx="556515" cy="3404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00986" y="3048563"/>
            <a:ext cx="55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59977" y="3458505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3580509" y="304856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627182" y="304856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610004" y="346833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5627181" y="346833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7689606" y="304856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699437" y="3468337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950889" y="3210205"/>
              <a:ext cx="3317933" cy="1315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الدّائِرَةُ وعَناصِرُها (الدّائِرَة، المَرْكَزُ، الشُّعاعُ، القُطْرُ)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سنتعرف الدائرة وعناصرها، مع مجد وندى. لنتابع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!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C9085BF-74C6-7D4D-DBBA-D616C22B5592}"/>
              </a:ext>
            </a:extLst>
          </p:cNvPr>
          <p:cNvGrpSpPr/>
          <p:nvPr/>
        </p:nvGrpSpPr>
        <p:grpSpPr>
          <a:xfrm>
            <a:off x="318692" y="1836858"/>
            <a:ext cx="8254699" cy="4639458"/>
            <a:chOff x="318692" y="1836858"/>
            <a:chExt cx="8254699" cy="463945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49D16E2-3A1F-4D07-15F3-5340804AE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692" y="1836858"/>
              <a:ext cx="8254699" cy="463945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AF2E502-2586-A1F8-BE6D-6F6BD05B1BE1}"/>
                </a:ext>
              </a:extLst>
            </p:cNvPr>
            <p:cNvSpPr txBox="1"/>
            <p:nvPr/>
          </p:nvSpPr>
          <p:spPr>
            <a:xfrm>
              <a:off x="2725343" y="3127634"/>
              <a:ext cx="3381762" cy="52322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16AB9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الدّائِرَةُ وعَناصِرُها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5AA69DB-A95A-07FF-46AC-F9A4027246E9}"/>
                </a:ext>
              </a:extLst>
            </p:cNvPr>
            <p:cNvSpPr txBox="1"/>
            <p:nvPr/>
          </p:nvSpPr>
          <p:spPr>
            <a:xfrm>
              <a:off x="2695526" y="3650854"/>
              <a:ext cx="3456000" cy="830997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400" b="1" dirty="0">
                  <a:solidFill>
                    <a:srgbClr val="16AB9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(الدّائِرَة، المَرْكَزُ، الشُّعاعُ، القُطْرُ)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4_SEM2_S1_V1">
            <a:hlinkClick r:id="" action="ppaction://media"/>
            <a:extLst>
              <a:ext uri="{FF2B5EF4-FFF2-40B4-BE49-F238E27FC236}">
                <a16:creationId xmlns:a16="http://schemas.microsoft.com/office/drawing/2014/main" id="{CAE1C5B7-6A00-9771-04D6-0397759867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8296" y="1750526"/>
            <a:ext cx="8408249" cy="472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0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C3305FB-7453-143F-F4D4-FF74A06FF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722" y="2948094"/>
            <a:ext cx="7192830" cy="329121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1292418-DC80-AC62-6AD2-0ECD3BA921DB}"/>
              </a:ext>
            </a:extLst>
          </p:cNvPr>
          <p:cNvSpPr txBox="1"/>
          <p:nvPr/>
        </p:nvSpPr>
        <p:spPr>
          <a:xfrm>
            <a:off x="2316695" y="1956225"/>
            <a:ext cx="56913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لِتَسْمِيَةِ عَنَاصِرِ الدَّائِرَةِ بِشَكْلٍ صَحِيحٍ:</a:t>
            </a:r>
          </a:p>
        </p:txBody>
      </p:sp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57317" y="849493"/>
            <a:ext cx="7374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سنقوم بتحديد عناصر هذه الدائرة، خُطْوَةً خطوة، مثل مجد وندى.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A158299-BBCF-584F-E401-405FD5A51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2734" y="1845421"/>
            <a:ext cx="4669941" cy="468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استعدوا.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2185" y="630931"/>
            <a:ext cx="918524" cy="91852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8A29FE1-A53A-F9CC-DB95-D6E8617EE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2734" y="1678272"/>
            <a:ext cx="4669941" cy="468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لن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مركز الدائرة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970447" y="1854853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الْمَرْكَزُ هُوَ النُّقْطَةُ الثَّابِتَةُ وَسَطَ الدَّائِرَةِ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137705" y="1854853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الشُّعَاعُ: قِطْعَةٌ تَرْبِطُ الْمَرْكَزَ بِنُقْطَةٍ مِنَ الدَّائِرَةِ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94F29B23-CA6B-2257-3CAD-ACC4301AFDB6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8E4E87D-0612-4FD6-51D4-B8CD682A5B6A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الْقُطْرُ: قِطْعَةٌ تَمُرُّ مِنَ الْمَرْكَزِ وَتَرْبِطُ بَيْنَ نُقْطَتَيْنِ عَلَى الدَّائِرَةِ</a:t>
              </a:r>
            </a:p>
          </p:txBody>
        </p:sp>
        <p:sp>
          <p:nvSpPr>
            <p:cNvPr id="5" name="Oval 80">
              <a:extLst>
                <a:ext uri="{FF2B5EF4-FFF2-40B4-BE49-F238E27FC236}">
                  <a16:creationId xmlns:a16="http://schemas.microsoft.com/office/drawing/2014/main" id="{F9B16CE9-35D6-3EC9-C058-4B0A6E66A8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470F6E29-D25E-F2E4-2749-189277BF3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2734" y="2130556"/>
            <a:ext cx="4669941" cy="468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ألواحكم، حددوا مركز هذه الدائرة.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B21DA6B8-D87D-1546-E38A-B74A32EE9C17}"/>
              </a:ext>
            </a:extLst>
          </p:cNvPr>
          <p:cNvGrpSpPr/>
          <p:nvPr/>
        </p:nvGrpSpPr>
        <p:grpSpPr>
          <a:xfrm>
            <a:off x="5970447" y="1854853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44460D4-D6EB-E5C6-16D8-233E45DD480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الْمَرْكَزُ هُوَ النُّقْطَةُ الثَّابِتَةُ وَسَطَ الدَّائِرَةِ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D7B3CA17-FB5A-B394-4670-288D3B64D0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E38D1843-AD2E-0FA2-5A90-1E4D85EB759A}"/>
              </a:ext>
            </a:extLst>
          </p:cNvPr>
          <p:cNvGrpSpPr/>
          <p:nvPr/>
        </p:nvGrpSpPr>
        <p:grpSpPr>
          <a:xfrm>
            <a:off x="3137705" y="1854853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FB98FE5-82FD-A3EF-C922-9A049FFC4404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الشُّعَاعُ: قِطْعَةٌ تَرْبِطُ الْمَرْكَزَ بِنُقْطَةٍ مِنَ الدَّائِرَةِ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6AAB03AF-FBB3-8BA1-F5DA-12BBE3BA44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06CAB67F-3D22-965F-2D82-50B1DFCD1741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471A4B0-BBEF-EA7F-2D64-A6FFD152016D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الْقُطْرُ: قِطْعَةٌ تَمُرُّ مِنَ الْمَرْكَزِ وَتَرْبِطُ بَيْنَ نُقْطَتَيْنِ عَلَى الدَّائِرَةِ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66988573-C365-C610-E546-2922F7CB83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9" name="Image 38">
            <a:extLst>
              <a:ext uri="{FF2B5EF4-FFF2-40B4-BE49-F238E27FC236}">
                <a16:creationId xmlns:a16="http://schemas.microsoft.com/office/drawing/2014/main" id="{DB16202C-034F-9AB8-D00C-2976AB00D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2734" y="2130556"/>
            <a:ext cx="4669941" cy="468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1E239D-68D8-BB00-6C20-544BC6BED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8B72-C593-CF1B-EA91-13941B8A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6AE19A6-6482-C461-5109-46F66DE7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98C3B4B-D88C-48DF-2BCC-743CAFAEB60A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مركز الدائرة هو النقطة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F2972E1-10ED-EFD5-F9FC-A63DD745ACF8}"/>
              </a:ext>
            </a:extLst>
          </p:cNvPr>
          <p:cNvGrpSpPr/>
          <p:nvPr/>
        </p:nvGrpSpPr>
        <p:grpSpPr>
          <a:xfrm>
            <a:off x="1882734" y="2130556"/>
            <a:ext cx="4669941" cy="4682134"/>
            <a:chOff x="1882734" y="2130556"/>
            <a:chExt cx="4669941" cy="468213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FB5CC63-F2B4-69C8-E24B-FD6873432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2734" y="2130556"/>
              <a:ext cx="4669941" cy="4682134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02B4B54-3F5D-C655-53B7-40D889FA2958}"/>
                </a:ext>
              </a:extLst>
            </p:cNvPr>
            <p:cNvSpPr txBox="1"/>
            <p:nvPr/>
          </p:nvSpPr>
          <p:spPr>
            <a:xfrm>
              <a:off x="4331389" y="4336118"/>
              <a:ext cx="481222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4400" dirty="0">
                  <a:solidFill>
                    <a:srgbClr val="C00000"/>
                  </a:solidFill>
                </a:rPr>
                <a:t>F</a:t>
              </a:r>
            </a:p>
          </p:txBody>
        </p:sp>
        <p:sp>
          <p:nvSpPr>
            <p:cNvPr id="16" name="Organigramme : Connecteur 15">
              <a:extLst>
                <a:ext uri="{FF2B5EF4-FFF2-40B4-BE49-F238E27FC236}">
                  <a16:creationId xmlns:a16="http://schemas.microsoft.com/office/drawing/2014/main" id="{C248224E-6E25-3B6A-0AEF-208EA12FAE7B}"/>
                </a:ext>
              </a:extLst>
            </p:cNvPr>
            <p:cNvSpPr/>
            <p:nvPr/>
          </p:nvSpPr>
          <p:spPr>
            <a:xfrm>
              <a:off x="4145703" y="4481455"/>
              <a:ext cx="72000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675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لنحدد شعاع الدائرة؟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BAFB2CDC-1A3F-7E25-43EA-F9C42F897270}"/>
              </a:ext>
            </a:extLst>
          </p:cNvPr>
          <p:cNvGrpSpPr/>
          <p:nvPr/>
        </p:nvGrpSpPr>
        <p:grpSpPr>
          <a:xfrm>
            <a:off x="3137704" y="1854853"/>
            <a:ext cx="2614454" cy="551406"/>
            <a:chOff x="5827780" y="1914188"/>
            <a:chExt cx="2526167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A1C45E5-16F5-71CC-AC8F-7DE9D5AC5506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الشُّعَاعُ: قِطْعَةٌ تَرْبِطُ الْمَرْكَزَ بِنُقْطَةٍ مِنَ الدَّائِرَةِ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C38844F-BA23-21CB-73E0-DEB0841DAE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0271E2CE-CBC6-CD5F-141F-336C8D38340E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3419EB3-412C-ADB7-DC3F-C64E38E0920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الْمَرْكَزُ هُوَ النُّقْطَةُ الثَّابِتَةُ وَسَطَ الدَّائِرَةِ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0C90F79-E37C-275B-0298-D100D6873D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0CD9CADC-4BDB-347F-845E-D3E86FE36141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3CBEB11-E3CB-B5E5-B622-B942403B4FF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الْقُطْرُ: قِطْعَةٌ تَمُرُّ مِنَ الْمَرْكَزِ وَتَرْبِطُ بَيْنَ نُقْطَتَيْنِ عَلَى الدَّائِرَةِ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DFB6A8A-43A3-7FE6-1D0D-DC98FF5A5C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2886470-BF64-6F54-F1DF-EA9A4C31CF9D}"/>
              </a:ext>
            </a:extLst>
          </p:cNvPr>
          <p:cNvGrpSpPr/>
          <p:nvPr/>
        </p:nvGrpSpPr>
        <p:grpSpPr>
          <a:xfrm>
            <a:off x="1882734" y="2130556"/>
            <a:ext cx="4669941" cy="4682134"/>
            <a:chOff x="1882734" y="2130556"/>
            <a:chExt cx="4669941" cy="468213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8909A6E-413D-D556-A06E-33CCF82DD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2734" y="2130556"/>
              <a:ext cx="4669941" cy="4682134"/>
            </a:xfrm>
            <a:prstGeom prst="rect">
              <a:avLst/>
            </a:prstGeom>
          </p:spPr>
        </p:pic>
        <p:sp>
          <p:nvSpPr>
            <p:cNvPr id="17" name="Organigramme : Connecteur 16">
              <a:extLst>
                <a:ext uri="{FF2B5EF4-FFF2-40B4-BE49-F238E27FC236}">
                  <a16:creationId xmlns:a16="http://schemas.microsoft.com/office/drawing/2014/main" id="{13487205-857E-D120-7F6B-B21AC96D0901}"/>
                </a:ext>
              </a:extLst>
            </p:cNvPr>
            <p:cNvSpPr/>
            <p:nvPr/>
          </p:nvSpPr>
          <p:spPr>
            <a:xfrm>
              <a:off x="4145703" y="4481455"/>
              <a:ext cx="72000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شعاع هذه الدائرة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7" name="Group 12">
            <a:extLst>
              <a:ext uri="{FF2B5EF4-FFF2-40B4-BE49-F238E27FC236}">
                <a16:creationId xmlns:a16="http://schemas.microsoft.com/office/drawing/2014/main" id="{0185C869-B80E-58C5-C783-CBA8BC6E10D5}"/>
              </a:ext>
            </a:extLst>
          </p:cNvPr>
          <p:cNvGrpSpPr/>
          <p:nvPr/>
        </p:nvGrpSpPr>
        <p:grpSpPr>
          <a:xfrm>
            <a:off x="3137704" y="1854853"/>
            <a:ext cx="2614454" cy="551406"/>
            <a:chOff x="5827780" y="1914188"/>
            <a:chExt cx="2526167" cy="55140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8C04B5-7C92-6577-C450-47BC0284EEC0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الشُّعَاعُ: قِطْعَةٌ تَرْبِطُ الْمَرْكَزَ بِنُقْطَةٍ مِنَ الدَّائِرَةِ</a:t>
              </a:r>
            </a:p>
          </p:txBody>
        </p:sp>
        <p:sp>
          <p:nvSpPr>
            <p:cNvPr id="11" name="Oval 80">
              <a:extLst>
                <a:ext uri="{FF2B5EF4-FFF2-40B4-BE49-F238E27FC236}">
                  <a16:creationId xmlns:a16="http://schemas.microsoft.com/office/drawing/2014/main" id="{BA8B8C55-1CAC-9A3E-8059-D217454085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3569509D-41A8-3ED8-401A-FE5C6E4D6917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6846CB-6142-681D-364B-2BCC854D2D50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الْمَرْكَزُ هُوَ النُّقْطَةُ الثَّابِتَةُ وَسَطَ الدَّائِرَةِ</a:t>
              </a: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C2411724-8619-268A-0041-59FE739C08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 12">
            <a:extLst>
              <a:ext uri="{FF2B5EF4-FFF2-40B4-BE49-F238E27FC236}">
                <a16:creationId xmlns:a16="http://schemas.microsoft.com/office/drawing/2014/main" id="{B2D57F2A-A584-F838-F531-ED439850B6D1}"/>
              </a:ext>
            </a:extLst>
          </p:cNvPr>
          <p:cNvGrpSpPr/>
          <p:nvPr/>
        </p:nvGrpSpPr>
        <p:grpSpPr>
          <a:xfrm>
            <a:off x="304962" y="1854853"/>
            <a:ext cx="2602699" cy="551406"/>
            <a:chOff x="5691260" y="1914188"/>
            <a:chExt cx="2602699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30C9A15-6D75-915F-1533-C7E1273A3E85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الْقُطْرُ: قِطْعَةٌ تَمُرُّ مِنَ الْمَرْكَزِ وَتَرْبِطُ بَيْنَ نُقْطَتَيْنِ عَلَى الدَّائِرَةِ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50F75B0C-EAE3-997F-30A2-37338A082F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22466F-AD72-C09A-6FCE-CE8B26875CC4}"/>
              </a:ext>
            </a:extLst>
          </p:cNvPr>
          <p:cNvGrpSpPr/>
          <p:nvPr/>
        </p:nvGrpSpPr>
        <p:grpSpPr>
          <a:xfrm>
            <a:off x="1882734" y="2130556"/>
            <a:ext cx="4669941" cy="4682134"/>
            <a:chOff x="1882734" y="2130556"/>
            <a:chExt cx="4669941" cy="4682134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9CD8562-D62A-AE57-A6DB-2C00CDF55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2734" y="2130556"/>
              <a:ext cx="4669941" cy="4682134"/>
            </a:xfrm>
            <a:prstGeom prst="rect">
              <a:avLst/>
            </a:prstGeom>
          </p:spPr>
        </p:pic>
        <p:sp>
          <p:nvSpPr>
            <p:cNvPr id="20" name="Organigramme : Connecteur 19">
              <a:extLst>
                <a:ext uri="{FF2B5EF4-FFF2-40B4-BE49-F238E27FC236}">
                  <a16:creationId xmlns:a16="http://schemas.microsoft.com/office/drawing/2014/main" id="{D4C1710E-0B6D-401B-D0EA-DA7C221D9F56}"/>
                </a:ext>
              </a:extLst>
            </p:cNvPr>
            <p:cNvSpPr/>
            <p:nvPr/>
          </p:nvSpPr>
          <p:spPr>
            <a:xfrm>
              <a:off x="4145703" y="4481455"/>
              <a:ext cx="72000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A430-6BDC-5C0A-5F4F-CC6848C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D888389-1CA2-D3F1-BB30-0D858CE54F9F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5CE2177-D04C-63AD-BA32-AEC94B4A6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FA39C0-7F2C-F519-9E40-6D4D90FE6D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2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E08AE-A483-F5D8-52C3-4C76C59F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9A2940DF-6438-34C2-33AD-648EFDAC1AC7}"/>
              </a:ext>
            </a:extLst>
          </p:cNvPr>
          <p:cNvSpPr txBox="1"/>
          <p:nvPr/>
        </p:nvSpPr>
        <p:spPr>
          <a:xfrm>
            <a:off x="327278" y="730758"/>
            <a:ext cx="72309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شعاع الدائرة هو القطعة</a:t>
            </a:r>
            <a:r>
              <a:rPr lang="en-US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BF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قبول الأجوبة الأخرى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(AF / CF)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التنبيه لها.</a:t>
            </a: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D549EA5F-3CEB-D9F1-5477-76F16F529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9486D9D-3931-F9A5-BD2F-A8BA19E306FC}"/>
              </a:ext>
            </a:extLst>
          </p:cNvPr>
          <p:cNvSpPr txBox="1"/>
          <p:nvPr/>
        </p:nvSpPr>
        <p:spPr>
          <a:xfrm>
            <a:off x="3461378" y="5720907"/>
            <a:ext cx="1396180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C00000"/>
                </a:solidFill>
              </a:rPr>
              <a:t>BF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D8222F7-0A0C-B60F-5CED-49B6F5C71537}"/>
              </a:ext>
            </a:extLst>
          </p:cNvPr>
          <p:cNvGrpSpPr/>
          <p:nvPr/>
        </p:nvGrpSpPr>
        <p:grpSpPr>
          <a:xfrm>
            <a:off x="1710813" y="1087933"/>
            <a:ext cx="4669941" cy="4682134"/>
            <a:chOff x="1882734" y="2130556"/>
            <a:chExt cx="4669941" cy="468213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20A355A-DB63-0EA2-A144-9B6D656FE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2734" y="2130556"/>
              <a:ext cx="4669941" cy="4682134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354A351-4828-D78B-5BC4-ADAD23AAF657}"/>
                </a:ext>
              </a:extLst>
            </p:cNvPr>
            <p:cNvSpPr txBox="1"/>
            <p:nvPr/>
          </p:nvSpPr>
          <p:spPr>
            <a:xfrm>
              <a:off x="4331389" y="4336118"/>
              <a:ext cx="481222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4400" dirty="0">
                  <a:solidFill>
                    <a:srgbClr val="C00000"/>
                  </a:solidFill>
                </a:rPr>
                <a:t>F</a:t>
              </a:r>
            </a:p>
          </p:txBody>
        </p:sp>
        <p:sp>
          <p:nvSpPr>
            <p:cNvPr id="13" name="Organigramme : Connecteur 12">
              <a:extLst>
                <a:ext uri="{FF2B5EF4-FFF2-40B4-BE49-F238E27FC236}">
                  <a16:creationId xmlns:a16="http://schemas.microsoft.com/office/drawing/2014/main" id="{2FC730B1-1A3D-98B3-2DDF-707D90555DF5}"/>
                </a:ext>
              </a:extLst>
            </p:cNvPr>
            <p:cNvSpPr/>
            <p:nvPr/>
          </p:nvSpPr>
          <p:spPr>
            <a:xfrm>
              <a:off x="4145703" y="4481455"/>
              <a:ext cx="72000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3011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3B939-768E-F6E2-AD41-6DF61210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0CFE8597-E5B4-A623-14DF-08DAD2C628B0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نفعل لتحديد قطر الدائرة؟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BB25E6-9943-FB34-76C9-ED917F3D250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6EEA3EAD-949B-1FFB-005C-C892D9BECC22}"/>
              </a:ext>
            </a:extLst>
          </p:cNvPr>
          <p:cNvGrpSpPr/>
          <p:nvPr/>
        </p:nvGrpSpPr>
        <p:grpSpPr>
          <a:xfrm>
            <a:off x="304962" y="1854853"/>
            <a:ext cx="2771767" cy="551406"/>
            <a:chOff x="5827780" y="1914188"/>
            <a:chExt cx="2678168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233D031-816C-81F7-D21F-FBC0721D3E5A}"/>
                </a:ext>
              </a:extLst>
            </p:cNvPr>
            <p:cNvSpPr/>
            <p:nvPr/>
          </p:nvSpPr>
          <p:spPr>
            <a:xfrm>
              <a:off x="5827780" y="1914188"/>
              <a:ext cx="224189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الْقُطْرُ: قِطْعَةٌ تَمُرُّ مِنَ الْمَرْكَزِ وَتَرْبِطُ بَيْنَ نُقْطَتَيْنِ عَلَى الدَّائِرَةِ</a:t>
              </a: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DDF1CD92-F6E6-468F-F015-BADA06E633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73330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EB3C1CC7-90BD-A87E-ACDD-60C0ED33B529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C0D708E-7F9B-CEF5-727C-594C7E26BAF9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الْمَرْكَزُ هُوَ النُّقْطَةُ الثَّابِتَةُ وَسَطَ الدَّائِرَةِ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43C38E41-64EC-1264-933D-49221DAEA3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69C3F86B-00FC-F0D7-1576-35BE61BD09EF}"/>
              </a:ext>
            </a:extLst>
          </p:cNvPr>
          <p:cNvGrpSpPr/>
          <p:nvPr/>
        </p:nvGrpSpPr>
        <p:grpSpPr>
          <a:xfrm>
            <a:off x="3228116" y="1854853"/>
            <a:ext cx="2602699" cy="551406"/>
            <a:chOff x="5691260" y="1914188"/>
            <a:chExt cx="2602699" cy="551406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9AF6D30-23A6-34A9-B31A-47FEAE70A33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الشُّعَاعُ: قِطْعَةٌ تَرْبِطُ الْمَرْكَزَ بِنُقْطَةٍ مِنَ الدَّائِرَةِ</a:t>
              </a: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2942D1E-8508-13AC-0FD8-A05A7E9EB9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14F3CC7E-8C55-75CE-CB73-E0CF8EB2E478}"/>
              </a:ext>
            </a:extLst>
          </p:cNvPr>
          <p:cNvGrpSpPr/>
          <p:nvPr/>
        </p:nvGrpSpPr>
        <p:grpSpPr>
          <a:xfrm>
            <a:off x="1882734" y="2130556"/>
            <a:ext cx="4669941" cy="4682134"/>
            <a:chOff x="1882734" y="2130556"/>
            <a:chExt cx="4669941" cy="468213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603E5E2-EA94-F0DC-50F9-85223713B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2734" y="2130556"/>
              <a:ext cx="4669941" cy="4682134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FB66E02-644B-274A-2C3E-474849DD00D4}"/>
                </a:ext>
              </a:extLst>
            </p:cNvPr>
            <p:cNvSpPr txBox="1"/>
            <p:nvPr/>
          </p:nvSpPr>
          <p:spPr>
            <a:xfrm>
              <a:off x="4331389" y="4336118"/>
              <a:ext cx="481222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4400" dirty="0">
                  <a:solidFill>
                    <a:srgbClr val="C00000"/>
                  </a:solidFill>
                </a:rPr>
                <a:t>F</a:t>
              </a:r>
            </a:p>
          </p:txBody>
        </p:sp>
        <p:sp>
          <p:nvSpPr>
            <p:cNvPr id="14" name="Organigramme : Connecteur 13">
              <a:extLst>
                <a:ext uri="{FF2B5EF4-FFF2-40B4-BE49-F238E27FC236}">
                  <a16:creationId xmlns:a16="http://schemas.microsoft.com/office/drawing/2014/main" id="{1E7A8E6F-FA2C-3553-C293-C9567331372E}"/>
                </a:ext>
              </a:extLst>
            </p:cNvPr>
            <p:cNvSpPr/>
            <p:nvPr/>
          </p:nvSpPr>
          <p:spPr>
            <a:xfrm>
              <a:off x="4145703" y="4481455"/>
              <a:ext cx="72000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2792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EF931-5C59-E649-9C6B-028891EA2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00524B2F-890A-5D20-2473-EBC4851B232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قطر هذه الدائرة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E0E2CE2-4DE1-AB1E-7B04-794D87CE3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D87D7CA1-BED9-CDD0-5437-9ECBE52B2896}"/>
              </a:ext>
            </a:extLst>
          </p:cNvPr>
          <p:cNvGrpSpPr/>
          <p:nvPr/>
        </p:nvGrpSpPr>
        <p:grpSpPr>
          <a:xfrm>
            <a:off x="304962" y="1854853"/>
            <a:ext cx="2771767" cy="551406"/>
            <a:chOff x="5827780" y="1914188"/>
            <a:chExt cx="2678168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CFCB3FF-95F1-C991-555B-E10269A69295}"/>
                </a:ext>
              </a:extLst>
            </p:cNvPr>
            <p:cNvSpPr/>
            <p:nvPr/>
          </p:nvSpPr>
          <p:spPr>
            <a:xfrm>
              <a:off x="5827780" y="1914188"/>
              <a:ext cx="224189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الْقُطْرُ: قِطْعَةٌ تَمُرُّ مِنَ الْمَرْكَزِ وَتَرْبِطُ بَيْنَ نُقْطَتَيْنِ عَلَى الدَّائِرَةِ</a:t>
              </a: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D2211EE3-EB37-2A04-1558-49D875ABB8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73330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714B36DA-9797-55A4-A689-88F4481F19FC}"/>
              </a:ext>
            </a:extLst>
          </p:cNvPr>
          <p:cNvGrpSpPr/>
          <p:nvPr/>
        </p:nvGrpSpPr>
        <p:grpSpPr>
          <a:xfrm>
            <a:off x="5982202" y="1854853"/>
            <a:ext cx="2602699" cy="551406"/>
            <a:chOff x="5691260" y="1914188"/>
            <a:chExt cx="2602699" cy="55140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7B9B48F-AF0A-940B-8146-96207D9AC223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الْمَرْكَزُ هُوَ النُّقْطَةُ الثَّابِتَةُ وَسَطَ الدَّائِرَةِ</a:t>
              </a: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A4552ADD-4D40-1CAE-B064-714F3E7B7B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767EE7CF-E890-B73E-3868-E74B054BB559}"/>
              </a:ext>
            </a:extLst>
          </p:cNvPr>
          <p:cNvGrpSpPr/>
          <p:nvPr/>
        </p:nvGrpSpPr>
        <p:grpSpPr>
          <a:xfrm>
            <a:off x="3228116" y="1854853"/>
            <a:ext cx="2602699" cy="551406"/>
            <a:chOff x="5691260" y="1914188"/>
            <a:chExt cx="2602699" cy="55140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774B23E-DD1E-A306-E3C9-75145879997F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الشُّعَاعُ: قِطْعَةٌ تَرْبِطُ الْمَرْكَزَ بِنُقْطَةٍ مِنَ الدَّائِرَةِ</a:t>
              </a:r>
            </a:p>
          </p:txBody>
        </p:sp>
        <p:sp>
          <p:nvSpPr>
            <p:cNvPr id="19" name="Oval 80">
              <a:extLst>
                <a:ext uri="{FF2B5EF4-FFF2-40B4-BE49-F238E27FC236}">
                  <a16:creationId xmlns:a16="http://schemas.microsoft.com/office/drawing/2014/main" id="{261DA1C9-030E-7AAA-CFF3-E4537D7D8D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99446E7-5F90-205B-EC65-5A748248D666}"/>
              </a:ext>
            </a:extLst>
          </p:cNvPr>
          <p:cNvGrpSpPr/>
          <p:nvPr/>
        </p:nvGrpSpPr>
        <p:grpSpPr>
          <a:xfrm>
            <a:off x="1882734" y="2130556"/>
            <a:ext cx="4669941" cy="4682134"/>
            <a:chOff x="1882734" y="2130556"/>
            <a:chExt cx="4669941" cy="4682134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22F9D1B-84AD-FAF3-A150-D638800AD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2734" y="2130556"/>
              <a:ext cx="4669941" cy="4682134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8074D89-E8FB-580D-D860-E0CA4D0C39CF}"/>
                </a:ext>
              </a:extLst>
            </p:cNvPr>
            <p:cNvSpPr txBox="1"/>
            <p:nvPr/>
          </p:nvSpPr>
          <p:spPr>
            <a:xfrm>
              <a:off x="4331389" y="4336118"/>
              <a:ext cx="481222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4400" dirty="0">
                  <a:solidFill>
                    <a:srgbClr val="C00000"/>
                  </a:solidFill>
                </a:rPr>
                <a:t>F</a:t>
              </a:r>
            </a:p>
          </p:txBody>
        </p:sp>
        <p:sp>
          <p:nvSpPr>
            <p:cNvPr id="24" name="Organigramme : Connecteur 23">
              <a:extLst>
                <a:ext uri="{FF2B5EF4-FFF2-40B4-BE49-F238E27FC236}">
                  <a16:creationId xmlns:a16="http://schemas.microsoft.com/office/drawing/2014/main" id="{75AB6C1F-6031-D006-5F6E-FE212E7464F5}"/>
                </a:ext>
              </a:extLst>
            </p:cNvPr>
            <p:cNvSpPr/>
            <p:nvPr/>
          </p:nvSpPr>
          <p:spPr>
            <a:xfrm>
              <a:off x="4145703" y="4481455"/>
              <a:ext cx="72000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4422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7FAED-764F-951F-E74E-9842DDE34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EA3C8B-67BC-A750-E6DC-194CCBEDD91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CCAC177-2CC6-BFE8-82DE-0993B5F42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E60050A-14B0-9C4E-2554-08C7959C9D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551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46682-5EC2-C7C4-626B-6BC1B502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EA4D2BC-C41B-4F30-F879-751ED0FE6A2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قطر الدائرة هو القطعة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022AE1A-E938-A827-E4C7-BFC4BAF6E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0875D93-753E-3E92-3B03-F92BE1C85699}"/>
              </a:ext>
            </a:extLst>
          </p:cNvPr>
          <p:cNvGrpSpPr/>
          <p:nvPr/>
        </p:nvGrpSpPr>
        <p:grpSpPr>
          <a:xfrm>
            <a:off x="1872902" y="1009678"/>
            <a:ext cx="4669941" cy="4682134"/>
            <a:chOff x="1882734" y="2130556"/>
            <a:chExt cx="4669941" cy="468213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ADBB4F2-ABDA-454E-71B7-2FC05B620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2734" y="2130556"/>
              <a:ext cx="4669941" cy="4682134"/>
            </a:xfrm>
            <a:prstGeom prst="rect">
              <a:avLst/>
            </a:prstGeom>
          </p:spPr>
        </p:pic>
        <p:sp>
          <p:nvSpPr>
            <p:cNvPr id="6" name="Organigramme : Connecteur 5">
              <a:extLst>
                <a:ext uri="{FF2B5EF4-FFF2-40B4-BE49-F238E27FC236}">
                  <a16:creationId xmlns:a16="http://schemas.microsoft.com/office/drawing/2014/main" id="{7F3E9EA0-F248-535E-BD24-3D3BEF496B7B}"/>
                </a:ext>
              </a:extLst>
            </p:cNvPr>
            <p:cNvSpPr/>
            <p:nvPr/>
          </p:nvSpPr>
          <p:spPr>
            <a:xfrm>
              <a:off x="4145703" y="4481455"/>
              <a:ext cx="72000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55FC413-73C4-DFF7-9A3B-8E7643DDF889}"/>
              </a:ext>
            </a:extLst>
          </p:cNvPr>
          <p:cNvCxnSpPr/>
          <p:nvPr/>
        </p:nvCxnSpPr>
        <p:spPr>
          <a:xfrm>
            <a:off x="4060723" y="1799303"/>
            <a:ext cx="226142" cy="31758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EF2182A3-01AD-16A6-48AD-7F1BC6D3AE2C}"/>
              </a:ext>
            </a:extLst>
          </p:cNvPr>
          <p:cNvSpPr txBox="1"/>
          <p:nvPr/>
        </p:nvSpPr>
        <p:spPr>
          <a:xfrm>
            <a:off x="3461378" y="5720907"/>
            <a:ext cx="1396180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AC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63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BA315-B111-C4F1-D0A6-B1358D658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D4643DE0-CF36-6D89-B4D8-B2078CAD2CD4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النقط التي تنتمي للدائرة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E19B494-70F2-7E07-B7BD-245174763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4DEE3C4D-0149-E2FB-DD1E-FA11E3A3EF3D}"/>
              </a:ext>
            </a:extLst>
          </p:cNvPr>
          <p:cNvGrpSpPr/>
          <p:nvPr/>
        </p:nvGrpSpPr>
        <p:grpSpPr>
          <a:xfrm>
            <a:off x="1882734" y="2130556"/>
            <a:ext cx="4669941" cy="4682134"/>
            <a:chOff x="1882734" y="2130556"/>
            <a:chExt cx="4669941" cy="4682134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4927A39-B7B5-1608-B9F8-DFF74177C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2734" y="2130556"/>
              <a:ext cx="4669941" cy="4682134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9DFAE89-0200-0443-7A7D-B233E4618190}"/>
                </a:ext>
              </a:extLst>
            </p:cNvPr>
            <p:cNvSpPr txBox="1"/>
            <p:nvPr/>
          </p:nvSpPr>
          <p:spPr>
            <a:xfrm>
              <a:off x="4331389" y="4336118"/>
              <a:ext cx="481222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4400" dirty="0">
                  <a:solidFill>
                    <a:srgbClr val="C00000"/>
                  </a:solidFill>
                </a:rPr>
                <a:t>F</a:t>
              </a:r>
            </a:p>
          </p:txBody>
        </p:sp>
        <p:sp>
          <p:nvSpPr>
            <p:cNvPr id="24" name="Organigramme : Connecteur 23">
              <a:extLst>
                <a:ext uri="{FF2B5EF4-FFF2-40B4-BE49-F238E27FC236}">
                  <a16:creationId xmlns:a16="http://schemas.microsoft.com/office/drawing/2014/main" id="{BF09B318-5B57-8CD1-FC56-5BDD9D9DC6F0}"/>
                </a:ext>
              </a:extLst>
            </p:cNvPr>
            <p:cNvSpPr/>
            <p:nvPr/>
          </p:nvSpPr>
          <p:spPr>
            <a:xfrm>
              <a:off x="4145703" y="4481455"/>
              <a:ext cx="72000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85872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D202C-104A-9DB8-CCC0-98756E83C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2A706AB-B37F-51E2-A16E-CF7DC82D6D38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242F10-8BB6-1E11-8972-88748C104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258741-C485-C95B-2181-6644070F70B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888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598C3-9C7B-FE54-B2C1-47C5DD49E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C0A55268-83E7-2263-14C2-935318127CF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النقط التي تنتمي للدائرة هي: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4109277-17CB-B90B-DABA-FA2EA6D3F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7EEC8F7-6220-800C-7EA3-97C7FFB587FD}"/>
              </a:ext>
            </a:extLst>
          </p:cNvPr>
          <p:cNvGrpSpPr/>
          <p:nvPr/>
        </p:nvGrpSpPr>
        <p:grpSpPr>
          <a:xfrm>
            <a:off x="1872902" y="1009678"/>
            <a:ext cx="4669941" cy="4682134"/>
            <a:chOff x="1882734" y="2130556"/>
            <a:chExt cx="4669941" cy="468213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B4103C8-E2DF-08EE-2DBE-3FF38AB10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2734" y="2130556"/>
              <a:ext cx="4669941" cy="4682134"/>
            </a:xfrm>
            <a:prstGeom prst="rect">
              <a:avLst/>
            </a:prstGeom>
          </p:spPr>
        </p:pic>
        <p:sp>
          <p:nvSpPr>
            <p:cNvPr id="6" name="Organigramme : Connecteur 5">
              <a:extLst>
                <a:ext uri="{FF2B5EF4-FFF2-40B4-BE49-F238E27FC236}">
                  <a16:creationId xmlns:a16="http://schemas.microsoft.com/office/drawing/2014/main" id="{8D3BA267-7519-850F-491D-2A249805D888}"/>
                </a:ext>
              </a:extLst>
            </p:cNvPr>
            <p:cNvSpPr/>
            <p:nvPr/>
          </p:nvSpPr>
          <p:spPr>
            <a:xfrm>
              <a:off x="4145703" y="4481455"/>
              <a:ext cx="72000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D6A2BE3-F2E9-D87E-F197-FD95807E591E}"/>
              </a:ext>
            </a:extLst>
          </p:cNvPr>
          <p:cNvCxnSpPr/>
          <p:nvPr/>
        </p:nvCxnSpPr>
        <p:spPr>
          <a:xfrm>
            <a:off x="4060723" y="1799303"/>
            <a:ext cx="226142" cy="31758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4670E86-00E1-B913-72CB-469312F3EFAA}"/>
              </a:ext>
            </a:extLst>
          </p:cNvPr>
          <p:cNvSpPr txBox="1"/>
          <p:nvPr/>
        </p:nvSpPr>
        <p:spPr>
          <a:xfrm>
            <a:off x="2812773" y="5720907"/>
            <a:ext cx="2276061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en-US" sz="4400" dirty="0">
                <a:solidFill>
                  <a:srgbClr val="C00000"/>
                </a:solidFill>
              </a:rPr>
              <a:t> A </a:t>
            </a:r>
            <a:r>
              <a:rPr lang="ar-MA" sz="4400" dirty="0">
                <a:solidFill>
                  <a:srgbClr val="002060"/>
                </a:solidFill>
              </a:rPr>
              <a:t>و</a:t>
            </a:r>
            <a:r>
              <a:rPr lang="fr-FR" sz="4400" dirty="0">
                <a:solidFill>
                  <a:srgbClr val="C00000"/>
                </a:solidFill>
              </a:rPr>
              <a:t> </a:t>
            </a:r>
            <a:r>
              <a:rPr lang="en-US" sz="4400" dirty="0">
                <a:solidFill>
                  <a:srgbClr val="C00000"/>
                </a:solidFill>
              </a:rPr>
              <a:t>B</a:t>
            </a:r>
            <a:r>
              <a:rPr lang="ar-MA" sz="4400" dirty="0">
                <a:solidFill>
                  <a:srgbClr val="002060"/>
                </a:solidFill>
              </a:rPr>
              <a:t>و</a:t>
            </a:r>
            <a:r>
              <a:rPr lang="en-US" sz="4400" dirty="0">
                <a:solidFill>
                  <a:srgbClr val="C00000"/>
                </a:solidFill>
              </a:rPr>
              <a:t>C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7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727F1-0C7D-43A8-C52F-ADDDE47CD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AC5C8FB9-1A0E-4BF6-2D65-875E2A66C56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ألواحكم، حددوا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النقط التي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لا تنتمي للدائرة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201FE76D-E953-50A9-EE4F-4A0B7327F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04631F5C-CB28-552E-1E14-80AEDA2501B1}"/>
              </a:ext>
            </a:extLst>
          </p:cNvPr>
          <p:cNvGrpSpPr/>
          <p:nvPr/>
        </p:nvGrpSpPr>
        <p:grpSpPr>
          <a:xfrm>
            <a:off x="1882734" y="2130556"/>
            <a:ext cx="4669941" cy="4682134"/>
            <a:chOff x="1882734" y="2130556"/>
            <a:chExt cx="4669941" cy="4682134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0D3665F-FB23-D3E1-8920-43F26C2ED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2734" y="2130556"/>
              <a:ext cx="4669941" cy="4682134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C2C823F-003F-22FB-67A1-F923F1C391B6}"/>
                </a:ext>
              </a:extLst>
            </p:cNvPr>
            <p:cNvSpPr txBox="1"/>
            <p:nvPr/>
          </p:nvSpPr>
          <p:spPr>
            <a:xfrm>
              <a:off x="4331389" y="4336118"/>
              <a:ext cx="481222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4400" dirty="0">
                  <a:solidFill>
                    <a:srgbClr val="C00000"/>
                  </a:solidFill>
                </a:rPr>
                <a:t>F</a:t>
              </a:r>
            </a:p>
          </p:txBody>
        </p:sp>
        <p:sp>
          <p:nvSpPr>
            <p:cNvPr id="24" name="Organigramme : Connecteur 23">
              <a:extLst>
                <a:ext uri="{FF2B5EF4-FFF2-40B4-BE49-F238E27FC236}">
                  <a16:creationId xmlns:a16="http://schemas.microsoft.com/office/drawing/2014/main" id="{F5877D48-3285-FB1D-BE8A-0785CB04F281}"/>
                </a:ext>
              </a:extLst>
            </p:cNvPr>
            <p:cNvSpPr/>
            <p:nvPr/>
          </p:nvSpPr>
          <p:spPr>
            <a:xfrm>
              <a:off x="4145703" y="4481455"/>
              <a:ext cx="72000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7524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8086E-991B-8CC1-7EEC-2877C8943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5DC3F9-D6EA-CCBD-C127-421F19B83C8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FB21C7F-D927-07DB-0886-FD4C8DBD2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78EA26-FA22-F65E-0F85-D7FED3EF71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044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97BE-D57A-8D32-3202-C996EA1C6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4CD6FC58-E6DF-A384-A83E-7420B5032BB3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النقطة التي لا تنتمي للدائرة هي: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144C44DC-4978-1CAA-CCEC-6975528F9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48E0487-5223-688F-8207-8F8E9080F8A0}"/>
              </a:ext>
            </a:extLst>
          </p:cNvPr>
          <p:cNvGrpSpPr/>
          <p:nvPr/>
        </p:nvGrpSpPr>
        <p:grpSpPr>
          <a:xfrm>
            <a:off x="1872902" y="1009678"/>
            <a:ext cx="4669941" cy="4682134"/>
            <a:chOff x="1882734" y="2130556"/>
            <a:chExt cx="4669941" cy="468213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9D9524-A829-59CB-8081-AB6BEC8DB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2734" y="2130556"/>
              <a:ext cx="4669941" cy="4682134"/>
            </a:xfrm>
            <a:prstGeom prst="rect">
              <a:avLst/>
            </a:prstGeom>
          </p:spPr>
        </p:pic>
        <p:sp>
          <p:nvSpPr>
            <p:cNvPr id="6" name="Organigramme : Connecteur 5">
              <a:extLst>
                <a:ext uri="{FF2B5EF4-FFF2-40B4-BE49-F238E27FC236}">
                  <a16:creationId xmlns:a16="http://schemas.microsoft.com/office/drawing/2014/main" id="{5084ECC1-CB20-F5DD-655E-CDFE5BC81605}"/>
                </a:ext>
              </a:extLst>
            </p:cNvPr>
            <p:cNvSpPr/>
            <p:nvPr/>
          </p:nvSpPr>
          <p:spPr>
            <a:xfrm>
              <a:off x="4145703" y="4481455"/>
              <a:ext cx="72000" cy="72000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2B96232-E231-8A84-98BD-1333FA481ED4}"/>
              </a:ext>
            </a:extLst>
          </p:cNvPr>
          <p:cNvCxnSpPr/>
          <p:nvPr/>
        </p:nvCxnSpPr>
        <p:spPr>
          <a:xfrm>
            <a:off x="4060723" y="1799303"/>
            <a:ext cx="226142" cy="317581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6EE37354-85EC-AB17-EC87-1C25797D326E}"/>
              </a:ext>
            </a:extLst>
          </p:cNvPr>
          <p:cNvSpPr txBox="1"/>
          <p:nvPr/>
        </p:nvSpPr>
        <p:spPr>
          <a:xfrm>
            <a:off x="3461378" y="5720907"/>
            <a:ext cx="1396180" cy="85129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D</a:t>
            </a:r>
            <a:endParaRPr lang="fr-F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5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حددوا، على ألواحكم، عناصر الدائرة التالية: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B657EE14-3F81-19F8-7BB4-0676D3EB420E}"/>
              </a:ext>
            </a:extLst>
          </p:cNvPr>
          <p:cNvGrpSpPr/>
          <p:nvPr/>
        </p:nvGrpSpPr>
        <p:grpSpPr>
          <a:xfrm>
            <a:off x="1504336" y="2379407"/>
            <a:ext cx="3319145" cy="3024000"/>
            <a:chOff x="2585884" y="2359742"/>
            <a:chExt cx="3319145" cy="3024000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C104EDE-CEB0-AF4C-261B-4BB7895D7F69}"/>
                </a:ext>
              </a:extLst>
            </p:cNvPr>
            <p:cNvGrpSpPr/>
            <p:nvPr/>
          </p:nvGrpSpPr>
          <p:grpSpPr>
            <a:xfrm>
              <a:off x="2585884" y="2359742"/>
              <a:ext cx="3024000" cy="3024000"/>
              <a:chOff x="2585884" y="2359742"/>
              <a:chExt cx="3024000" cy="3024000"/>
            </a:xfrm>
          </p:grpSpPr>
          <p:sp>
            <p:nvSpPr>
              <p:cNvPr id="2" name="Organigramme : Connecteur 1">
                <a:extLst>
                  <a:ext uri="{FF2B5EF4-FFF2-40B4-BE49-F238E27FC236}">
                    <a16:creationId xmlns:a16="http://schemas.microsoft.com/office/drawing/2014/main" id="{711F555D-9484-1772-62C4-B80BE78A9903}"/>
                  </a:ext>
                </a:extLst>
              </p:cNvPr>
              <p:cNvSpPr/>
              <p:nvPr/>
            </p:nvSpPr>
            <p:spPr>
              <a:xfrm>
                <a:off x="2585884" y="2359742"/>
                <a:ext cx="3024000" cy="3024000"/>
              </a:xfrm>
              <a:prstGeom prst="flowChartConnector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Organigramme : Connecteur 3">
                <a:extLst>
                  <a:ext uri="{FF2B5EF4-FFF2-40B4-BE49-F238E27FC236}">
                    <a16:creationId xmlns:a16="http://schemas.microsoft.com/office/drawing/2014/main" id="{106FB075-A1A5-1DBB-9893-3816CE17C3BF}"/>
                  </a:ext>
                </a:extLst>
              </p:cNvPr>
              <p:cNvSpPr/>
              <p:nvPr/>
            </p:nvSpPr>
            <p:spPr>
              <a:xfrm>
                <a:off x="4061884" y="3835742"/>
                <a:ext cx="72000" cy="72000"/>
              </a:xfrm>
              <a:prstGeom prst="flowChartConnector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EA8ADB2-5F35-0EFC-29FE-3004722ACB55}"/>
                </a:ext>
              </a:extLst>
            </p:cNvPr>
            <p:cNvGrpSpPr/>
            <p:nvPr/>
          </p:nvGrpSpPr>
          <p:grpSpPr>
            <a:xfrm>
              <a:off x="2778019" y="2500187"/>
              <a:ext cx="3127010" cy="2839213"/>
              <a:chOff x="2778019" y="2500187"/>
              <a:chExt cx="3127010" cy="2839213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2D702A2-4986-CCCA-676F-1E3E61B598E2}"/>
                  </a:ext>
                </a:extLst>
              </p:cNvPr>
              <p:cNvSpPr txBox="1"/>
              <p:nvPr/>
            </p:nvSpPr>
            <p:spPr>
              <a:xfrm>
                <a:off x="3746089" y="3521110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C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04B2FF5-514C-362B-3AF5-C0954AAA21F5}"/>
                  </a:ext>
                </a:extLst>
              </p:cNvPr>
              <p:cNvSpPr txBox="1"/>
              <p:nvPr/>
            </p:nvSpPr>
            <p:spPr>
              <a:xfrm>
                <a:off x="2778019" y="4848238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A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9AE233C-04B2-ED5D-8594-FC4D207AC9CB}"/>
                  </a:ext>
                </a:extLst>
              </p:cNvPr>
              <p:cNvSpPr txBox="1"/>
              <p:nvPr/>
            </p:nvSpPr>
            <p:spPr>
              <a:xfrm>
                <a:off x="5167029" y="4877735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B</a:t>
                </a: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33DB522-2083-84E9-6A3B-6074B1ED1565}"/>
                  </a:ext>
                </a:extLst>
              </p:cNvPr>
              <p:cNvSpPr txBox="1"/>
              <p:nvPr/>
            </p:nvSpPr>
            <p:spPr>
              <a:xfrm>
                <a:off x="5187274" y="2500187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D</a:t>
                </a: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741C0F3A-65C8-474C-68CE-12E0605789FB}"/>
                  </a:ext>
                </a:extLst>
              </p:cNvPr>
              <p:cNvCxnSpPr>
                <a:cxnSpLocks/>
                <a:endCxn id="2" idx="5"/>
              </p:cNvCxnSpPr>
              <p:nvPr/>
            </p:nvCxnSpPr>
            <p:spPr>
              <a:xfrm>
                <a:off x="4097884" y="3871742"/>
                <a:ext cx="1069145" cy="1069145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0E985DA8-4B1E-74BE-225B-3341F7B9C239}"/>
                  </a:ext>
                </a:extLst>
              </p:cNvPr>
              <p:cNvCxnSpPr>
                <a:cxnSpLocks/>
                <a:stCxn id="2" idx="7"/>
                <a:endCxn id="2" idx="3"/>
              </p:cNvCxnSpPr>
              <p:nvPr/>
            </p:nvCxnSpPr>
            <p:spPr>
              <a:xfrm flipH="1">
                <a:off x="3028739" y="2802597"/>
                <a:ext cx="2138290" cy="213829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75DF1556-51C4-6014-DC56-3C87F8FFA175}"/>
              </a:ext>
            </a:extLst>
          </p:cNvPr>
          <p:cNvSpPr txBox="1"/>
          <p:nvPr/>
        </p:nvSpPr>
        <p:spPr>
          <a:xfrm>
            <a:off x="6199591" y="333218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اَلْمَركَزُ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FE9256E-0AA1-4306-ED53-8DC706775417}"/>
              </a:ext>
            </a:extLst>
          </p:cNvPr>
          <p:cNvSpPr txBox="1"/>
          <p:nvPr/>
        </p:nvSpPr>
        <p:spPr>
          <a:xfrm>
            <a:off x="6199591" y="406926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اَلشُّعَاعُ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293822B-2619-55B4-D19C-A1950469EDF7}"/>
              </a:ext>
            </a:extLst>
          </p:cNvPr>
          <p:cNvSpPr txBox="1"/>
          <p:nvPr/>
        </p:nvSpPr>
        <p:spPr>
          <a:xfrm>
            <a:off x="6199591" y="480634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اَلْقُطْرُ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ليحدد العنصر الأول ... الثاني... الثالث ؟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88185128-9AC2-0684-01D3-80936232850A}"/>
              </a:ext>
            </a:extLst>
          </p:cNvPr>
          <p:cNvGrpSpPr/>
          <p:nvPr/>
        </p:nvGrpSpPr>
        <p:grpSpPr>
          <a:xfrm>
            <a:off x="1504336" y="2379407"/>
            <a:ext cx="3319145" cy="3024000"/>
            <a:chOff x="2585884" y="2359742"/>
            <a:chExt cx="3319145" cy="302400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EFABE8A3-205A-5A7A-2983-3C925B642047}"/>
                </a:ext>
              </a:extLst>
            </p:cNvPr>
            <p:cNvGrpSpPr/>
            <p:nvPr/>
          </p:nvGrpSpPr>
          <p:grpSpPr>
            <a:xfrm>
              <a:off x="2585884" y="2359742"/>
              <a:ext cx="3024000" cy="3024000"/>
              <a:chOff x="2585884" y="2359742"/>
              <a:chExt cx="3024000" cy="3024000"/>
            </a:xfrm>
          </p:grpSpPr>
          <p:sp>
            <p:nvSpPr>
              <p:cNvPr id="28" name="Organigramme : Connecteur 27">
                <a:extLst>
                  <a:ext uri="{FF2B5EF4-FFF2-40B4-BE49-F238E27FC236}">
                    <a16:creationId xmlns:a16="http://schemas.microsoft.com/office/drawing/2014/main" id="{18F2BB49-3A1B-15A3-4CA2-D98FE2239EBE}"/>
                  </a:ext>
                </a:extLst>
              </p:cNvPr>
              <p:cNvSpPr/>
              <p:nvPr/>
            </p:nvSpPr>
            <p:spPr>
              <a:xfrm>
                <a:off x="2585884" y="2359742"/>
                <a:ext cx="3024000" cy="3024000"/>
              </a:xfrm>
              <a:prstGeom prst="flowChartConnector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Organigramme : Connecteur 28">
                <a:extLst>
                  <a:ext uri="{FF2B5EF4-FFF2-40B4-BE49-F238E27FC236}">
                    <a16:creationId xmlns:a16="http://schemas.microsoft.com/office/drawing/2014/main" id="{51B8A25F-E177-9084-20BA-7FAACBE548EC}"/>
                  </a:ext>
                </a:extLst>
              </p:cNvPr>
              <p:cNvSpPr/>
              <p:nvPr/>
            </p:nvSpPr>
            <p:spPr>
              <a:xfrm>
                <a:off x="4061884" y="3835742"/>
                <a:ext cx="72000" cy="72000"/>
              </a:xfrm>
              <a:prstGeom prst="flowChartConnector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31BEEBCB-4FDE-76C5-9C8E-25819E1F4CB1}"/>
                </a:ext>
              </a:extLst>
            </p:cNvPr>
            <p:cNvGrpSpPr/>
            <p:nvPr/>
          </p:nvGrpSpPr>
          <p:grpSpPr>
            <a:xfrm>
              <a:off x="2778019" y="2500187"/>
              <a:ext cx="3127010" cy="2839213"/>
              <a:chOff x="2778019" y="2500187"/>
              <a:chExt cx="3127010" cy="2839213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5D1A1F3-7128-7194-BD64-BFDAAFB5219F}"/>
                  </a:ext>
                </a:extLst>
              </p:cNvPr>
              <p:cNvSpPr txBox="1"/>
              <p:nvPr/>
            </p:nvSpPr>
            <p:spPr>
              <a:xfrm>
                <a:off x="3746089" y="3521110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C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292E847-AE70-8F36-61B4-28A9ED2EEDC2}"/>
                  </a:ext>
                </a:extLst>
              </p:cNvPr>
              <p:cNvSpPr txBox="1"/>
              <p:nvPr/>
            </p:nvSpPr>
            <p:spPr>
              <a:xfrm>
                <a:off x="2778019" y="4848238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A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465FE28-798F-4AA7-F934-3374AB68F10C}"/>
                  </a:ext>
                </a:extLst>
              </p:cNvPr>
              <p:cNvSpPr txBox="1"/>
              <p:nvPr/>
            </p:nvSpPr>
            <p:spPr>
              <a:xfrm>
                <a:off x="5167029" y="4877735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B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C7F03D6-3177-174B-8310-759999CC62F5}"/>
                  </a:ext>
                </a:extLst>
              </p:cNvPr>
              <p:cNvSpPr txBox="1"/>
              <p:nvPr/>
            </p:nvSpPr>
            <p:spPr>
              <a:xfrm>
                <a:off x="5187274" y="2500187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D</a:t>
                </a:r>
              </a:p>
            </p:txBody>
          </p: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CE0CAFA7-872D-FE9F-49CE-975F8C0D93A6}"/>
                  </a:ext>
                </a:extLst>
              </p:cNvPr>
              <p:cNvCxnSpPr>
                <a:cxnSpLocks/>
                <a:endCxn id="28" idx="5"/>
              </p:cNvCxnSpPr>
              <p:nvPr/>
            </p:nvCxnSpPr>
            <p:spPr>
              <a:xfrm>
                <a:off x="4097884" y="3871742"/>
                <a:ext cx="1069145" cy="1069145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37D5A554-3C49-2087-0292-8D967C52E94F}"/>
                  </a:ext>
                </a:extLst>
              </p:cNvPr>
              <p:cNvCxnSpPr>
                <a:cxnSpLocks/>
                <a:stCxn id="28" idx="7"/>
                <a:endCxn id="28" idx="3"/>
              </p:cNvCxnSpPr>
              <p:nvPr/>
            </p:nvCxnSpPr>
            <p:spPr>
              <a:xfrm flipH="1">
                <a:off x="3028739" y="2802597"/>
                <a:ext cx="2138290" cy="213829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7C7D3A03-1976-D31A-4911-AFD200D49C8B}"/>
              </a:ext>
            </a:extLst>
          </p:cNvPr>
          <p:cNvSpPr txBox="1"/>
          <p:nvPr/>
        </p:nvSpPr>
        <p:spPr>
          <a:xfrm>
            <a:off x="6199591" y="333218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اَلْمَركَزُ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D23B3BE-356E-0DE0-6202-DECF584DF8C8}"/>
              </a:ext>
            </a:extLst>
          </p:cNvPr>
          <p:cNvSpPr txBox="1"/>
          <p:nvPr/>
        </p:nvSpPr>
        <p:spPr>
          <a:xfrm>
            <a:off x="6199591" y="406926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اَلشُّعَاعُ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9809558-E058-8832-39DE-F2A2D07348E2}"/>
              </a:ext>
            </a:extLst>
          </p:cNvPr>
          <p:cNvSpPr txBox="1"/>
          <p:nvPr/>
        </p:nvSpPr>
        <p:spPr>
          <a:xfrm>
            <a:off x="6199591" y="480634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اَلْقُطْرُ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مركز الدائرة هو النقطة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71F80C4-0139-C804-809F-C176AA3EAD65}"/>
              </a:ext>
            </a:extLst>
          </p:cNvPr>
          <p:cNvGrpSpPr/>
          <p:nvPr/>
        </p:nvGrpSpPr>
        <p:grpSpPr>
          <a:xfrm>
            <a:off x="1504336" y="2379407"/>
            <a:ext cx="3319145" cy="3024000"/>
            <a:chOff x="2585884" y="2359742"/>
            <a:chExt cx="3319145" cy="302400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9605E5DE-D9E5-07E2-1AF3-7BB3B39D6B5F}"/>
                </a:ext>
              </a:extLst>
            </p:cNvPr>
            <p:cNvGrpSpPr/>
            <p:nvPr/>
          </p:nvGrpSpPr>
          <p:grpSpPr>
            <a:xfrm>
              <a:off x="2585884" y="2359742"/>
              <a:ext cx="3024000" cy="3024000"/>
              <a:chOff x="2585884" y="2359742"/>
              <a:chExt cx="3024000" cy="3024000"/>
            </a:xfrm>
          </p:grpSpPr>
          <p:sp>
            <p:nvSpPr>
              <p:cNvPr id="38" name="Organigramme : Connecteur 37">
                <a:extLst>
                  <a:ext uri="{FF2B5EF4-FFF2-40B4-BE49-F238E27FC236}">
                    <a16:creationId xmlns:a16="http://schemas.microsoft.com/office/drawing/2014/main" id="{AED56FDF-2FBF-2FC2-2C06-47F94DCB65AD}"/>
                  </a:ext>
                </a:extLst>
              </p:cNvPr>
              <p:cNvSpPr/>
              <p:nvPr/>
            </p:nvSpPr>
            <p:spPr>
              <a:xfrm>
                <a:off x="2585884" y="2359742"/>
                <a:ext cx="3024000" cy="3024000"/>
              </a:xfrm>
              <a:prstGeom prst="flowChartConnector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9" name="Organigramme : Connecteur 38">
                <a:extLst>
                  <a:ext uri="{FF2B5EF4-FFF2-40B4-BE49-F238E27FC236}">
                    <a16:creationId xmlns:a16="http://schemas.microsoft.com/office/drawing/2014/main" id="{9ED71BE5-DA86-AB7B-285A-8605D1A8EE88}"/>
                  </a:ext>
                </a:extLst>
              </p:cNvPr>
              <p:cNvSpPr/>
              <p:nvPr/>
            </p:nvSpPr>
            <p:spPr>
              <a:xfrm>
                <a:off x="4061884" y="3835742"/>
                <a:ext cx="72000" cy="72000"/>
              </a:xfrm>
              <a:prstGeom prst="flowChartConnector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89C3A63A-D45C-BD37-C69C-EDE77194DADD}"/>
                </a:ext>
              </a:extLst>
            </p:cNvPr>
            <p:cNvGrpSpPr/>
            <p:nvPr/>
          </p:nvGrpSpPr>
          <p:grpSpPr>
            <a:xfrm>
              <a:off x="2778019" y="2500187"/>
              <a:ext cx="3127010" cy="2839213"/>
              <a:chOff x="2778019" y="2500187"/>
              <a:chExt cx="3127010" cy="2839213"/>
            </a:xfrm>
          </p:grpSpPr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F48F4407-263D-3A55-6D5C-9891FA8EF5D5}"/>
                  </a:ext>
                </a:extLst>
              </p:cNvPr>
              <p:cNvSpPr txBox="1"/>
              <p:nvPr/>
            </p:nvSpPr>
            <p:spPr>
              <a:xfrm>
                <a:off x="3746089" y="3521110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C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975A1411-7757-FFC9-3614-797DAC277DBC}"/>
                  </a:ext>
                </a:extLst>
              </p:cNvPr>
              <p:cNvSpPr txBox="1"/>
              <p:nvPr/>
            </p:nvSpPr>
            <p:spPr>
              <a:xfrm>
                <a:off x="2778019" y="4848238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A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CEA5955-D772-919C-BC76-C91408F89CD5}"/>
                  </a:ext>
                </a:extLst>
              </p:cNvPr>
              <p:cNvSpPr txBox="1"/>
              <p:nvPr/>
            </p:nvSpPr>
            <p:spPr>
              <a:xfrm>
                <a:off x="5167029" y="4877735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B</a:t>
                </a: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4B7197C9-DABA-EB67-4EAC-E0792AE53301}"/>
                  </a:ext>
                </a:extLst>
              </p:cNvPr>
              <p:cNvSpPr txBox="1"/>
              <p:nvPr/>
            </p:nvSpPr>
            <p:spPr>
              <a:xfrm>
                <a:off x="5187274" y="2500187"/>
                <a:ext cx="71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70C0"/>
                    </a:solidFill>
                  </a:rPr>
                  <a:t>D</a:t>
                </a:r>
              </a:p>
            </p:txBody>
          </p: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A5F65FAA-5794-CB9E-72F6-EC1BC34760BF}"/>
                  </a:ext>
                </a:extLst>
              </p:cNvPr>
              <p:cNvCxnSpPr>
                <a:cxnSpLocks/>
                <a:endCxn id="38" idx="5"/>
              </p:cNvCxnSpPr>
              <p:nvPr/>
            </p:nvCxnSpPr>
            <p:spPr>
              <a:xfrm>
                <a:off x="4097884" y="3871742"/>
                <a:ext cx="1069145" cy="1069145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FD74FF83-65A9-1BD7-7723-F90E3259ACE1}"/>
                  </a:ext>
                </a:extLst>
              </p:cNvPr>
              <p:cNvCxnSpPr>
                <a:cxnSpLocks/>
                <a:stCxn id="38" idx="7"/>
                <a:endCxn id="38" idx="3"/>
              </p:cNvCxnSpPr>
              <p:nvPr/>
            </p:nvCxnSpPr>
            <p:spPr>
              <a:xfrm flipH="1">
                <a:off x="3028739" y="2802597"/>
                <a:ext cx="2138290" cy="213829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2555EBBC-8347-F17B-6E08-FDA17CC651F8}"/>
              </a:ext>
            </a:extLst>
          </p:cNvPr>
          <p:cNvSpPr txBox="1"/>
          <p:nvPr/>
        </p:nvSpPr>
        <p:spPr>
          <a:xfrm>
            <a:off x="6199591" y="333218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اَلْمَركَزُ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192E317-A1AE-ECC4-3774-6E5B8A5413D4}"/>
              </a:ext>
            </a:extLst>
          </p:cNvPr>
          <p:cNvSpPr txBox="1"/>
          <p:nvPr/>
        </p:nvSpPr>
        <p:spPr>
          <a:xfrm>
            <a:off x="6199591" y="406926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اَلشُّعَاعُ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CB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795CC94-6899-0305-BCE9-0584E483A763}"/>
              </a:ext>
            </a:extLst>
          </p:cNvPr>
          <p:cNvSpPr txBox="1"/>
          <p:nvPr/>
        </p:nvSpPr>
        <p:spPr>
          <a:xfrm>
            <a:off x="6199591" y="480634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اَلْقُطْرُ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</a:t>
            </a:r>
          </a:p>
        </p:txBody>
      </p: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741D2B5-07DC-80FB-2847-7B765BBC5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694" y="1718219"/>
            <a:ext cx="7185752" cy="4838445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77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114555" y="2350892"/>
            <a:ext cx="2877344" cy="1355869"/>
          </a:xfrm>
          <a:prstGeom prst="roundRect">
            <a:avLst>
              <a:gd name="adj" fmla="val 94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5AEAE02-A7A4-F75D-652A-97EA51CB9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64" y="2370286"/>
            <a:ext cx="8293509" cy="378237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9B569-85B4-DB74-8EC7-8026908AAD4F}"/>
              </a:ext>
            </a:extLst>
          </p:cNvPr>
          <p:cNvSpPr/>
          <p:nvPr/>
        </p:nvSpPr>
        <p:spPr>
          <a:xfrm>
            <a:off x="4471218" y="2370286"/>
            <a:ext cx="4146755" cy="521006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3 دقائق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584" y="3279835"/>
            <a:ext cx="2761054" cy="276105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BBFE1F9-7562-17F4-6C2C-78BC258FC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7826" y="2370286"/>
            <a:ext cx="6660147" cy="303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16183-2D4D-1D83-6596-52E99472A776}"/>
              </a:ext>
            </a:extLst>
          </p:cNvPr>
          <p:cNvSpPr/>
          <p:nvPr/>
        </p:nvSpPr>
        <p:spPr>
          <a:xfrm>
            <a:off x="1728900" y="2712720"/>
            <a:ext cx="5750560" cy="2743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FBA14F-A295-3A7E-9A84-D58BF4189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722" y="2948094"/>
            <a:ext cx="7192830" cy="329121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9A762D9-2DAC-E622-96F2-C09B6378449A}"/>
              </a:ext>
            </a:extLst>
          </p:cNvPr>
          <p:cNvSpPr txBox="1"/>
          <p:nvPr/>
        </p:nvSpPr>
        <p:spPr>
          <a:xfrm>
            <a:off x="2316695" y="1956225"/>
            <a:ext cx="56913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لِتَسْمِيَةِ عَنَاصِرِ الدَّائِرَةِ بِشَكْلٍ صَحِيحٍ:</a:t>
            </a:r>
          </a:p>
        </p:txBody>
      </p:sp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DE3CDCE-8A9A-3BC7-5536-FC365F7FC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64" y="2370286"/>
            <a:ext cx="8293509" cy="378237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3B88BCF-AF0E-9F94-EF69-AA8694265BB3}"/>
                  </a:ext>
                </a:extLst>
              </p:cNvPr>
              <p:cNvSpPr txBox="1"/>
              <p:nvPr/>
            </p:nvSpPr>
            <p:spPr>
              <a:xfrm>
                <a:off x="6894423" y="4683945"/>
                <a:ext cx="10983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3B88BCF-AF0E-9F94-EF69-AA8694265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4423" y="4683945"/>
                <a:ext cx="109835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41D0FE9-D56A-5112-3D48-A7FBCFB71975}"/>
                  </a:ext>
                </a:extLst>
              </p:cNvPr>
              <p:cNvSpPr txBox="1"/>
              <p:nvPr/>
            </p:nvSpPr>
            <p:spPr>
              <a:xfrm>
                <a:off x="5644035" y="5259744"/>
                <a:ext cx="10983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J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E41D0FE9-D56A-5112-3D48-A7FBCFB71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4035" y="5259744"/>
                <a:ext cx="109835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46EE6BC1-3169-341E-F149-2B7D88CF3D95}"/>
                  </a:ext>
                </a:extLst>
              </p:cNvPr>
              <p:cNvSpPr txBox="1"/>
              <p:nvPr/>
            </p:nvSpPr>
            <p:spPr>
              <a:xfrm>
                <a:off x="6269229" y="5259745"/>
                <a:ext cx="10983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46EE6BC1-3169-341E-F149-2B7D88CF3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9229" y="5259745"/>
                <a:ext cx="109835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DD3B38D-90A3-7CE7-CDD6-93F4C8F63050}"/>
                  </a:ext>
                </a:extLst>
              </p:cNvPr>
              <p:cNvSpPr txBox="1"/>
              <p:nvPr/>
            </p:nvSpPr>
            <p:spPr>
              <a:xfrm>
                <a:off x="6894423" y="5259745"/>
                <a:ext cx="10983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DD3B38D-90A3-7CE7-CDD6-93F4C8F63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4423" y="5259745"/>
                <a:ext cx="109835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0456E03-5768-A430-725E-8968B9AF347C}"/>
                  </a:ext>
                </a:extLst>
              </p:cNvPr>
              <p:cNvSpPr txBox="1"/>
              <p:nvPr/>
            </p:nvSpPr>
            <p:spPr>
              <a:xfrm>
                <a:off x="6342605" y="4683944"/>
                <a:ext cx="10983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0456E03-5768-A430-725E-8968B9AF34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2605" y="4683944"/>
                <a:ext cx="1098356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C05ECB1-E28F-75FC-E128-32F4F9C57741}"/>
                  </a:ext>
                </a:extLst>
              </p:cNvPr>
              <p:cNvSpPr txBox="1"/>
              <p:nvPr/>
            </p:nvSpPr>
            <p:spPr>
              <a:xfrm>
                <a:off x="5653139" y="4683943"/>
                <a:ext cx="10983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C05ECB1-E28F-75FC-E128-32F4F9C57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3139" y="4683943"/>
                <a:ext cx="1098356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B771C94-CDC2-324D-5ECD-CE23182BEF4B}"/>
                  </a:ext>
                </a:extLst>
              </p:cNvPr>
              <p:cNvSpPr txBox="1"/>
              <p:nvPr/>
            </p:nvSpPr>
            <p:spPr>
              <a:xfrm>
                <a:off x="5042329" y="4683942"/>
                <a:ext cx="10983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B771C94-CDC2-324D-5ECD-CE23182BEF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329" y="4683942"/>
                <a:ext cx="1098356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4ED2EBE-2271-565D-BF67-E8A23B3A9932}"/>
                  </a:ext>
                </a:extLst>
              </p:cNvPr>
              <p:cNvSpPr txBox="1"/>
              <p:nvPr/>
            </p:nvSpPr>
            <p:spPr>
              <a:xfrm>
                <a:off x="5896526" y="2951313"/>
                <a:ext cx="1098356" cy="575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مركز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4ED2EBE-2271-565D-BF67-E8A23B3A9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6526" y="2951313"/>
                <a:ext cx="1098356" cy="5757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6856893-E752-71B0-6A52-A207BEE9441B}"/>
                  </a:ext>
                </a:extLst>
              </p:cNvPr>
              <p:cNvSpPr txBox="1"/>
              <p:nvPr/>
            </p:nvSpPr>
            <p:spPr>
              <a:xfrm>
                <a:off x="5676950" y="3532340"/>
                <a:ext cx="1098356" cy="575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شعاع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6856893-E752-71B0-6A52-A207BEE94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6950" y="3532340"/>
                <a:ext cx="1098356" cy="5757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068D6C9-FC1D-5F02-6439-BCEFBEBE521A}"/>
                  </a:ext>
                </a:extLst>
              </p:cNvPr>
              <p:cNvSpPr txBox="1"/>
              <p:nvPr/>
            </p:nvSpPr>
            <p:spPr>
              <a:xfrm>
                <a:off x="5457374" y="4113367"/>
                <a:ext cx="1098356" cy="575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قطر</m:t>
                      </m:r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068D6C9-FC1D-5F02-6439-BCEFBEBE5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374" y="4113367"/>
                <a:ext cx="1098356" cy="5757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50C02A6-9C47-1CD0-E475-351DE9C6D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694" y="1718219"/>
            <a:ext cx="7185752" cy="4838445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77، أنجزوا النشاط رقم 5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104722" y="3674833"/>
            <a:ext cx="2909223" cy="1162638"/>
          </a:xfrm>
          <a:prstGeom prst="roundRect">
            <a:avLst>
              <a:gd name="adj" fmla="val 943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2360CCF1-6445-6AA3-2B7A-2E076D35C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1" y="2748208"/>
            <a:ext cx="8361694" cy="3161507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613CF7F-5E51-2D45-1DB8-060C2B571AC7}"/>
              </a:ext>
            </a:extLst>
          </p:cNvPr>
          <p:cNvSpPr txBox="1"/>
          <p:nvPr/>
        </p:nvSpPr>
        <p:spPr>
          <a:xfrm>
            <a:off x="5227719" y="4669495"/>
            <a:ext cx="758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AO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E509BE-3209-A423-0DF4-6CD0A8EACB3A}"/>
              </a:ext>
            </a:extLst>
          </p:cNvPr>
          <p:cNvSpPr txBox="1"/>
          <p:nvPr/>
        </p:nvSpPr>
        <p:spPr>
          <a:xfrm>
            <a:off x="5128591" y="4048113"/>
            <a:ext cx="927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CB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0F6D19-C5B9-45CA-1520-5B54F944DB6D}"/>
              </a:ext>
            </a:extLst>
          </p:cNvPr>
          <p:cNvSpPr txBox="1"/>
          <p:nvPr/>
        </p:nvSpPr>
        <p:spPr>
          <a:xfrm>
            <a:off x="5436150" y="3478019"/>
            <a:ext cx="51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O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EE5244D-B50E-B76B-3A31-28FCFAA22420}"/>
              </a:ext>
            </a:extLst>
          </p:cNvPr>
          <p:cNvSpPr txBox="1"/>
          <p:nvPr/>
        </p:nvSpPr>
        <p:spPr>
          <a:xfrm>
            <a:off x="5359548" y="5219711"/>
            <a:ext cx="51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C1A535-EC9B-E2A7-3D43-229E468C22E2}"/>
              </a:ext>
            </a:extLst>
          </p:cNvPr>
          <p:cNvSpPr txBox="1"/>
          <p:nvPr/>
        </p:nvSpPr>
        <p:spPr>
          <a:xfrm>
            <a:off x="4716817" y="5219711"/>
            <a:ext cx="51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B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27F8483-40B0-6036-515B-68A5935D3314}"/>
              </a:ext>
            </a:extLst>
          </p:cNvPr>
          <p:cNvSpPr txBox="1"/>
          <p:nvPr/>
        </p:nvSpPr>
        <p:spPr>
          <a:xfrm>
            <a:off x="4074086" y="5219711"/>
            <a:ext cx="51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و77.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7C6E87-281C-221C-28F3-FEC7EACEB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694" y="1718219"/>
            <a:ext cx="7185752" cy="483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 في الحصة القادمة. لا تنسوا أن تحضروا البركار معكم. سنتعلم كيف ننشئ دوائر.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2F5E85-7E44-258A-7ADE-248BB62BDFC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582" y="2119179"/>
            <a:ext cx="3156221" cy="315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14657</TotalTime>
  <Words>968</Words>
  <Application>Microsoft Office PowerPoint</Application>
  <PresentationFormat>Affichage à l'écran (4:3)</PresentationFormat>
  <Paragraphs>259</Paragraphs>
  <Slides>59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59</vt:i4>
      </vt:variant>
    </vt:vector>
  </HeadingPairs>
  <TitlesOfParts>
    <vt:vector size="74" baseType="lpstr">
      <vt:lpstr>Aptos</vt:lpstr>
      <vt:lpstr>Aptos Display</vt:lpstr>
      <vt:lpstr>Arial</vt:lpstr>
      <vt:lpstr>Calibri</vt:lpstr>
      <vt:lpstr>Cambria Math</vt:lpstr>
      <vt:lpstr>Chalkboard</vt:lpstr>
      <vt:lpstr>Dosis</vt:lpstr>
      <vt:lpstr>Effra CC Arbc</vt:lpstr>
      <vt:lpstr>Sakkal Majalla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124</cp:revision>
  <cp:lastPrinted>2025-08-13T10:11:39Z</cp:lastPrinted>
  <dcterms:created xsi:type="dcterms:W3CDTF">2025-08-01T12:31:49Z</dcterms:created>
  <dcterms:modified xsi:type="dcterms:W3CDTF">2026-04-05T13:09:07Z</dcterms:modified>
</cp:coreProperties>
</file>