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5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6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7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8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9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2" r:id="rId4"/>
    <p:sldMasterId id="2147483909" r:id="rId5"/>
    <p:sldMasterId id="2147483912" r:id="rId6"/>
    <p:sldMasterId id="2147483916" r:id="rId7"/>
    <p:sldMasterId id="2147483923" r:id="rId8"/>
    <p:sldMasterId id="2147483929" r:id="rId9"/>
    <p:sldMasterId id="2147483935" r:id="rId10"/>
  </p:sldMasterIdLst>
  <p:notesMasterIdLst>
    <p:notesMasterId r:id="rId83"/>
  </p:notesMasterIdLst>
  <p:handoutMasterIdLst>
    <p:handoutMasterId r:id="rId84"/>
  </p:handoutMasterIdLst>
  <p:sldIdLst>
    <p:sldId id="982" r:id="rId11"/>
    <p:sldId id="998" r:id="rId12"/>
    <p:sldId id="2134807023" r:id="rId13"/>
    <p:sldId id="780" r:id="rId14"/>
    <p:sldId id="2134806642" r:id="rId15"/>
    <p:sldId id="973" r:id="rId16"/>
    <p:sldId id="950" r:id="rId17"/>
    <p:sldId id="2134806705" r:id="rId18"/>
    <p:sldId id="2134807098" r:id="rId19"/>
    <p:sldId id="2134807069" r:id="rId20"/>
    <p:sldId id="2134807099" r:id="rId21"/>
    <p:sldId id="2134807087" r:id="rId22"/>
    <p:sldId id="2134807088" r:id="rId23"/>
    <p:sldId id="2134807072" r:id="rId24"/>
    <p:sldId id="2134807100" r:id="rId25"/>
    <p:sldId id="2134806804" r:id="rId26"/>
    <p:sldId id="2134807103" r:id="rId27"/>
    <p:sldId id="2134807104" r:id="rId28"/>
    <p:sldId id="2134807105" r:id="rId29"/>
    <p:sldId id="2134807028" r:id="rId30"/>
    <p:sldId id="2134807075" r:id="rId31"/>
    <p:sldId id="2134807076" r:id="rId32"/>
    <p:sldId id="2134807077" r:id="rId33"/>
    <p:sldId id="2134807078" r:id="rId34"/>
    <p:sldId id="2134807079" r:id="rId35"/>
    <p:sldId id="2134807080" r:id="rId36"/>
    <p:sldId id="2134807081" r:id="rId37"/>
    <p:sldId id="2134807082" r:id="rId38"/>
    <p:sldId id="2134806709" r:id="rId39"/>
    <p:sldId id="2134806710" r:id="rId40"/>
    <p:sldId id="2134806711" r:id="rId41"/>
    <p:sldId id="2134806841" r:id="rId42"/>
    <p:sldId id="2134807109" r:id="rId43"/>
    <p:sldId id="2134806665" r:id="rId44"/>
    <p:sldId id="2134806663" r:id="rId45"/>
    <p:sldId id="2134807107" r:id="rId46"/>
    <p:sldId id="2134806664" r:id="rId47"/>
    <p:sldId id="2134806719" r:id="rId48"/>
    <p:sldId id="2134806720" r:id="rId49"/>
    <p:sldId id="2134806721" r:id="rId50"/>
    <p:sldId id="2134807101" r:id="rId51"/>
    <p:sldId id="2134807110" r:id="rId52"/>
    <p:sldId id="2134807111" r:id="rId53"/>
    <p:sldId id="2134807036" r:id="rId54"/>
    <p:sldId id="2134807112" r:id="rId55"/>
    <p:sldId id="2134807113" r:id="rId56"/>
    <p:sldId id="2134807114" r:id="rId57"/>
    <p:sldId id="2134807115" r:id="rId58"/>
    <p:sldId id="2134807116" r:id="rId59"/>
    <p:sldId id="2134807117" r:id="rId60"/>
    <p:sldId id="2134807118" r:id="rId61"/>
    <p:sldId id="2134807083" r:id="rId62"/>
    <p:sldId id="2134807084" r:id="rId63"/>
    <p:sldId id="2134806791" r:id="rId64"/>
    <p:sldId id="2134806793" r:id="rId65"/>
    <p:sldId id="2134806745" r:id="rId66"/>
    <p:sldId id="2134807102" r:id="rId67"/>
    <p:sldId id="2134807014" r:id="rId68"/>
    <p:sldId id="2134807015" r:id="rId69"/>
    <p:sldId id="2134807061" r:id="rId70"/>
    <p:sldId id="2134807016" r:id="rId71"/>
    <p:sldId id="2134807048" r:id="rId72"/>
    <p:sldId id="2134807049" r:id="rId73"/>
    <p:sldId id="2134807122" r:id="rId74"/>
    <p:sldId id="2134807123" r:id="rId75"/>
    <p:sldId id="2134806746" r:id="rId76"/>
    <p:sldId id="2134807119" r:id="rId77"/>
    <p:sldId id="2134806748" r:id="rId78"/>
    <p:sldId id="985" r:id="rId79"/>
    <p:sldId id="2134806797" r:id="rId80"/>
    <p:sldId id="2134806798" r:id="rId81"/>
    <p:sldId id="980" r:id="rId82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85"/>
      <p:bold r:id="rId86"/>
    </p:embeddedFont>
    <p:embeddedFont>
      <p:font typeface="Dosis" pitchFamily="2" charset="0"/>
      <p:regular r:id="rId87"/>
      <p:bold r:id="rId8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F1F3C"/>
    <a:srgbClr val="B4E5A2"/>
    <a:srgbClr val="DFDDEE"/>
    <a:srgbClr val="B89E25"/>
    <a:srgbClr val="17AB98"/>
    <a:srgbClr val="104862"/>
    <a:srgbClr val="106585"/>
    <a:srgbClr val="FC8D00"/>
    <a:srgbClr val="B2B3AE"/>
    <a:srgbClr val="E87D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C02849-CCDD-4197-A89C-FECD0D8EC4E0}" v="84" dt="2026-03-30T23:32:15.38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532" autoAdjust="0"/>
    <p:restoredTop sz="94725" autoAdjust="0"/>
  </p:normalViewPr>
  <p:slideViewPr>
    <p:cSldViewPr snapToGrid="0">
      <p:cViewPr varScale="1">
        <p:scale>
          <a:sx n="75" d="100"/>
          <a:sy n="75" d="100"/>
        </p:scale>
        <p:origin x="1182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63" Type="http://schemas.openxmlformats.org/officeDocument/2006/relationships/slide" Target="slides/slide53.xml"/><Relationship Id="rId68" Type="http://schemas.openxmlformats.org/officeDocument/2006/relationships/slide" Target="slides/slide58.xml"/><Relationship Id="rId84" Type="http://schemas.openxmlformats.org/officeDocument/2006/relationships/handoutMaster" Target="handoutMasters/handoutMaster1.xml"/><Relationship Id="rId89" Type="http://schemas.openxmlformats.org/officeDocument/2006/relationships/presProps" Target="presProps.xml"/><Relationship Id="rId16" Type="http://schemas.openxmlformats.org/officeDocument/2006/relationships/slide" Target="slides/slide6.xml"/><Relationship Id="rId11" Type="http://schemas.openxmlformats.org/officeDocument/2006/relationships/slide" Target="slides/slide1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74" Type="http://schemas.openxmlformats.org/officeDocument/2006/relationships/slide" Target="slides/slide64.xml"/><Relationship Id="rId79" Type="http://schemas.openxmlformats.org/officeDocument/2006/relationships/slide" Target="slides/slide69.xml"/><Relationship Id="rId5" Type="http://schemas.openxmlformats.org/officeDocument/2006/relationships/slideMaster" Target="slideMasters/slideMaster5.xml"/><Relationship Id="rId90" Type="http://schemas.openxmlformats.org/officeDocument/2006/relationships/viewProps" Target="viewProps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64" Type="http://schemas.openxmlformats.org/officeDocument/2006/relationships/slide" Target="slides/slide54.xml"/><Relationship Id="rId69" Type="http://schemas.openxmlformats.org/officeDocument/2006/relationships/slide" Target="slides/slide59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72" Type="http://schemas.openxmlformats.org/officeDocument/2006/relationships/slide" Target="slides/slide62.xml"/><Relationship Id="rId80" Type="http://schemas.openxmlformats.org/officeDocument/2006/relationships/slide" Target="slides/slide70.xml"/><Relationship Id="rId85" Type="http://schemas.openxmlformats.org/officeDocument/2006/relationships/font" Target="fonts/font1.fntdata"/><Relationship Id="rId9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67" Type="http://schemas.openxmlformats.org/officeDocument/2006/relationships/slide" Target="slides/slide57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slide" Target="slides/slide52.xml"/><Relationship Id="rId70" Type="http://schemas.openxmlformats.org/officeDocument/2006/relationships/slide" Target="slides/slide60.xml"/><Relationship Id="rId75" Type="http://schemas.openxmlformats.org/officeDocument/2006/relationships/slide" Target="slides/slide65.xml"/><Relationship Id="rId83" Type="http://schemas.openxmlformats.org/officeDocument/2006/relationships/notesMaster" Target="notesMasters/notesMaster1.xml"/><Relationship Id="rId88" Type="http://schemas.openxmlformats.org/officeDocument/2006/relationships/font" Target="fonts/font4.fntdata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slide" Target="slides/slide55.xml"/><Relationship Id="rId73" Type="http://schemas.openxmlformats.org/officeDocument/2006/relationships/slide" Target="slides/slide63.xml"/><Relationship Id="rId78" Type="http://schemas.openxmlformats.org/officeDocument/2006/relationships/slide" Target="slides/slide68.xml"/><Relationship Id="rId81" Type="http://schemas.openxmlformats.org/officeDocument/2006/relationships/slide" Target="slides/slide71.xml"/><Relationship Id="rId86" Type="http://schemas.openxmlformats.org/officeDocument/2006/relationships/font" Target="fonts/font2.fntdata"/><Relationship Id="rId94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9" Type="http://schemas.openxmlformats.org/officeDocument/2006/relationships/slide" Target="slides/slide29.xml"/><Relationship Id="rId34" Type="http://schemas.openxmlformats.org/officeDocument/2006/relationships/slide" Target="slides/slide24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76" Type="http://schemas.openxmlformats.org/officeDocument/2006/relationships/slide" Target="slides/slide66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1.xml"/><Relationship Id="rId9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9.xml"/><Relationship Id="rId24" Type="http://schemas.openxmlformats.org/officeDocument/2006/relationships/slide" Target="slides/slide14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66" Type="http://schemas.openxmlformats.org/officeDocument/2006/relationships/slide" Target="slides/slide56.xml"/><Relationship Id="rId87" Type="http://schemas.openxmlformats.org/officeDocument/2006/relationships/font" Target="fonts/font3.fntdata"/><Relationship Id="rId61" Type="http://schemas.openxmlformats.org/officeDocument/2006/relationships/slide" Target="slides/slide51.xml"/><Relationship Id="rId82" Type="http://schemas.openxmlformats.org/officeDocument/2006/relationships/slide" Target="slides/slide72.xml"/><Relationship Id="rId19" Type="http://schemas.openxmlformats.org/officeDocument/2006/relationships/slide" Target="slides/slide9.xml"/><Relationship Id="rId14" Type="http://schemas.openxmlformats.org/officeDocument/2006/relationships/slide" Target="slides/slide4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56" Type="http://schemas.openxmlformats.org/officeDocument/2006/relationships/slide" Target="slides/slide46.xml"/><Relationship Id="rId77" Type="http://schemas.openxmlformats.org/officeDocument/2006/relationships/slide" Target="slides/slide6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7A4D01-E367-0E92-E260-95BF1CBBA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4DE641-D77B-9480-3CBB-CBEE7DBD36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0015640-5C45-0515-7E1D-56CAF68F28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4C386EF-8D86-483D-02EA-B16AC51224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37307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8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8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8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9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9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9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0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0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0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928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3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104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59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054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516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6578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965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6661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9857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4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3576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6809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2378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5147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2411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5335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5670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0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3793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1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9937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816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4778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8242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1212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9546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5846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42251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10936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166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jpe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5" Type="http://schemas.openxmlformats.org/officeDocument/2006/relationships/theme" Target="../theme/theme10.xml"/><Relationship Id="rId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2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8111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6" r:id="rId3"/>
    <p:sldLayoutId id="214748390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721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1352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0465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918" r:id="rId2"/>
    <p:sldLayoutId id="2147483919" r:id="rId3"/>
    <p:sldLayoutId id="2147483922" r:id="rId4"/>
    <p:sldLayoutId id="2147483940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2452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4" r:id="rId1"/>
    <p:sldLayoutId id="2147483925" r:id="rId2"/>
    <p:sldLayoutId id="2147483926" r:id="rId3"/>
    <p:sldLayoutId id="2147483927" r:id="rId4"/>
    <p:sldLayoutId id="2147483928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7032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0" r:id="rId1"/>
    <p:sldLayoutId id="2147483931" r:id="rId2"/>
    <p:sldLayoutId id="214748393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8557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6" r:id="rId1"/>
    <p:sldLayoutId id="2147483937" r:id="rId2"/>
    <p:sldLayoutId id="2147483938" r:id="rId3"/>
    <p:sldLayoutId id="214748393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2.mp4"/><Relationship Id="rId7" Type="http://schemas.openxmlformats.org/officeDocument/2006/relationships/image" Target="../media/image25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5.xml"/><Relationship Id="rId10" Type="http://schemas.openxmlformats.org/officeDocument/2006/relationships/image" Target="../media/image28.png"/><Relationship Id="rId4" Type="http://schemas.openxmlformats.org/officeDocument/2006/relationships/video" Target="../media/media2.mp4"/><Relationship Id="rId9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3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4.png"/><Relationship Id="rId5" Type="http://schemas.openxmlformats.org/officeDocument/2006/relationships/image" Target="../media/image25.gif"/><Relationship Id="rId4" Type="http://schemas.openxmlformats.org/officeDocument/2006/relationships/image" Target="../media/image17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0.png"/><Relationship Id="rId4" Type="http://schemas.openxmlformats.org/officeDocument/2006/relationships/image" Target="../media/image4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4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46.png"/><Relationship Id="rId4" Type="http://schemas.openxmlformats.org/officeDocument/2006/relationships/hyperlink" Target="https://pixabay.com/en/ruler-geometry-school-mathematics-1023726/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46.png"/><Relationship Id="rId4" Type="http://schemas.openxmlformats.org/officeDocument/2006/relationships/hyperlink" Target="https://pixabay.com/en/ruler-geometry-school-mathematics-1023726/" TargetMode="Externa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0.png"/><Relationship Id="rId4" Type="http://schemas.openxmlformats.org/officeDocument/2006/relationships/image" Target="../media/image24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7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9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9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8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9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9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9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9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9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0.png"/><Relationship Id="rId4" Type="http://schemas.openxmlformats.org/officeDocument/2006/relationships/image" Target="../media/image24.emf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4.emf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media" Target="../media/media5.mp4"/><Relationship Id="rId7" Type="http://schemas.openxmlformats.org/officeDocument/2006/relationships/image" Target="../media/image27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6.png"/><Relationship Id="rId5" Type="http://schemas.openxmlformats.org/officeDocument/2006/relationships/slideLayout" Target="../slideLayouts/slideLayout16.xml"/><Relationship Id="rId4" Type="http://schemas.openxmlformats.org/officeDocument/2006/relationships/video" Target="../media/media5.mp4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760357" y="883472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BDB8D89-C571-AB60-BA52-362E30D340A3}"/>
              </a:ext>
            </a:extLst>
          </p:cNvPr>
          <p:cNvSpPr txBox="1">
            <a:spLocks/>
          </p:cNvSpPr>
          <p:nvPr/>
        </p:nvSpPr>
        <p:spPr>
          <a:xfrm rot="931040">
            <a:off x="635524" y="4142245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5F478A2-E58A-1BDE-D210-AA6DBC10E68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1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92F9033-0DEC-4565-2940-99E9F1492D28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7436B40-B623-0999-F20B-2FFCD5783E9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6BB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cs typeface="Effra CC Arbc" panose="020B0503020203020204" pitchFamily="34" charset="-78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cs typeface="Effra CC Arbc" panose="020B0503020203020204" pitchFamily="34" charset="-78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DB98E70-63DE-1953-E3A1-3A0D5DBC94C0}"/>
                </a:ext>
              </a:extLst>
            </p:cNvPr>
            <p:cNvSpPr/>
            <p:nvPr/>
          </p:nvSpPr>
          <p:spPr>
            <a:xfrm>
              <a:off x="6208855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297212F3-E030-AEED-26DE-F2DD2E6630E7}"/>
              </a:ext>
            </a:extLst>
          </p:cNvPr>
          <p:cNvSpPr/>
          <p:nvPr/>
        </p:nvSpPr>
        <p:spPr>
          <a:xfrm>
            <a:off x="3992549" y="6005205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/>
                </a:solidFill>
                <a:cs typeface="Effra CC Arbc" panose="020B0503020203020204" pitchFamily="34" charset="-78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cs typeface="Effra CC Arbc" panose="020B0503020203020204" pitchFamily="34" charset="-78"/>
              </a:rPr>
              <a:t>3</a:t>
            </a:r>
            <a:endParaRPr lang="fr-FR" sz="1400" b="1" dirty="0">
              <a:solidFill>
                <a:schemeClr val="bg1"/>
              </a:solidFill>
              <a:cs typeface="Effra CC Arbc" panose="020B0503020203020204" pitchFamily="34" charset="-78"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A1D6075A-8D9C-27F1-CB27-32DC99EE0E14}"/>
              </a:ext>
            </a:extLst>
          </p:cNvPr>
          <p:cNvSpPr/>
          <p:nvPr/>
        </p:nvSpPr>
        <p:spPr>
          <a:xfrm>
            <a:off x="4008985" y="6030752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B54243B2-6848-E5AE-F6D3-5A399CACCC89}"/>
              </a:ext>
            </a:extLst>
          </p:cNvPr>
          <p:cNvGrpSpPr/>
          <p:nvPr/>
        </p:nvGrpSpPr>
        <p:grpSpPr>
          <a:xfrm>
            <a:off x="7208224" y="6021421"/>
            <a:ext cx="1124468" cy="288630"/>
            <a:chOff x="7208224" y="6021421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CA410A90-79A9-5202-428F-1A7E9C41E9F3}"/>
                </a:ext>
              </a:extLst>
            </p:cNvPr>
            <p:cNvSpPr/>
            <p:nvPr/>
          </p:nvSpPr>
          <p:spPr>
            <a:xfrm>
              <a:off x="7208224" y="602142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fr-FR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</a:t>
              </a:r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81CD7625-DF9E-DD12-18D8-629A0204A464}"/>
                </a:ext>
              </a:extLst>
            </p:cNvPr>
            <p:cNvSpPr/>
            <p:nvPr/>
          </p:nvSpPr>
          <p:spPr>
            <a:xfrm>
              <a:off x="7210775" y="6028855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7B499E8A-7E3A-89C2-6734-FFF0695DE4F1}"/>
              </a:ext>
            </a:extLst>
          </p:cNvPr>
          <p:cNvGrpSpPr/>
          <p:nvPr/>
        </p:nvGrpSpPr>
        <p:grpSpPr>
          <a:xfrm>
            <a:off x="5618415" y="6031812"/>
            <a:ext cx="1124468" cy="288630"/>
            <a:chOff x="7208224" y="6021421"/>
            <a:chExt cx="1124468" cy="28863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32D5283A-2C38-9B7B-9B74-538EE2263C3B}"/>
                </a:ext>
              </a:extLst>
            </p:cNvPr>
            <p:cNvSpPr/>
            <p:nvPr/>
          </p:nvSpPr>
          <p:spPr>
            <a:xfrm>
              <a:off x="7208224" y="602142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fr-FR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</a:t>
              </a:r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2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17E56B07-9CE2-80B8-634E-ECB06508516A}"/>
                </a:ext>
              </a:extLst>
            </p:cNvPr>
            <p:cNvSpPr/>
            <p:nvPr/>
          </p:nvSpPr>
          <p:spPr>
            <a:xfrm>
              <a:off x="7210775" y="6028855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9E94548-53F0-9D75-35EF-F124E74865F8}"/>
              </a:ext>
            </a:extLst>
          </p:cNvPr>
          <p:cNvSpPr/>
          <p:nvPr/>
        </p:nvSpPr>
        <p:spPr>
          <a:xfrm>
            <a:off x="2418978" y="6012867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4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9D4F5F7C-289A-840E-8A40-8F37BB99F8B2}"/>
              </a:ext>
            </a:extLst>
          </p:cNvPr>
          <p:cNvSpPr/>
          <p:nvPr/>
        </p:nvSpPr>
        <p:spPr>
          <a:xfrm>
            <a:off x="2439161" y="6023142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092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823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إِنْشاءُ المُثَلَّثِ الْقائمِ الزّاوِيَةِ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1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الْمُثَلَّثاتُ: تَصْنيفُ الْمُثَلَّثاتِ 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b="1" dirty="0">
              <a:solidFill>
                <a:srgbClr val="FFFFFF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حَلُّ مَسائِل الْبَحْثِ عَنِ الْكُلِّ (أَجْزاءٌ مُتَسَاوِيَةٌ) 1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الزَّوايا في المُثَلَّثِ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98C62966-8FD2-A668-3D21-B98E06297E7D}"/>
              </a:ext>
            </a:extLst>
          </p:cNvPr>
          <p:cNvSpPr/>
          <p:nvPr/>
        </p:nvSpPr>
        <p:spPr>
          <a:xfrm>
            <a:off x="2439564" y="5468677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37" name="Organigramme : Terminateur 21">
            <a:extLst>
              <a:ext uri="{FF2B5EF4-FFF2-40B4-BE49-F238E27FC236}">
                <a16:creationId xmlns:a16="http://schemas.microsoft.com/office/drawing/2014/main" id="{643F8C6E-3B63-B3F4-94CE-FA2BB7EAE5C0}"/>
              </a:ext>
            </a:extLst>
          </p:cNvPr>
          <p:cNvSpPr/>
          <p:nvPr/>
        </p:nvSpPr>
        <p:spPr>
          <a:xfrm>
            <a:off x="4681134" y="5221918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المراجعة</a:t>
            </a:r>
            <a:endParaRPr lang="fr-FR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Espace réservé du texte 5">
            <a:extLst>
              <a:ext uri="{FF2B5EF4-FFF2-40B4-BE49-F238E27FC236}">
                <a16:creationId xmlns:a16="http://schemas.microsoft.com/office/drawing/2014/main" id="{2BBD08C9-A6E2-7ABC-8477-72E6B48FA0F5}"/>
              </a:ext>
            </a:extLst>
          </p:cNvPr>
          <p:cNvSpPr txBox="1">
            <a:spLocks/>
          </p:cNvSpPr>
          <p:nvPr/>
        </p:nvSpPr>
        <p:spPr>
          <a:xfrm>
            <a:off x="2619564" y="5604142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b="1" i="0" u="none" strike="noStrike" kern="0" cap="none" spc="0" normalizeH="0" baseline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مُراجَعَةُ دُروسِ الأُسبوعِ الْأَوَّلِ</a:t>
            </a:r>
          </a:p>
        </p:txBody>
      </p: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3504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حصة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3795AF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77152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3795AF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مراجعة دروس الأسبوع (1)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B3EC5B1-EF6A-697B-DCBD-B7FAD4F465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2186" y="2506638"/>
            <a:ext cx="5784980" cy="3910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حصة مراجعة  دروس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كل درس تتم عبر المراحل التالية :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رائز التحقق من الهدف الرئيسي للدرس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احتساب نسبة التحكم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أقل من 80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أكبر من 80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إعادة عرض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شريط النمذجة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مباشرة للتدرب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إنجاز نشاط مراجعة الدرس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705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5494052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 اختتام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1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E35AE44-3E5E-6A5E-C619-F934FEEE8C6D}"/>
              </a:ext>
            </a:extLst>
          </p:cNvPr>
          <p:cNvGrpSpPr/>
          <p:nvPr/>
        </p:nvGrpSpPr>
        <p:grpSpPr>
          <a:xfrm>
            <a:off x="1581863" y="3330929"/>
            <a:ext cx="6205216" cy="656743"/>
            <a:chOff x="1589361" y="4686332"/>
            <a:chExt cx="6205216" cy="656743"/>
          </a:xfrm>
        </p:grpSpPr>
        <p:sp>
          <p:nvSpPr>
            <p:cNvPr id="28" name="Rectangle: Rounded Corners 55">
              <a:extLst>
                <a:ext uri="{FF2B5EF4-FFF2-40B4-BE49-F238E27FC236}">
                  <a16:creationId xmlns:a16="http://schemas.microsoft.com/office/drawing/2014/main" id="{051F4C24-227B-234A-79BE-AC1D0B9DDDC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2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9" name="Oval 81">
              <a:extLst>
                <a:ext uri="{FF2B5EF4-FFF2-40B4-BE49-F238E27FC236}">
                  <a16:creationId xmlns:a16="http://schemas.microsoft.com/office/drawing/2014/main" id="{DBEA5FBD-2C9E-87C2-6486-E22A80FDBD3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0" name="Oval 81">
              <a:extLst>
                <a:ext uri="{FF2B5EF4-FFF2-40B4-BE49-F238E27FC236}">
                  <a16:creationId xmlns:a16="http://schemas.microsoft.com/office/drawing/2014/main" id="{59358F02-F521-739E-3C33-993E2BCB32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grpSp>
          <p:nvGrpSpPr>
            <p:cNvPr id="31" name="Groupe 4">
              <a:extLst>
                <a:ext uri="{FF2B5EF4-FFF2-40B4-BE49-F238E27FC236}">
                  <a16:creationId xmlns:a16="http://schemas.microsoft.com/office/drawing/2014/main" id="{A7AD7287-4B10-5429-3F02-48BD691E807C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2" name="Image 8">
                <a:extLst>
                  <a:ext uri="{FF2B5EF4-FFF2-40B4-BE49-F238E27FC236}">
                    <a16:creationId xmlns:a16="http://schemas.microsoft.com/office/drawing/2014/main" id="{B6061DAD-A0F3-7511-7554-E8F43DC37E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33" name="ZoneTexte 19">
                <a:extLst>
                  <a:ext uri="{FF2B5EF4-FFF2-40B4-BE49-F238E27FC236}">
                    <a16:creationId xmlns:a16="http://schemas.microsoft.com/office/drawing/2014/main" id="{5C82E929-AEB1-4006-BA54-976968BFE4EA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B4D61E0-2ACC-7925-5602-1253BD09248A}"/>
              </a:ext>
            </a:extLst>
          </p:cNvPr>
          <p:cNvGrpSpPr/>
          <p:nvPr/>
        </p:nvGrpSpPr>
        <p:grpSpPr>
          <a:xfrm>
            <a:off x="1581863" y="4051970"/>
            <a:ext cx="6205216" cy="656743"/>
            <a:chOff x="1589361" y="4686332"/>
            <a:chExt cx="6205216" cy="656743"/>
          </a:xfrm>
        </p:grpSpPr>
        <p:sp>
          <p:nvSpPr>
            <p:cNvPr id="35" name="Rectangle: Rounded Corners 55">
              <a:extLst>
                <a:ext uri="{FF2B5EF4-FFF2-40B4-BE49-F238E27FC236}">
                  <a16:creationId xmlns:a16="http://schemas.microsoft.com/office/drawing/2014/main" id="{C39533AB-3915-7553-79C6-3E86D5AABBF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3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6" name="Oval 81">
              <a:extLst>
                <a:ext uri="{FF2B5EF4-FFF2-40B4-BE49-F238E27FC236}">
                  <a16:creationId xmlns:a16="http://schemas.microsoft.com/office/drawing/2014/main" id="{8BAB9C87-5FE1-177A-4604-10D2064F7AD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7" name="Oval 81">
              <a:extLst>
                <a:ext uri="{FF2B5EF4-FFF2-40B4-BE49-F238E27FC236}">
                  <a16:creationId xmlns:a16="http://schemas.microsoft.com/office/drawing/2014/main" id="{02649003-F955-A796-5F96-F33B632853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  <p:grpSp>
          <p:nvGrpSpPr>
            <p:cNvPr id="38" name="Groupe 4">
              <a:extLst>
                <a:ext uri="{FF2B5EF4-FFF2-40B4-BE49-F238E27FC236}">
                  <a16:creationId xmlns:a16="http://schemas.microsoft.com/office/drawing/2014/main" id="{FD244F52-99DE-A349-682B-EFD7EEFB1C41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9" name="Image 8">
                <a:extLst>
                  <a:ext uri="{FF2B5EF4-FFF2-40B4-BE49-F238E27FC236}">
                    <a16:creationId xmlns:a16="http://schemas.microsoft.com/office/drawing/2014/main" id="{10DC2710-9439-2A21-0B4B-9DC1564417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0" name="ZoneTexte 19">
                <a:extLst>
                  <a:ext uri="{FF2B5EF4-FFF2-40B4-BE49-F238E27FC236}">
                    <a16:creationId xmlns:a16="http://schemas.microsoft.com/office/drawing/2014/main" id="{C710567E-5A0B-E136-9B43-4CDECD70A63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D51FBA9-A398-6E92-54CC-C422455CA4DF}"/>
              </a:ext>
            </a:extLst>
          </p:cNvPr>
          <p:cNvGrpSpPr/>
          <p:nvPr/>
        </p:nvGrpSpPr>
        <p:grpSpPr>
          <a:xfrm>
            <a:off x="1581863" y="4773011"/>
            <a:ext cx="6205216" cy="656743"/>
            <a:chOff x="1589361" y="4686332"/>
            <a:chExt cx="6205216" cy="656743"/>
          </a:xfrm>
        </p:grpSpPr>
        <p:sp>
          <p:nvSpPr>
            <p:cNvPr id="42" name="Rectangle: Rounded Corners 55">
              <a:extLst>
                <a:ext uri="{FF2B5EF4-FFF2-40B4-BE49-F238E27FC236}">
                  <a16:creationId xmlns:a16="http://schemas.microsoft.com/office/drawing/2014/main" id="{66472540-FEA9-DD99-FE0E-30294E0A8453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4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3" name="Oval 81">
              <a:extLst>
                <a:ext uri="{FF2B5EF4-FFF2-40B4-BE49-F238E27FC236}">
                  <a16:creationId xmlns:a16="http://schemas.microsoft.com/office/drawing/2014/main" id="{CBD65715-C29C-110F-DA8A-D0483E0B1FE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44" name="Oval 81">
              <a:extLst>
                <a:ext uri="{FF2B5EF4-FFF2-40B4-BE49-F238E27FC236}">
                  <a16:creationId xmlns:a16="http://schemas.microsoft.com/office/drawing/2014/main" id="{8D1E762D-9E1A-A836-7006-A5DD2A1B6C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</a:t>
              </a:r>
            </a:p>
          </p:txBody>
        </p:sp>
        <p:grpSp>
          <p:nvGrpSpPr>
            <p:cNvPr id="45" name="Groupe 4">
              <a:extLst>
                <a:ext uri="{FF2B5EF4-FFF2-40B4-BE49-F238E27FC236}">
                  <a16:creationId xmlns:a16="http://schemas.microsoft.com/office/drawing/2014/main" id="{E617BAFB-940F-1212-41F8-4CD26845E4A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46" name="Image 8">
                <a:extLst>
                  <a:ext uri="{FF2B5EF4-FFF2-40B4-BE49-F238E27FC236}">
                    <a16:creationId xmlns:a16="http://schemas.microsoft.com/office/drawing/2014/main" id="{11C10B9A-037F-5B9B-05B0-0611B4B935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7" name="ZoneTexte 19">
                <a:extLst>
                  <a:ext uri="{FF2B5EF4-FFF2-40B4-BE49-F238E27FC236}">
                    <a16:creationId xmlns:a16="http://schemas.microsoft.com/office/drawing/2014/main" id="{86770B1B-809E-2E32-A14D-9B7C3AAC842E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15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429E1FE-B643-1999-C373-B275F694C228}"/>
              </a:ext>
            </a:extLst>
          </p:cNvPr>
          <p:cNvSpPr/>
          <p:nvPr/>
        </p:nvSpPr>
        <p:spPr>
          <a:xfrm>
            <a:off x="726377" y="3126124"/>
            <a:ext cx="6564862" cy="187508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843693" y="3272537"/>
            <a:ext cx="6074572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تعَرُّفِ أَنواعِ المُثَلّثاتِ وتَصْنيفِها بِاعتِمادِ الْأَضلاعِ؛</a:t>
            </a:r>
          </a:p>
          <a:p>
            <a:pPr marL="342900" indent="-342900" algn="r" rtl="1">
              <a:spcAft>
                <a:spcPts val="600"/>
              </a:spcAft>
              <a:buSzPct val="120000"/>
              <a:buFont typeface="Arial" panose="020B0604020202020204" pitchFamily="34" charset="0"/>
              <a:buChar char="•"/>
              <a:defRPr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إِنْشاءِ المُثَلَّثِ الْقائمِ الزّاوِيَةِ؛</a:t>
            </a:r>
          </a:p>
          <a:p>
            <a:pPr marL="342900" indent="-342900" algn="r" rtl="1">
              <a:spcAft>
                <a:spcPts val="600"/>
              </a:spcAft>
              <a:buSzPct val="120000"/>
              <a:buFont typeface="Arial" panose="020B0604020202020204" pitchFamily="34" charset="0"/>
              <a:buChar char="•"/>
              <a:defRPr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تَصْنيفِ المُثَلَّثاتِ بِاعْتِمادِ الزَّوايا.</a:t>
            </a:r>
          </a:p>
          <a:p>
            <a:pPr marL="342900" lvl="0" indent="-342900" algn="r" rtl="1">
              <a:spcAft>
                <a:spcPts val="600"/>
              </a:spcAft>
              <a:buSzPct val="120000"/>
              <a:buFont typeface="Arial" panose="020B0604020202020204" pitchFamily="34" charset="0"/>
              <a:buChar char="•"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حَلِّ مَسائِل الْبَحْثِ عَنِ الْكُلِّ باستِخدامِ نَمُوذَجِ الْأَشْرِطَةِ.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E568FF-055A-0740-C531-DDA2D589F9CA}"/>
              </a:ext>
            </a:extLst>
          </p:cNvPr>
          <p:cNvGrpSpPr/>
          <p:nvPr/>
        </p:nvGrpSpPr>
        <p:grpSpPr>
          <a:xfrm>
            <a:off x="1569588" y="1661923"/>
            <a:ext cx="5721651" cy="891492"/>
            <a:chOff x="1711174" y="2035893"/>
            <a:chExt cx="5721651" cy="8914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438BBA-A74D-922F-852D-7DDA0F2C565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7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عند نهاية </a:t>
              </a:r>
              <a:r>
                <a:rPr kumimoji="0" lang="ar-S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الحصة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4B0A57-07CA-6392-28F9-B1AC486E5CAD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على الأقل </a:t>
              </a:r>
              <a:r>
                <a:rPr kumimoji="0" lang="fr-FR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80%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من المتعلمين 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سيكونون قادرين على</a:t>
              </a:r>
              <a:r>
                <a:rPr kumimoji="0" lang="en-GB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: 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44EA23-669E-1875-02B5-39E9A4FD8D62}"/>
              </a:ext>
            </a:extLst>
          </p:cNvPr>
          <p:cNvGrpSpPr/>
          <p:nvPr/>
        </p:nvGrpSpPr>
        <p:grpSpPr>
          <a:xfrm>
            <a:off x="6918265" y="3034038"/>
            <a:ext cx="1249561" cy="1172098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EEF2828-A9E0-51AB-B785-62441DFD2E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88A17AF-E8F5-F820-CA02-7C2365D300B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F9C101B-6EBC-22E6-2065-2DB963FCBAE6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4AE2991-68D6-E100-B0EF-D2D31143CCAA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4" name="Chevron 13">
                <a:extLst>
                  <a:ext uri="{FF2B5EF4-FFF2-40B4-BE49-F238E27FC236}">
                    <a16:creationId xmlns:a16="http://schemas.microsoft.com/office/drawing/2014/main" id="{F3F0E1CA-BF41-F6A2-AACF-7D681BF9AF40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8175F682-83C7-A0B8-6F15-6D928C0A5ECC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00013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مرحباً سنراجع دروس الأسبوع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27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994A5-0AB2-4475-001D-25BB6F11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6A802B1-288C-1C54-F456-A75AED90E03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CC3964-DBB0-EA11-F07F-9996FFDA9FBD}"/>
              </a:ext>
            </a:extLst>
          </p:cNvPr>
          <p:cNvGrpSpPr/>
          <p:nvPr/>
        </p:nvGrpSpPr>
        <p:grpSpPr>
          <a:xfrm>
            <a:off x="2106000" y="2158011"/>
            <a:ext cx="4932000" cy="2335331"/>
            <a:chOff x="2193989" y="2167843"/>
            <a:chExt cx="4932000" cy="2335331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85803EA-815E-A7E8-F351-99A7F36D1AB9}"/>
                </a:ext>
              </a:extLst>
            </p:cNvPr>
            <p:cNvSpPr/>
            <p:nvPr/>
          </p:nvSpPr>
          <p:spPr>
            <a:xfrm>
              <a:off x="2193989" y="2610518"/>
              <a:ext cx="4932000" cy="189265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A95BBD9-9459-0131-248C-32DC5451C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253422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D6FCE-6006-984D-3CC0-50D6562FC653}"/>
                </a:ext>
              </a:extLst>
            </p:cNvPr>
            <p:cNvSpPr txBox="1"/>
            <p:nvPr/>
          </p:nvSpPr>
          <p:spPr>
            <a:xfrm>
              <a:off x="2669966" y="3413284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DFB9E5C-D581-B3CF-B2C1-1B5E1AFF1397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7B4A74D-12EE-C1E1-7939-1C880F06F6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1DC1429-07DE-6F15-1586-44348ACAD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4189760" y="4493342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359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560439" y="881801"/>
            <a:ext cx="695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نبدأ حصتنا بنشاط الحساب الذهني. خذوا كراسات الحساب الذهني، على الصفحة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18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Image 5" descr="Une image contenant texte, dessin humoristique, Dessin animé, habits&#10;&#10;Le contenu généré par l’IA peut être incorrect.">
            <a:extLst>
              <a:ext uri="{FF2B5EF4-FFF2-40B4-BE49-F238E27FC236}">
                <a16:creationId xmlns:a16="http://schemas.microsoft.com/office/drawing/2014/main" id="{D5F6AC03-2E24-08E6-49AF-CC6EBD50F0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1535" y="1671101"/>
            <a:ext cx="3280929" cy="4644132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343750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لتنجزوا عمليات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ضرب 8 على السطر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دوّنوا النتيجة فقط في دفاتركم.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342108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26931" y="2637496"/>
              <a:ext cx="31090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8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× 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3A8F98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 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=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896465" y="2768475"/>
              <a:ext cx="2282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مِ</a:t>
              </a:r>
              <a:r>
                <a: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ثالٌ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: 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rPr>
                <a:t>24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25000"/>
                  </a:srgbClr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864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0C57F34-81B6-3235-5EF9-6DED34306A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9249" y="3126744"/>
            <a:ext cx="8304245" cy="880132"/>
          </a:xfrm>
          <a:prstGeom prst="rect">
            <a:avLst/>
          </a:prstGeom>
        </p:spPr>
      </p:pic>
      <p:pic>
        <p:nvPicPr>
          <p:cNvPr id="6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9A695D72-66D7-C764-ECF3-9E40CAEF00D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10115" t="70179" r="9195" b="5293"/>
          <a:stretch>
            <a:fillRect/>
          </a:stretch>
        </p:blipFill>
        <p:spPr>
          <a:xfrm>
            <a:off x="788275" y="4466897"/>
            <a:ext cx="7378263" cy="126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29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88A7F47-87A4-679D-EE51-E69314B2E2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249" y="3126744"/>
            <a:ext cx="8304245" cy="88013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F39A64C-23AB-E8E4-A630-9D0B5D444E3C}"/>
              </a:ext>
            </a:extLst>
          </p:cNvPr>
          <p:cNvSpPr txBox="1"/>
          <p:nvPr/>
        </p:nvSpPr>
        <p:spPr>
          <a:xfrm>
            <a:off x="1037961" y="3152707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5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28111A8-99F5-5765-F7A9-03EC8DF61D29}"/>
              </a:ext>
            </a:extLst>
          </p:cNvPr>
          <p:cNvSpPr txBox="1"/>
          <p:nvPr/>
        </p:nvSpPr>
        <p:spPr>
          <a:xfrm>
            <a:off x="1496161" y="3552817"/>
            <a:ext cx="5664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45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B834931-C9AF-2E30-592F-C2C2BF3BB573}"/>
              </a:ext>
            </a:extLst>
          </p:cNvPr>
          <p:cNvSpPr txBox="1"/>
          <p:nvPr/>
        </p:nvSpPr>
        <p:spPr>
          <a:xfrm>
            <a:off x="2757610" y="3163529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8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3A48D2A-12BE-229C-2DD3-0566DAD0CFE1}"/>
              </a:ext>
            </a:extLst>
          </p:cNvPr>
          <p:cNvSpPr txBox="1"/>
          <p:nvPr/>
        </p:nvSpPr>
        <p:spPr>
          <a:xfrm>
            <a:off x="5569137" y="3154198"/>
            <a:ext cx="6077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18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A6760ED-84A7-B4CC-3985-3D78DCD7689B}"/>
              </a:ext>
            </a:extLst>
          </p:cNvPr>
          <p:cNvSpPr txBox="1"/>
          <p:nvPr/>
        </p:nvSpPr>
        <p:spPr>
          <a:xfrm>
            <a:off x="2730618" y="3572970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9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9FA4B86-2B94-E77C-3079-E52CEB049A98}"/>
              </a:ext>
            </a:extLst>
          </p:cNvPr>
          <p:cNvSpPr txBox="1"/>
          <p:nvPr/>
        </p:nvSpPr>
        <p:spPr>
          <a:xfrm>
            <a:off x="5607462" y="3554308"/>
            <a:ext cx="56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64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B6E5B91-CA26-2AB1-0347-E8CC9FA939AF}"/>
              </a:ext>
            </a:extLst>
          </p:cNvPr>
          <p:cNvSpPr txBox="1"/>
          <p:nvPr/>
        </p:nvSpPr>
        <p:spPr>
          <a:xfrm>
            <a:off x="6854198" y="3172860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7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1FDF5A7-4EBC-E930-B90C-43839320519B}"/>
              </a:ext>
            </a:extLst>
          </p:cNvPr>
          <p:cNvSpPr txBox="1"/>
          <p:nvPr/>
        </p:nvSpPr>
        <p:spPr>
          <a:xfrm>
            <a:off x="7219096" y="3563639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9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19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B80F95-6E16-1B62-75F3-003BC0535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83C6BA1-515D-E546-4B69-1E03770BBA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248" y="3083479"/>
            <a:ext cx="8332237" cy="169602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211EA9-FEAA-2322-84DB-8CDDF152D529}"/>
              </a:ext>
            </a:extLst>
          </p:cNvPr>
          <p:cNvSpPr txBox="1"/>
          <p:nvPr/>
        </p:nvSpPr>
        <p:spPr>
          <a:xfrm>
            <a:off x="597159" y="863797"/>
            <a:ext cx="69196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انتبهوا جيدا! أكملوا في المنزل النشاط الأخير من الصفحة 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C9E4302-B561-DA62-0847-5EEBAEA24FB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C1EF659-69E9-A351-5DB6-812A95EA1071}"/>
              </a:ext>
            </a:extLst>
          </p:cNvPr>
          <p:cNvSpPr/>
          <p:nvPr/>
        </p:nvSpPr>
        <p:spPr>
          <a:xfrm>
            <a:off x="289248" y="2985796"/>
            <a:ext cx="2976466" cy="4432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2161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C813B-8FAB-9568-86B9-D233B138B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A50FDF1-4DE4-14CC-6D49-1192A0704BB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CFA4A77-CE39-BBB9-5C53-F4583EBB740C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18444B7-50D5-E886-7E94-08522AB06C31}"/>
              </a:ext>
            </a:extLst>
          </p:cNvPr>
          <p:cNvGrpSpPr/>
          <p:nvPr/>
        </p:nvGrpSpPr>
        <p:grpSpPr>
          <a:xfrm>
            <a:off x="2603241" y="2644632"/>
            <a:ext cx="4185726" cy="1796740"/>
            <a:chOff x="2649856" y="2601943"/>
            <a:chExt cx="4130196" cy="175995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0A42B2B-62FF-7547-8BF8-E88769C9A669}"/>
                </a:ext>
              </a:extLst>
            </p:cNvPr>
            <p:cNvSpPr/>
            <p:nvPr/>
          </p:nvSpPr>
          <p:spPr>
            <a:xfrm>
              <a:off x="2649856" y="2601943"/>
              <a:ext cx="4130196" cy="175995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93F1D47-CBC1-1821-7ABD-3D34661EBA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73315" y="3203240"/>
              <a:ext cx="631873" cy="631873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654AA971-A4FC-62B1-C3FA-C252E2C94306}"/>
              </a:ext>
            </a:extLst>
          </p:cNvPr>
          <p:cNvSpPr/>
          <p:nvPr/>
        </p:nvSpPr>
        <p:spPr>
          <a:xfrm>
            <a:off x="2948473" y="2144743"/>
            <a:ext cx="3202767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1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B837FC5-26B1-43B0-BF9A-DD74F176137C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731724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6A170EA-DF91-F077-BDC5-C6A7A747D580}"/>
              </a:ext>
            </a:extLst>
          </p:cNvPr>
          <p:cNvSpPr txBox="1"/>
          <p:nvPr/>
        </p:nvSpPr>
        <p:spPr>
          <a:xfrm>
            <a:off x="2774435" y="3247549"/>
            <a:ext cx="3202767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الْمُثَلَّثاتُ: تَصْنيفُ الْمُثَلَّثاتِ</a:t>
            </a:r>
          </a:p>
        </p:txBody>
      </p:sp>
    </p:spTree>
    <p:extLst>
      <p:ext uri="{BB962C8B-B14F-4D97-AF65-F5344CB8AC3E}">
        <p14:creationId xmlns:p14="http://schemas.microsoft.com/office/powerpoint/2010/main" val="3707186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43CB67-161C-C895-D5A3-D2E489BCD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626AE4AD-740B-4F31-7B24-51242B2894B2}"/>
              </a:ext>
            </a:extLst>
          </p:cNvPr>
          <p:cNvSpPr txBox="1"/>
          <p:nvPr/>
        </p:nvSpPr>
        <p:spPr>
          <a:xfrm>
            <a:off x="1259268" y="89128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3D22240-96A0-6A62-D8E6-99784A270E3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6D421EC-919A-C118-B650-AC7AE82FD18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6533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67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اكتبوا، على ألواحكم، نوع المثلث التالي: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35" name="Groupe 34">
            <a:extLst>
              <a:ext uri="{FF2B5EF4-FFF2-40B4-BE49-F238E27FC236}">
                <a16:creationId xmlns:a16="http://schemas.microsoft.com/office/drawing/2014/main" id="{C14797C1-B0EA-7FB7-A6B5-40FBC4233D1E}"/>
              </a:ext>
            </a:extLst>
          </p:cNvPr>
          <p:cNvGrpSpPr/>
          <p:nvPr/>
        </p:nvGrpSpPr>
        <p:grpSpPr>
          <a:xfrm>
            <a:off x="2363412" y="1361538"/>
            <a:ext cx="3890394" cy="2877235"/>
            <a:chOff x="2174572" y="1570259"/>
            <a:chExt cx="3890394" cy="2877235"/>
          </a:xfrm>
        </p:grpSpPr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6C3DA788-332D-C640-2729-E5A7739C74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42929" y="1699379"/>
              <a:ext cx="3622037" cy="2748115"/>
            </a:xfrm>
            <a:prstGeom prst="rect">
              <a:avLst/>
            </a:prstGeom>
          </p:spPr>
        </p:pic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DC494820-C398-E054-428D-BF08DD9BD2B1}"/>
                </a:ext>
              </a:extLst>
            </p:cNvPr>
            <p:cNvSpPr/>
            <p:nvPr/>
          </p:nvSpPr>
          <p:spPr>
            <a:xfrm>
              <a:off x="4442791" y="1570259"/>
              <a:ext cx="536713" cy="5666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4CF844F2-EA2D-5FD8-35AB-DB5638D03D3F}"/>
                </a:ext>
              </a:extLst>
            </p:cNvPr>
            <p:cNvSpPr/>
            <p:nvPr/>
          </p:nvSpPr>
          <p:spPr>
            <a:xfrm>
              <a:off x="2174572" y="3880840"/>
              <a:ext cx="536713" cy="5666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EE10729F-C95B-E2AA-FBE1-5E989FF580F3}"/>
                </a:ext>
              </a:extLst>
            </p:cNvPr>
            <p:cNvSpPr/>
            <p:nvPr/>
          </p:nvSpPr>
          <p:spPr>
            <a:xfrm>
              <a:off x="5528253" y="3880840"/>
              <a:ext cx="536713" cy="5666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28F01433-DE0F-CB06-48D2-9C78372E0E31}"/>
              </a:ext>
            </a:extLst>
          </p:cNvPr>
          <p:cNvGrpSpPr/>
          <p:nvPr/>
        </p:nvGrpSpPr>
        <p:grpSpPr>
          <a:xfrm>
            <a:off x="5597826" y="5331245"/>
            <a:ext cx="2964193" cy="588921"/>
            <a:chOff x="5597826" y="5202038"/>
            <a:chExt cx="2964193" cy="588921"/>
          </a:xfrm>
        </p:grpSpPr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1CC2E150-CBDD-9C0E-1441-B12CF7F5D5A2}"/>
                </a:ext>
              </a:extLst>
            </p:cNvPr>
            <p:cNvSpPr txBox="1"/>
            <p:nvPr/>
          </p:nvSpPr>
          <p:spPr>
            <a:xfrm>
              <a:off x="5597826" y="5267739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قائِمُ الزَّاوِيَةِ  </a:t>
              </a:r>
              <a:endPara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93C792F8-78CF-A5DD-8F38-AAE2B6DC8944}"/>
                </a:ext>
              </a:extLst>
            </p:cNvPr>
            <p:cNvGrpSpPr/>
            <p:nvPr/>
          </p:nvGrpSpPr>
          <p:grpSpPr>
            <a:xfrm>
              <a:off x="8022019" y="5202038"/>
              <a:ext cx="540000" cy="540000"/>
              <a:chOff x="8022019" y="5251733"/>
              <a:chExt cx="540000" cy="540000"/>
            </a:xfrm>
          </p:grpSpPr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A0838426-A070-BF2D-3A1D-94F3D4D7D121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4" name="ZoneTexte 43">
                <a:extLst>
                  <a:ext uri="{FF2B5EF4-FFF2-40B4-BE49-F238E27FC236}">
                    <a16:creationId xmlns:a16="http://schemas.microsoft.com/office/drawing/2014/main" id="{C392BBE6-8582-C13C-2075-A6534ED2F3B9}"/>
                  </a:ext>
                </a:extLst>
              </p:cNvPr>
              <p:cNvSpPr txBox="1"/>
              <p:nvPr/>
            </p:nvSpPr>
            <p:spPr>
              <a:xfrm>
                <a:off x="8088267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A</a:t>
                </a:r>
              </a:p>
            </p:txBody>
          </p:sp>
        </p:grp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D8EB475E-B6D0-756B-2322-FB0A275FD224}"/>
              </a:ext>
            </a:extLst>
          </p:cNvPr>
          <p:cNvGrpSpPr/>
          <p:nvPr/>
        </p:nvGrpSpPr>
        <p:grpSpPr>
          <a:xfrm>
            <a:off x="3093601" y="5331245"/>
            <a:ext cx="2944315" cy="588921"/>
            <a:chOff x="2879971" y="5210428"/>
            <a:chExt cx="2944315" cy="588921"/>
          </a:xfrm>
        </p:grpSpPr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2C8D6C01-17E5-F438-78D9-6FB07D7A65CB}"/>
                </a:ext>
              </a:extLst>
            </p:cNvPr>
            <p:cNvSpPr txBox="1"/>
            <p:nvPr/>
          </p:nvSpPr>
          <p:spPr>
            <a:xfrm>
              <a:off x="2879971" y="5276129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مُتَساوي السّاقَيْنِ </a:t>
              </a:r>
              <a:endPara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47" name="Groupe 46">
              <a:extLst>
                <a:ext uri="{FF2B5EF4-FFF2-40B4-BE49-F238E27FC236}">
                  <a16:creationId xmlns:a16="http://schemas.microsoft.com/office/drawing/2014/main" id="{8710228F-B1A7-15A6-1C72-33AA827B8E00}"/>
                </a:ext>
              </a:extLst>
            </p:cNvPr>
            <p:cNvGrpSpPr/>
            <p:nvPr/>
          </p:nvGrpSpPr>
          <p:grpSpPr>
            <a:xfrm>
              <a:off x="5284286" y="5210428"/>
              <a:ext cx="540000" cy="540000"/>
              <a:chOff x="8022019" y="5251733"/>
              <a:chExt cx="540000" cy="540000"/>
            </a:xfrm>
          </p:grpSpPr>
          <p:sp>
            <p:nvSpPr>
              <p:cNvPr id="48" name="ZoneTexte 47">
                <a:extLst>
                  <a:ext uri="{FF2B5EF4-FFF2-40B4-BE49-F238E27FC236}">
                    <a16:creationId xmlns:a16="http://schemas.microsoft.com/office/drawing/2014/main" id="{D3AC57E5-A7A9-F46E-5DB7-8AF53781F8AA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9" name="ZoneTexte 48">
                <a:extLst>
                  <a:ext uri="{FF2B5EF4-FFF2-40B4-BE49-F238E27FC236}">
                    <a16:creationId xmlns:a16="http://schemas.microsoft.com/office/drawing/2014/main" id="{8E8BA5EF-2462-23E8-6914-01274A7AC016}"/>
                  </a:ext>
                </a:extLst>
              </p:cNvPr>
              <p:cNvSpPr txBox="1"/>
              <p:nvPr/>
            </p:nvSpPr>
            <p:spPr>
              <a:xfrm>
                <a:off x="8088267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B</a:t>
                </a:r>
              </a:p>
            </p:txBody>
          </p:sp>
        </p:grp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34DF3704-7F3A-6ADE-D707-BF24F4F2EDC8}"/>
              </a:ext>
            </a:extLst>
          </p:cNvPr>
          <p:cNvGrpSpPr/>
          <p:nvPr/>
        </p:nvGrpSpPr>
        <p:grpSpPr>
          <a:xfrm>
            <a:off x="52670" y="5331245"/>
            <a:ext cx="2964193" cy="588921"/>
            <a:chOff x="52670" y="5213715"/>
            <a:chExt cx="2964193" cy="588921"/>
          </a:xfrm>
        </p:grpSpPr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8CE287C1-A575-3029-C585-8BBB3DF485BF}"/>
                </a:ext>
              </a:extLst>
            </p:cNvPr>
            <p:cNvSpPr txBox="1"/>
            <p:nvPr/>
          </p:nvSpPr>
          <p:spPr>
            <a:xfrm>
              <a:off x="52670" y="5279416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مُتَساوي الأَضْلاعِ </a:t>
              </a:r>
              <a:endPara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52" name="Groupe 51">
              <a:extLst>
                <a:ext uri="{FF2B5EF4-FFF2-40B4-BE49-F238E27FC236}">
                  <a16:creationId xmlns:a16="http://schemas.microsoft.com/office/drawing/2014/main" id="{9FE85F52-70FF-AA3E-ED35-1DBDC008EC70}"/>
                </a:ext>
              </a:extLst>
            </p:cNvPr>
            <p:cNvGrpSpPr/>
            <p:nvPr/>
          </p:nvGrpSpPr>
          <p:grpSpPr>
            <a:xfrm>
              <a:off x="2476863" y="5213715"/>
              <a:ext cx="540000" cy="540000"/>
              <a:chOff x="8022019" y="5251733"/>
              <a:chExt cx="540000" cy="540000"/>
            </a:xfrm>
          </p:grpSpPr>
          <p:sp>
            <p:nvSpPr>
              <p:cNvPr id="53" name="ZoneTexte 52">
                <a:extLst>
                  <a:ext uri="{FF2B5EF4-FFF2-40B4-BE49-F238E27FC236}">
                    <a16:creationId xmlns:a16="http://schemas.microsoft.com/office/drawing/2014/main" id="{F4FBC5B1-9039-0234-46D7-A16B90406F29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4" name="ZoneTexte 53">
                <a:extLst>
                  <a:ext uri="{FF2B5EF4-FFF2-40B4-BE49-F238E27FC236}">
                    <a16:creationId xmlns:a16="http://schemas.microsoft.com/office/drawing/2014/main" id="{E91C3E77-7E07-304C-265A-01C5DC6D9591}"/>
                  </a:ext>
                </a:extLst>
              </p:cNvPr>
              <p:cNvSpPr txBox="1"/>
              <p:nvPr/>
            </p:nvSpPr>
            <p:spPr>
              <a:xfrm>
                <a:off x="8068389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C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25373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74081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F4DEE2-59FE-44BF-D2D9-BDD1893AF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E12B751C-A7D4-C221-829E-62404C2719C7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السبورة، ليشرح لنا كيف توصل إلى الجواب؟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CEEF1294-E5DB-A83D-6820-CFE1D03574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C83AD989-00D5-D814-0D9B-6DFB9C27FA8C}"/>
              </a:ext>
            </a:extLst>
          </p:cNvPr>
          <p:cNvGrpSpPr/>
          <p:nvPr/>
        </p:nvGrpSpPr>
        <p:grpSpPr>
          <a:xfrm>
            <a:off x="2363412" y="1361538"/>
            <a:ext cx="3890394" cy="2877235"/>
            <a:chOff x="2174572" y="1570259"/>
            <a:chExt cx="3890394" cy="2877235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00B2A430-8421-67F0-0A46-64B132749E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42929" y="1699379"/>
              <a:ext cx="3622037" cy="2748115"/>
            </a:xfrm>
            <a:prstGeom prst="rect">
              <a:avLst/>
            </a:prstGeom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CD8BC4B-B32C-1023-AFEB-45689057AAB0}"/>
                </a:ext>
              </a:extLst>
            </p:cNvPr>
            <p:cNvSpPr/>
            <p:nvPr/>
          </p:nvSpPr>
          <p:spPr>
            <a:xfrm>
              <a:off x="4442791" y="1570259"/>
              <a:ext cx="536713" cy="5666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A261DF89-E11E-BD20-8700-20F4D1F0ABD5}"/>
                </a:ext>
              </a:extLst>
            </p:cNvPr>
            <p:cNvSpPr/>
            <p:nvPr/>
          </p:nvSpPr>
          <p:spPr>
            <a:xfrm>
              <a:off x="2174572" y="3880840"/>
              <a:ext cx="536713" cy="5666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AB32AD0F-D313-79AA-3478-F3222860FE88}"/>
                </a:ext>
              </a:extLst>
            </p:cNvPr>
            <p:cNvSpPr/>
            <p:nvPr/>
          </p:nvSpPr>
          <p:spPr>
            <a:xfrm>
              <a:off x="5528253" y="3880840"/>
              <a:ext cx="536713" cy="5666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4C43E997-0C4A-58B4-F24D-603F970BBC22}"/>
              </a:ext>
            </a:extLst>
          </p:cNvPr>
          <p:cNvGrpSpPr/>
          <p:nvPr/>
        </p:nvGrpSpPr>
        <p:grpSpPr>
          <a:xfrm>
            <a:off x="5597826" y="5331245"/>
            <a:ext cx="2964193" cy="588921"/>
            <a:chOff x="5597826" y="5202038"/>
            <a:chExt cx="2964193" cy="588921"/>
          </a:xfrm>
        </p:grpSpPr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22981424-153A-9012-1604-408E46765A19}"/>
                </a:ext>
              </a:extLst>
            </p:cNvPr>
            <p:cNvSpPr txBox="1"/>
            <p:nvPr/>
          </p:nvSpPr>
          <p:spPr>
            <a:xfrm>
              <a:off x="5597826" y="5267739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قائِمُ الزَّاوِيَةِ  </a:t>
              </a:r>
              <a:endPara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B3ECFFEC-FB16-2DEA-BF0A-2CF067FA60F4}"/>
                </a:ext>
              </a:extLst>
            </p:cNvPr>
            <p:cNvGrpSpPr/>
            <p:nvPr/>
          </p:nvGrpSpPr>
          <p:grpSpPr>
            <a:xfrm>
              <a:off x="8022019" y="5202038"/>
              <a:ext cx="540000" cy="540000"/>
              <a:chOff x="8022019" y="5251733"/>
              <a:chExt cx="540000" cy="540000"/>
            </a:xfrm>
          </p:grpSpPr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4C95A939-9396-8565-0A51-B87B224E05A3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84F8CCEE-BBE7-93B3-6A5C-4F10D26F4E90}"/>
                  </a:ext>
                </a:extLst>
              </p:cNvPr>
              <p:cNvSpPr txBox="1"/>
              <p:nvPr/>
            </p:nvSpPr>
            <p:spPr>
              <a:xfrm>
                <a:off x="8088267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A</a:t>
                </a:r>
              </a:p>
            </p:txBody>
          </p:sp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53A41973-19EB-A818-B007-C9C5D39572E6}"/>
              </a:ext>
            </a:extLst>
          </p:cNvPr>
          <p:cNvGrpSpPr/>
          <p:nvPr/>
        </p:nvGrpSpPr>
        <p:grpSpPr>
          <a:xfrm>
            <a:off x="3093601" y="5331245"/>
            <a:ext cx="2944315" cy="588921"/>
            <a:chOff x="2879971" y="5210428"/>
            <a:chExt cx="2944315" cy="588921"/>
          </a:xfrm>
        </p:grpSpPr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58F5DFCB-A14D-0509-DACF-4094625D137D}"/>
                </a:ext>
              </a:extLst>
            </p:cNvPr>
            <p:cNvSpPr txBox="1"/>
            <p:nvPr/>
          </p:nvSpPr>
          <p:spPr>
            <a:xfrm>
              <a:off x="2879971" y="5276129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مُتَساوي السّاقَيْنِ </a:t>
              </a:r>
              <a:endPara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052AF225-89FF-0E86-C606-A6032BF3C4CC}"/>
                </a:ext>
              </a:extLst>
            </p:cNvPr>
            <p:cNvGrpSpPr/>
            <p:nvPr/>
          </p:nvGrpSpPr>
          <p:grpSpPr>
            <a:xfrm>
              <a:off x="5284286" y="5210428"/>
              <a:ext cx="540000" cy="540000"/>
              <a:chOff x="8022019" y="5251733"/>
              <a:chExt cx="540000" cy="540000"/>
            </a:xfrm>
          </p:grpSpPr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CE262FEC-1454-1D74-96B3-BEF9EB736244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B949E9EC-1872-EE15-16D5-1880B716C181}"/>
                  </a:ext>
                </a:extLst>
              </p:cNvPr>
              <p:cNvSpPr txBox="1"/>
              <p:nvPr/>
            </p:nvSpPr>
            <p:spPr>
              <a:xfrm>
                <a:off x="8088267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B</a:t>
                </a:r>
              </a:p>
            </p:txBody>
          </p:sp>
        </p:grp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69DE3AEF-56FC-3240-4389-1404E49E5696}"/>
              </a:ext>
            </a:extLst>
          </p:cNvPr>
          <p:cNvGrpSpPr/>
          <p:nvPr/>
        </p:nvGrpSpPr>
        <p:grpSpPr>
          <a:xfrm>
            <a:off x="52670" y="5331245"/>
            <a:ext cx="2964193" cy="588921"/>
            <a:chOff x="52670" y="5213715"/>
            <a:chExt cx="2964193" cy="588921"/>
          </a:xfrm>
        </p:grpSpPr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0E7991C2-9B77-0915-A832-8A2CB5814375}"/>
                </a:ext>
              </a:extLst>
            </p:cNvPr>
            <p:cNvSpPr txBox="1"/>
            <p:nvPr/>
          </p:nvSpPr>
          <p:spPr>
            <a:xfrm>
              <a:off x="52670" y="5279416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مُتَساوي الأَضْلاعِ </a:t>
              </a:r>
              <a:endPara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41" name="Groupe 40">
              <a:extLst>
                <a:ext uri="{FF2B5EF4-FFF2-40B4-BE49-F238E27FC236}">
                  <a16:creationId xmlns:a16="http://schemas.microsoft.com/office/drawing/2014/main" id="{568540BC-6B27-D172-3181-751819DC183E}"/>
                </a:ext>
              </a:extLst>
            </p:cNvPr>
            <p:cNvGrpSpPr/>
            <p:nvPr/>
          </p:nvGrpSpPr>
          <p:grpSpPr>
            <a:xfrm>
              <a:off x="2476863" y="5213715"/>
              <a:ext cx="540000" cy="540000"/>
              <a:chOff x="8022019" y="5251733"/>
              <a:chExt cx="540000" cy="540000"/>
            </a:xfrm>
          </p:grpSpPr>
          <p:sp>
            <p:nvSpPr>
              <p:cNvPr id="42" name="ZoneTexte 41">
                <a:extLst>
                  <a:ext uri="{FF2B5EF4-FFF2-40B4-BE49-F238E27FC236}">
                    <a16:creationId xmlns:a16="http://schemas.microsoft.com/office/drawing/2014/main" id="{093CFEE0-11B9-EB2D-D090-87A79E9793CB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1B55EBE8-17CF-58FA-B0A5-290A8E3C4FCE}"/>
                  </a:ext>
                </a:extLst>
              </p:cNvPr>
              <p:cNvSpPr txBox="1"/>
              <p:nvPr/>
            </p:nvSpPr>
            <p:spPr>
              <a:xfrm>
                <a:off x="8068389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C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76848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صححوا: هذا مثلث متساوي الأضلاع، لأن له ثلاث زوايا متقايسة.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160A50-690B-76EC-0B34-AEE26FA1B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219914A5-DB05-6F35-6580-D75ECC3D0F41}"/>
              </a:ext>
            </a:extLst>
          </p:cNvPr>
          <p:cNvGrpSpPr/>
          <p:nvPr/>
        </p:nvGrpSpPr>
        <p:grpSpPr>
          <a:xfrm>
            <a:off x="2363412" y="1361538"/>
            <a:ext cx="3890394" cy="2877235"/>
            <a:chOff x="2174572" y="1570259"/>
            <a:chExt cx="3890394" cy="2877235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97032368-BBC3-8050-5289-E785FEB46C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42929" y="1699379"/>
              <a:ext cx="3622037" cy="2748115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44FDB63-D8F4-BA9C-1ACD-4F118E2F1092}"/>
                </a:ext>
              </a:extLst>
            </p:cNvPr>
            <p:cNvSpPr/>
            <p:nvPr/>
          </p:nvSpPr>
          <p:spPr>
            <a:xfrm>
              <a:off x="4442791" y="1570259"/>
              <a:ext cx="536713" cy="5666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92F982F-37D2-CEEC-9469-F637A1E292F2}"/>
                </a:ext>
              </a:extLst>
            </p:cNvPr>
            <p:cNvSpPr/>
            <p:nvPr/>
          </p:nvSpPr>
          <p:spPr>
            <a:xfrm>
              <a:off x="2174572" y="3880840"/>
              <a:ext cx="536713" cy="5666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CC5D920-1A7B-7295-F169-1DEC62B28A4B}"/>
                </a:ext>
              </a:extLst>
            </p:cNvPr>
            <p:cNvSpPr/>
            <p:nvPr/>
          </p:nvSpPr>
          <p:spPr>
            <a:xfrm>
              <a:off x="5528253" y="3880840"/>
              <a:ext cx="536713" cy="5666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5158863D-E0FB-B9AF-E839-3C79F5E81EE5}"/>
              </a:ext>
            </a:extLst>
          </p:cNvPr>
          <p:cNvGrpSpPr/>
          <p:nvPr/>
        </p:nvGrpSpPr>
        <p:grpSpPr>
          <a:xfrm>
            <a:off x="5597826" y="5331245"/>
            <a:ext cx="2964193" cy="588921"/>
            <a:chOff x="5597826" y="5202038"/>
            <a:chExt cx="2964193" cy="588921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42AE7277-C41F-7321-42AD-10C19749243F}"/>
                </a:ext>
              </a:extLst>
            </p:cNvPr>
            <p:cNvSpPr txBox="1"/>
            <p:nvPr/>
          </p:nvSpPr>
          <p:spPr>
            <a:xfrm>
              <a:off x="5597826" y="5267739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قائِمُ الزَّاوِيَةِ  </a:t>
              </a:r>
              <a:endPara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96A410A-BEA3-8D2A-E072-5BF194DFB822}"/>
                </a:ext>
              </a:extLst>
            </p:cNvPr>
            <p:cNvGrpSpPr/>
            <p:nvPr/>
          </p:nvGrpSpPr>
          <p:grpSpPr>
            <a:xfrm>
              <a:off x="8022019" y="5202038"/>
              <a:ext cx="540000" cy="540000"/>
              <a:chOff x="8022019" y="5251733"/>
              <a:chExt cx="540000" cy="540000"/>
            </a:xfrm>
          </p:grpSpPr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BB82952-5BF4-2F36-7F05-7B4159760ED5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5FE0D0E7-F8C2-CEDB-5E3D-EEA517CCD972}"/>
                  </a:ext>
                </a:extLst>
              </p:cNvPr>
              <p:cNvSpPr txBox="1"/>
              <p:nvPr/>
            </p:nvSpPr>
            <p:spPr>
              <a:xfrm>
                <a:off x="8088267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A</a:t>
                </a:r>
              </a:p>
            </p:txBody>
          </p:sp>
        </p:grp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6CC70092-10B1-851D-C89A-D669171043BB}"/>
              </a:ext>
            </a:extLst>
          </p:cNvPr>
          <p:cNvGrpSpPr/>
          <p:nvPr/>
        </p:nvGrpSpPr>
        <p:grpSpPr>
          <a:xfrm>
            <a:off x="3093601" y="5331245"/>
            <a:ext cx="2944315" cy="588921"/>
            <a:chOff x="2879971" y="5210428"/>
            <a:chExt cx="2944315" cy="588921"/>
          </a:xfrm>
        </p:grpSpPr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B9C4410-71C8-A1B2-EFAB-D746EF8B2F63}"/>
                </a:ext>
              </a:extLst>
            </p:cNvPr>
            <p:cNvSpPr txBox="1"/>
            <p:nvPr/>
          </p:nvSpPr>
          <p:spPr>
            <a:xfrm>
              <a:off x="2879971" y="5276129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مُتَساوي السّاقَيْنِ </a:t>
              </a:r>
              <a:endPara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31527E4B-E2CD-ADFA-03F6-EAB833D3F002}"/>
                </a:ext>
              </a:extLst>
            </p:cNvPr>
            <p:cNvGrpSpPr/>
            <p:nvPr/>
          </p:nvGrpSpPr>
          <p:grpSpPr>
            <a:xfrm>
              <a:off x="5284286" y="5210428"/>
              <a:ext cx="540000" cy="540000"/>
              <a:chOff x="8022019" y="5251733"/>
              <a:chExt cx="540000" cy="540000"/>
            </a:xfrm>
          </p:grpSpPr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1D8FE36-EB88-76B4-3D93-2DED3AA258AD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67A5D08C-7344-CDEC-6CA1-752947BB31AF}"/>
                  </a:ext>
                </a:extLst>
              </p:cNvPr>
              <p:cNvSpPr txBox="1"/>
              <p:nvPr/>
            </p:nvSpPr>
            <p:spPr>
              <a:xfrm>
                <a:off x="8088267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B</a:t>
                </a:r>
              </a:p>
            </p:txBody>
          </p:sp>
        </p:grp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0774ADF8-CB60-8F78-3978-78FF484E568A}"/>
              </a:ext>
            </a:extLst>
          </p:cNvPr>
          <p:cNvGrpSpPr/>
          <p:nvPr/>
        </p:nvGrpSpPr>
        <p:grpSpPr>
          <a:xfrm>
            <a:off x="52670" y="5331245"/>
            <a:ext cx="2964193" cy="588921"/>
            <a:chOff x="52670" y="5213715"/>
            <a:chExt cx="2964193" cy="588921"/>
          </a:xfrm>
        </p:grpSpPr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A45913A2-E4EE-F5AC-69B2-888839726456}"/>
                </a:ext>
              </a:extLst>
            </p:cNvPr>
            <p:cNvSpPr txBox="1"/>
            <p:nvPr/>
          </p:nvSpPr>
          <p:spPr>
            <a:xfrm>
              <a:off x="52670" y="5279416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مُتَساوي الأَضْلاعِ </a:t>
              </a:r>
              <a:endPara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D7871998-B924-D06F-00F1-2EDB096335BA}"/>
                </a:ext>
              </a:extLst>
            </p:cNvPr>
            <p:cNvGrpSpPr/>
            <p:nvPr/>
          </p:nvGrpSpPr>
          <p:grpSpPr>
            <a:xfrm>
              <a:off x="2476863" y="5213715"/>
              <a:ext cx="540000" cy="540000"/>
              <a:chOff x="8022019" y="5251733"/>
              <a:chExt cx="540000" cy="540000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93DC9A1A-B3B3-C0B7-83B5-5946FA877F5D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 w="28575">
                <a:solidFill>
                  <a:srgbClr val="C000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47D0F208-0245-2DAF-2B50-03AD4E36A30C}"/>
                  </a:ext>
                </a:extLst>
              </p:cNvPr>
              <p:cNvSpPr txBox="1"/>
              <p:nvPr/>
            </p:nvSpPr>
            <p:spPr>
              <a:xfrm>
                <a:off x="8068389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C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92849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5A7539-CB8E-E4BB-9709-C385B612C3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4442F79-F9B9-D573-D1C2-78B0E806DCDB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67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اكتبوا، على ألواحكم، نوع المثلث التالي: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5BA2E8C-A4D7-1978-5247-B75DC87489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40" name="Groupe 39">
            <a:extLst>
              <a:ext uri="{FF2B5EF4-FFF2-40B4-BE49-F238E27FC236}">
                <a16:creationId xmlns:a16="http://schemas.microsoft.com/office/drawing/2014/main" id="{C0E15F11-2ADB-2B68-7424-8C42873DA305}"/>
              </a:ext>
            </a:extLst>
          </p:cNvPr>
          <p:cNvGrpSpPr/>
          <p:nvPr/>
        </p:nvGrpSpPr>
        <p:grpSpPr>
          <a:xfrm>
            <a:off x="5597826" y="5331245"/>
            <a:ext cx="2964193" cy="588921"/>
            <a:chOff x="5597826" y="5202038"/>
            <a:chExt cx="2964193" cy="588921"/>
          </a:xfrm>
        </p:grpSpPr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990A6342-6CF0-9BAC-F571-7A308DE25C52}"/>
                </a:ext>
              </a:extLst>
            </p:cNvPr>
            <p:cNvSpPr txBox="1"/>
            <p:nvPr/>
          </p:nvSpPr>
          <p:spPr>
            <a:xfrm>
              <a:off x="5597826" y="5267739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قائِمُ الزَّاوِيَةِ  </a:t>
              </a:r>
              <a:endPara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31C4899C-21B4-D5BA-FB26-71C0FA7D74CC}"/>
                </a:ext>
              </a:extLst>
            </p:cNvPr>
            <p:cNvGrpSpPr/>
            <p:nvPr/>
          </p:nvGrpSpPr>
          <p:grpSpPr>
            <a:xfrm>
              <a:off x="8022019" y="5202038"/>
              <a:ext cx="540000" cy="540000"/>
              <a:chOff x="8022019" y="5251733"/>
              <a:chExt cx="540000" cy="540000"/>
            </a:xfrm>
          </p:grpSpPr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6D04E0F2-0E54-FD38-1D19-630BCD029603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4" name="ZoneTexte 43">
                <a:extLst>
                  <a:ext uri="{FF2B5EF4-FFF2-40B4-BE49-F238E27FC236}">
                    <a16:creationId xmlns:a16="http://schemas.microsoft.com/office/drawing/2014/main" id="{90B0C3E5-94A4-3E7D-3058-DFA738437680}"/>
                  </a:ext>
                </a:extLst>
              </p:cNvPr>
              <p:cNvSpPr txBox="1"/>
              <p:nvPr/>
            </p:nvSpPr>
            <p:spPr>
              <a:xfrm>
                <a:off x="8088267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A</a:t>
                </a:r>
              </a:p>
            </p:txBody>
          </p:sp>
        </p:grp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41A391CA-301A-4D39-4E56-336960B4B1B7}"/>
              </a:ext>
            </a:extLst>
          </p:cNvPr>
          <p:cNvGrpSpPr/>
          <p:nvPr/>
        </p:nvGrpSpPr>
        <p:grpSpPr>
          <a:xfrm>
            <a:off x="3093601" y="5331245"/>
            <a:ext cx="2944315" cy="588921"/>
            <a:chOff x="2879971" y="5210428"/>
            <a:chExt cx="2944315" cy="588921"/>
          </a:xfrm>
        </p:grpSpPr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B6345DBB-F07D-7AEE-8666-AEDA8ABF0832}"/>
                </a:ext>
              </a:extLst>
            </p:cNvPr>
            <p:cNvSpPr txBox="1"/>
            <p:nvPr/>
          </p:nvSpPr>
          <p:spPr>
            <a:xfrm>
              <a:off x="2879971" y="5276129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مُتَساوي السّاقَيْنِ </a:t>
              </a:r>
              <a:endPara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47" name="Groupe 46">
              <a:extLst>
                <a:ext uri="{FF2B5EF4-FFF2-40B4-BE49-F238E27FC236}">
                  <a16:creationId xmlns:a16="http://schemas.microsoft.com/office/drawing/2014/main" id="{350CA367-646E-122D-CC52-AF005B863F63}"/>
                </a:ext>
              </a:extLst>
            </p:cNvPr>
            <p:cNvGrpSpPr/>
            <p:nvPr/>
          </p:nvGrpSpPr>
          <p:grpSpPr>
            <a:xfrm>
              <a:off x="5284286" y="5210428"/>
              <a:ext cx="540000" cy="540000"/>
              <a:chOff x="8022019" y="5251733"/>
              <a:chExt cx="540000" cy="540000"/>
            </a:xfrm>
          </p:grpSpPr>
          <p:sp>
            <p:nvSpPr>
              <p:cNvPr id="48" name="ZoneTexte 47">
                <a:extLst>
                  <a:ext uri="{FF2B5EF4-FFF2-40B4-BE49-F238E27FC236}">
                    <a16:creationId xmlns:a16="http://schemas.microsoft.com/office/drawing/2014/main" id="{F1805B04-06F5-C0C7-207C-37932E67D691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9" name="ZoneTexte 48">
                <a:extLst>
                  <a:ext uri="{FF2B5EF4-FFF2-40B4-BE49-F238E27FC236}">
                    <a16:creationId xmlns:a16="http://schemas.microsoft.com/office/drawing/2014/main" id="{F8451742-4993-30A4-3860-80D495258C98}"/>
                  </a:ext>
                </a:extLst>
              </p:cNvPr>
              <p:cNvSpPr txBox="1"/>
              <p:nvPr/>
            </p:nvSpPr>
            <p:spPr>
              <a:xfrm>
                <a:off x="8088267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B</a:t>
                </a:r>
              </a:p>
            </p:txBody>
          </p:sp>
        </p:grp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05F9CBF4-3DBB-C545-3B26-42BA8B11D8CA}"/>
              </a:ext>
            </a:extLst>
          </p:cNvPr>
          <p:cNvGrpSpPr/>
          <p:nvPr/>
        </p:nvGrpSpPr>
        <p:grpSpPr>
          <a:xfrm>
            <a:off x="52670" y="5331245"/>
            <a:ext cx="2964193" cy="588921"/>
            <a:chOff x="52670" y="5213715"/>
            <a:chExt cx="2964193" cy="588921"/>
          </a:xfrm>
        </p:grpSpPr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D2DA681A-A343-C718-507E-07623F486060}"/>
                </a:ext>
              </a:extLst>
            </p:cNvPr>
            <p:cNvSpPr txBox="1"/>
            <p:nvPr/>
          </p:nvSpPr>
          <p:spPr>
            <a:xfrm>
              <a:off x="52670" y="5279416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مُتَساوي الأَضْلاعِ </a:t>
              </a:r>
              <a:endPara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52" name="Groupe 51">
              <a:extLst>
                <a:ext uri="{FF2B5EF4-FFF2-40B4-BE49-F238E27FC236}">
                  <a16:creationId xmlns:a16="http://schemas.microsoft.com/office/drawing/2014/main" id="{AF7A67BF-F4F8-00ED-70A1-DDD148EA18E3}"/>
                </a:ext>
              </a:extLst>
            </p:cNvPr>
            <p:cNvGrpSpPr/>
            <p:nvPr/>
          </p:nvGrpSpPr>
          <p:grpSpPr>
            <a:xfrm>
              <a:off x="2476863" y="5213715"/>
              <a:ext cx="540000" cy="540000"/>
              <a:chOff x="8022019" y="5251733"/>
              <a:chExt cx="540000" cy="540000"/>
            </a:xfrm>
          </p:grpSpPr>
          <p:sp>
            <p:nvSpPr>
              <p:cNvPr id="53" name="ZoneTexte 52">
                <a:extLst>
                  <a:ext uri="{FF2B5EF4-FFF2-40B4-BE49-F238E27FC236}">
                    <a16:creationId xmlns:a16="http://schemas.microsoft.com/office/drawing/2014/main" id="{8E933EE1-EF0A-DF12-36BD-C7B24994C634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4" name="ZoneTexte 53">
                <a:extLst>
                  <a:ext uri="{FF2B5EF4-FFF2-40B4-BE49-F238E27FC236}">
                    <a16:creationId xmlns:a16="http://schemas.microsoft.com/office/drawing/2014/main" id="{2963D6F8-5B3A-45F0-BCCA-AF9E3C4BC967}"/>
                  </a:ext>
                </a:extLst>
              </p:cNvPr>
              <p:cNvSpPr txBox="1"/>
              <p:nvPr/>
            </p:nvSpPr>
            <p:spPr>
              <a:xfrm>
                <a:off x="8068389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C</a:t>
                </a:r>
              </a:p>
            </p:txBody>
          </p:sp>
        </p:grp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7F1A6394-A451-3387-D12D-88E6ACF6B0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6863" y="2213684"/>
            <a:ext cx="2934789" cy="2207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688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33B3E3-A5B8-2EE6-1F48-6F3A64907E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0382F44-E659-7F1D-450D-970B079AF741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F154426-8472-7C30-AE36-C1E68B6F34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7BC4AC-AD74-589D-0731-B28C99DBF5A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1440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AAD73-E86E-1C57-B6E7-2F095DDA36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6A97923-4DE9-B15E-227E-3FE97A09E37E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السبورة، ليشرح لنا كيف توصل إلى الجواب؟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B908141-D2C9-9DC1-783F-210C34F145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4879ACFA-D7C0-BB29-E4C7-504807D93E61}"/>
              </a:ext>
            </a:extLst>
          </p:cNvPr>
          <p:cNvGrpSpPr/>
          <p:nvPr/>
        </p:nvGrpSpPr>
        <p:grpSpPr>
          <a:xfrm>
            <a:off x="5597826" y="5331245"/>
            <a:ext cx="2964193" cy="588921"/>
            <a:chOff x="5597826" y="5202038"/>
            <a:chExt cx="2964193" cy="588921"/>
          </a:xfrm>
        </p:grpSpPr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80A06A9A-2E7A-A443-F2CA-12F9D14DC71C}"/>
                </a:ext>
              </a:extLst>
            </p:cNvPr>
            <p:cNvSpPr txBox="1"/>
            <p:nvPr/>
          </p:nvSpPr>
          <p:spPr>
            <a:xfrm>
              <a:off x="5597826" y="5267739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قائِمُ الزَّاوِيَةِ  </a:t>
              </a:r>
              <a:endPara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8325376A-BA3C-3602-43EF-11F7949DF7BE}"/>
                </a:ext>
              </a:extLst>
            </p:cNvPr>
            <p:cNvGrpSpPr/>
            <p:nvPr/>
          </p:nvGrpSpPr>
          <p:grpSpPr>
            <a:xfrm>
              <a:off x="8022019" y="5202038"/>
              <a:ext cx="540000" cy="540000"/>
              <a:chOff x="8022019" y="5251733"/>
              <a:chExt cx="540000" cy="540000"/>
            </a:xfrm>
          </p:grpSpPr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9BFDD990-553B-8444-6719-D8CFEE730DE4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487DD6F1-6AF5-D7EE-7A3C-FF85EC0799D9}"/>
                  </a:ext>
                </a:extLst>
              </p:cNvPr>
              <p:cNvSpPr txBox="1"/>
              <p:nvPr/>
            </p:nvSpPr>
            <p:spPr>
              <a:xfrm>
                <a:off x="8088267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A</a:t>
                </a:r>
              </a:p>
            </p:txBody>
          </p:sp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7E820B79-9BB8-C85D-C9CF-94E4F3C52737}"/>
              </a:ext>
            </a:extLst>
          </p:cNvPr>
          <p:cNvGrpSpPr/>
          <p:nvPr/>
        </p:nvGrpSpPr>
        <p:grpSpPr>
          <a:xfrm>
            <a:off x="3093601" y="5331245"/>
            <a:ext cx="2944315" cy="588921"/>
            <a:chOff x="2879971" y="5210428"/>
            <a:chExt cx="2944315" cy="588921"/>
          </a:xfrm>
        </p:grpSpPr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A61AAAB6-C4AE-E69C-A6B9-9095914208AA}"/>
                </a:ext>
              </a:extLst>
            </p:cNvPr>
            <p:cNvSpPr txBox="1"/>
            <p:nvPr/>
          </p:nvSpPr>
          <p:spPr>
            <a:xfrm>
              <a:off x="2879971" y="5276129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مُتَساوي السّاقَيْنِ </a:t>
              </a:r>
              <a:endPara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F61273FB-42EF-364B-971A-FE28ED5780CE}"/>
                </a:ext>
              </a:extLst>
            </p:cNvPr>
            <p:cNvGrpSpPr/>
            <p:nvPr/>
          </p:nvGrpSpPr>
          <p:grpSpPr>
            <a:xfrm>
              <a:off x="5284286" y="5210428"/>
              <a:ext cx="540000" cy="540000"/>
              <a:chOff x="8022019" y="5251733"/>
              <a:chExt cx="540000" cy="540000"/>
            </a:xfrm>
          </p:grpSpPr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FF93D805-BDFC-2119-4EB5-C3499690C53B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F98A217D-6354-66E9-C8AE-D2BDE77014D4}"/>
                  </a:ext>
                </a:extLst>
              </p:cNvPr>
              <p:cNvSpPr txBox="1"/>
              <p:nvPr/>
            </p:nvSpPr>
            <p:spPr>
              <a:xfrm>
                <a:off x="8088267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B</a:t>
                </a:r>
              </a:p>
            </p:txBody>
          </p:sp>
        </p:grp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8EF23BA0-229E-9F28-9B67-A4E1CC10B21E}"/>
              </a:ext>
            </a:extLst>
          </p:cNvPr>
          <p:cNvGrpSpPr/>
          <p:nvPr/>
        </p:nvGrpSpPr>
        <p:grpSpPr>
          <a:xfrm>
            <a:off x="52670" y="5331245"/>
            <a:ext cx="2964193" cy="588921"/>
            <a:chOff x="52670" y="5213715"/>
            <a:chExt cx="2964193" cy="588921"/>
          </a:xfrm>
        </p:grpSpPr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BC844482-362C-C526-59B0-DA304D8E6748}"/>
                </a:ext>
              </a:extLst>
            </p:cNvPr>
            <p:cNvSpPr txBox="1"/>
            <p:nvPr/>
          </p:nvSpPr>
          <p:spPr>
            <a:xfrm>
              <a:off x="52670" y="5279416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مُتَساوي الأَضْلاعِ </a:t>
              </a:r>
              <a:endPara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41" name="Groupe 40">
              <a:extLst>
                <a:ext uri="{FF2B5EF4-FFF2-40B4-BE49-F238E27FC236}">
                  <a16:creationId xmlns:a16="http://schemas.microsoft.com/office/drawing/2014/main" id="{909EE0D4-3271-A0D9-43B2-1ED80B079B96}"/>
                </a:ext>
              </a:extLst>
            </p:cNvPr>
            <p:cNvGrpSpPr/>
            <p:nvPr/>
          </p:nvGrpSpPr>
          <p:grpSpPr>
            <a:xfrm>
              <a:off x="2476863" y="5213715"/>
              <a:ext cx="540000" cy="540000"/>
              <a:chOff x="8022019" y="5251733"/>
              <a:chExt cx="540000" cy="540000"/>
            </a:xfrm>
          </p:grpSpPr>
          <p:sp>
            <p:nvSpPr>
              <p:cNvPr id="42" name="ZoneTexte 41">
                <a:extLst>
                  <a:ext uri="{FF2B5EF4-FFF2-40B4-BE49-F238E27FC236}">
                    <a16:creationId xmlns:a16="http://schemas.microsoft.com/office/drawing/2014/main" id="{105C15D3-2799-EDA1-8555-53EABFF8B41A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AF9AB4BF-E5A4-F261-9E50-2AD2EA6DB5BE}"/>
                  </a:ext>
                </a:extLst>
              </p:cNvPr>
              <p:cNvSpPr txBox="1"/>
              <p:nvPr/>
            </p:nvSpPr>
            <p:spPr>
              <a:xfrm>
                <a:off x="8068389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C</a:t>
                </a:r>
              </a:p>
            </p:txBody>
          </p:sp>
        </p:grp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F447EF8A-409F-BC15-6D21-762D884F27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6863" y="2213684"/>
            <a:ext cx="2934789" cy="2207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077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08B8AC-824A-79E5-564D-8C8F608F1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8CB2BC20-A179-BF2A-8109-EB6C11EFE2C6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صححوا: هذا مثلث قائم الزاوية، لأن له زاوية قائمة.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7DD664F-DBE8-048E-0359-A793F86C69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AD8A1B24-BBFB-DD52-01A8-FF26F3176A29}"/>
              </a:ext>
            </a:extLst>
          </p:cNvPr>
          <p:cNvGrpSpPr/>
          <p:nvPr/>
        </p:nvGrpSpPr>
        <p:grpSpPr>
          <a:xfrm>
            <a:off x="5597826" y="5331245"/>
            <a:ext cx="2964193" cy="588921"/>
            <a:chOff x="5597826" y="5202038"/>
            <a:chExt cx="2964193" cy="588921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EB516C4D-916D-7D58-8AD3-632CBC6E718C}"/>
                </a:ext>
              </a:extLst>
            </p:cNvPr>
            <p:cNvSpPr txBox="1"/>
            <p:nvPr/>
          </p:nvSpPr>
          <p:spPr>
            <a:xfrm>
              <a:off x="5597826" y="5267739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قائِمُ الزَّاوِيَةِ  </a:t>
              </a:r>
              <a:endPara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54EA3B6-F1B8-97C4-67D6-3C78B75629F5}"/>
                </a:ext>
              </a:extLst>
            </p:cNvPr>
            <p:cNvGrpSpPr/>
            <p:nvPr/>
          </p:nvGrpSpPr>
          <p:grpSpPr>
            <a:xfrm>
              <a:off x="8022019" y="5202038"/>
              <a:ext cx="540000" cy="540000"/>
              <a:chOff x="8022019" y="5251733"/>
              <a:chExt cx="540000" cy="540000"/>
            </a:xfrm>
          </p:grpSpPr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BC421F14-D7F8-03CC-B3B3-79EE483442D8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 w="28575">
                <a:solidFill>
                  <a:srgbClr val="C000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F129374F-D545-6F90-64F3-E3557098CA72}"/>
                  </a:ext>
                </a:extLst>
              </p:cNvPr>
              <p:cNvSpPr txBox="1"/>
              <p:nvPr/>
            </p:nvSpPr>
            <p:spPr>
              <a:xfrm>
                <a:off x="8088267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A</a:t>
                </a:r>
              </a:p>
            </p:txBody>
          </p:sp>
        </p:grp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B60F1A01-E3EA-AC9D-E28E-F83E7E65567F}"/>
              </a:ext>
            </a:extLst>
          </p:cNvPr>
          <p:cNvGrpSpPr/>
          <p:nvPr/>
        </p:nvGrpSpPr>
        <p:grpSpPr>
          <a:xfrm>
            <a:off x="3093601" y="5331245"/>
            <a:ext cx="2944315" cy="588921"/>
            <a:chOff x="2879971" y="5210428"/>
            <a:chExt cx="2944315" cy="588921"/>
          </a:xfrm>
        </p:grpSpPr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7F9F8A24-A8C8-EC42-3D0C-17B24F32AD93}"/>
                </a:ext>
              </a:extLst>
            </p:cNvPr>
            <p:cNvSpPr txBox="1"/>
            <p:nvPr/>
          </p:nvSpPr>
          <p:spPr>
            <a:xfrm>
              <a:off x="2879971" y="5276129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مُتَساوي السّاقَيْنِ </a:t>
              </a:r>
              <a:endPara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5E804B36-C580-30E9-01F0-80BC91BCDAD7}"/>
                </a:ext>
              </a:extLst>
            </p:cNvPr>
            <p:cNvGrpSpPr/>
            <p:nvPr/>
          </p:nvGrpSpPr>
          <p:grpSpPr>
            <a:xfrm>
              <a:off x="5284286" y="5210428"/>
              <a:ext cx="540000" cy="540000"/>
              <a:chOff x="8022019" y="5251733"/>
              <a:chExt cx="540000" cy="540000"/>
            </a:xfrm>
          </p:grpSpPr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998D5EEA-B10B-F340-74DD-F0F0B7B14D33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E5A47488-2AEB-92F6-B434-9AD5177CF2A5}"/>
                  </a:ext>
                </a:extLst>
              </p:cNvPr>
              <p:cNvSpPr txBox="1"/>
              <p:nvPr/>
            </p:nvSpPr>
            <p:spPr>
              <a:xfrm>
                <a:off x="8088267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B</a:t>
                </a:r>
              </a:p>
            </p:txBody>
          </p:sp>
        </p:grp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2B9CC14-80E5-2E92-3F68-DFB3111B5110}"/>
              </a:ext>
            </a:extLst>
          </p:cNvPr>
          <p:cNvGrpSpPr/>
          <p:nvPr/>
        </p:nvGrpSpPr>
        <p:grpSpPr>
          <a:xfrm>
            <a:off x="52670" y="5331245"/>
            <a:ext cx="2964193" cy="588921"/>
            <a:chOff x="52670" y="5213715"/>
            <a:chExt cx="2964193" cy="588921"/>
          </a:xfrm>
        </p:grpSpPr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439222CC-66EF-F9E3-DCA8-DBDB5989A14F}"/>
                </a:ext>
              </a:extLst>
            </p:cNvPr>
            <p:cNvSpPr txBox="1"/>
            <p:nvPr/>
          </p:nvSpPr>
          <p:spPr>
            <a:xfrm>
              <a:off x="52670" y="5279416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مُتَساوي الأَضْلاعِ </a:t>
              </a:r>
              <a:endPara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D96FE8A9-B20F-FBDC-5310-4EF0E8B38312}"/>
                </a:ext>
              </a:extLst>
            </p:cNvPr>
            <p:cNvGrpSpPr/>
            <p:nvPr/>
          </p:nvGrpSpPr>
          <p:grpSpPr>
            <a:xfrm>
              <a:off x="2476863" y="5213715"/>
              <a:ext cx="540000" cy="540000"/>
              <a:chOff x="8022019" y="5251733"/>
              <a:chExt cx="540000" cy="540000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50A59606-7D8C-3606-FAB4-DA11257A2968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9E517E64-8D9B-AF0E-C529-4FC2796989CF}"/>
                  </a:ext>
                </a:extLst>
              </p:cNvPr>
              <p:cNvSpPr txBox="1"/>
              <p:nvPr/>
            </p:nvSpPr>
            <p:spPr>
              <a:xfrm>
                <a:off x="8068389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C</a:t>
                </a:r>
              </a:p>
            </p:txBody>
          </p:sp>
        </p:grp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361CA37B-41B6-50A1-3BCA-4202FF01B8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6863" y="2213684"/>
            <a:ext cx="2934789" cy="2207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5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FEB947-0199-04F1-AA64-456444272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1D263342-345F-2222-3BC6-874A9BA90E4E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67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اكتبوا، على ألواحكم، نوع المثلث التالي: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42ED9E8-D4A4-BF85-DAC9-6A52BB9764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40" name="Groupe 39">
            <a:extLst>
              <a:ext uri="{FF2B5EF4-FFF2-40B4-BE49-F238E27FC236}">
                <a16:creationId xmlns:a16="http://schemas.microsoft.com/office/drawing/2014/main" id="{ADEA293C-EBD5-B7CE-F0BC-14DA152820AC}"/>
              </a:ext>
            </a:extLst>
          </p:cNvPr>
          <p:cNvGrpSpPr/>
          <p:nvPr/>
        </p:nvGrpSpPr>
        <p:grpSpPr>
          <a:xfrm>
            <a:off x="5597826" y="5331245"/>
            <a:ext cx="2964193" cy="588921"/>
            <a:chOff x="5597826" y="5202038"/>
            <a:chExt cx="2964193" cy="588921"/>
          </a:xfrm>
        </p:grpSpPr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D155D835-2DE9-439E-5228-5643B1C15037}"/>
                </a:ext>
              </a:extLst>
            </p:cNvPr>
            <p:cNvSpPr txBox="1"/>
            <p:nvPr/>
          </p:nvSpPr>
          <p:spPr>
            <a:xfrm>
              <a:off x="5597826" y="5267739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قائِمُ الزَّاوِيَةِ  </a:t>
              </a:r>
              <a:endPara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D2DEE446-5992-F098-917B-3ACF155392F4}"/>
                </a:ext>
              </a:extLst>
            </p:cNvPr>
            <p:cNvGrpSpPr/>
            <p:nvPr/>
          </p:nvGrpSpPr>
          <p:grpSpPr>
            <a:xfrm>
              <a:off x="8022019" y="5202038"/>
              <a:ext cx="540000" cy="540000"/>
              <a:chOff x="8022019" y="5251733"/>
              <a:chExt cx="540000" cy="540000"/>
            </a:xfrm>
          </p:grpSpPr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364CA0A9-BC2B-249A-188E-74AAA7F90255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4" name="ZoneTexte 43">
                <a:extLst>
                  <a:ext uri="{FF2B5EF4-FFF2-40B4-BE49-F238E27FC236}">
                    <a16:creationId xmlns:a16="http://schemas.microsoft.com/office/drawing/2014/main" id="{E197289B-34E0-DB8F-A059-0BBD912A7FD5}"/>
                  </a:ext>
                </a:extLst>
              </p:cNvPr>
              <p:cNvSpPr txBox="1"/>
              <p:nvPr/>
            </p:nvSpPr>
            <p:spPr>
              <a:xfrm>
                <a:off x="8088267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A</a:t>
                </a:r>
              </a:p>
            </p:txBody>
          </p:sp>
        </p:grp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F4EFA709-B703-36F6-3203-E2A24E02E771}"/>
              </a:ext>
            </a:extLst>
          </p:cNvPr>
          <p:cNvGrpSpPr/>
          <p:nvPr/>
        </p:nvGrpSpPr>
        <p:grpSpPr>
          <a:xfrm>
            <a:off x="3093601" y="5331245"/>
            <a:ext cx="2944315" cy="588921"/>
            <a:chOff x="2879971" y="5210428"/>
            <a:chExt cx="2944315" cy="588921"/>
          </a:xfrm>
        </p:grpSpPr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F2A94D52-ACAE-32E4-0042-66528256231F}"/>
                </a:ext>
              </a:extLst>
            </p:cNvPr>
            <p:cNvSpPr txBox="1"/>
            <p:nvPr/>
          </p:nvSpPr>
          <p:spPr>
            <a:xfrm>
              <a:off x="2879971" y="5276129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مُتَساوي السّاقَيْنِ </a:t>
              </a:r>
              <a:endPara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47" name="Groupe 46">
              <a:extLst>
                <a:ext uri="{FF2B5EF4-FFF2-40B4-BE49-F238E27FC236}">
                  <a16:creationId xmlns:a16="http://schemas.microsoft.com/office/drawing/2014/main" id="{888FA845-1718-BC92-DFCD-64114FAFDCE3}"/>
                </a:ext>
              </a:extLst>
            </p:cNvPr>
            <p:cNvGrpSpPr/>
            <p:nvPr/>
          </p:nvGrpSpPr>
          <p:grpSpPr>
            <a:xfrm>
              <a:off x="5284286" y="5210428"/>
              <a:ext cx="540000" cy="540000"/>
              <a:chOff x="8022019" y="5251733"/>
              <a:chExt cx="540000" cy="540000"/>
            </a:xfrm>
          </p:grpSpPr>
          <p:sp>
            <p:nvSpPr>
              <p:cNvPr id="48" name="ZoneTexte 47">
                <a:extLst>
                  <a:ext uri="{FF2B5EF4-FFF2-40B4-BE49-F238E27FC236}">
                    <a16:creationId xmlns:a16="http://schemas.microsoft.com/office/drawing/2014/main" id="{9C744042-9633-8EDA-3ED1-E7AFD11CF679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9" name="ZoneTexte 48">
                <a:extLst>
                  <a:ext uri="{FF2B5EF4-FFF2-40B4-BE49-F238E27FC236}">
                    <a16:creationId xmlns:a16="http://schemas.microsoft.com/office/drawing/2014/main" id="{09F005A8-F704-AABB-CD5D-EA21E8E12085}"/>
                  </a:ext>
                </a:extLst>
              </p:cNvPr>
              <p:cNvSpPr txBox="1"/>
              <p:nvPr/>
            </p:nvSpPr>
            <p:spPr>
              <a:xfrm>
                <a:off x="8088267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B</a:t>
                </a:r>
              </a:p>
            </p:txBody>
          </p:sp>
        </p:grp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4C121058-FF60-019C-72AF-9B35CEADBD1B}"/>
              </a:ext>
            </a:extLst>
          </p:cNvPr>
          <p:cNvGrpSpPr/>
          <p:nvPr/>
        </p:nvGrpSpPr>
        <p:grpSpPr>
          <a:xfrm>
            <a:off x="52670" y="5331245"/>
            <a:ext cx="2964193" cy="588921"/>
            <a:chOff x="52670" y="5213715"/>
            <a:chExt cx="2964193" cy="588921"/>
          </a:xfrm>
        </p:grpSpPr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66311506-1B50-4414-1647-60BF492A36CF}"/>
                </a:ext>
              </a:extLst>
            </p:cNvPr>
            <p:cNvSpPr txBox="1"/>
            <p:nvPr/>
          </p:nvSpPr>
          <p:spPr>
            <a:xfrm>
              <a:off x="52670" y="5279416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مُتَساوي الأَضْلاعِ </a:t>
              </a:r>
              <a:endPara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52" name="Groupe 51">
              <a:extLst>
                <a:ext uri="{FF2B5EF4-FFF2-40B4-BE49-F238E27FC236}">
                  <a16:creationId xmlns:a16="http://schemas.microsoft.com/office/drawing/2014/main" id="{0AEBFB99-D3EA-9B4C-16D1-C28251DC829C}"/>
                </a:ext>
              </a:extLst>
            </p:cNvPr>
            <p:cNvGrpSpPr/>
            <p:nvPr/>
          </p:nvGrpSpPr>
          <p:grpSpPr>
            <a:xfrm>
              <a:off x="2476863" y="5213715"/>
              <a:ext cx="540000" cy="540000"/>
              <a:chOff x="8022019" y="5251733"/>
              <a:chExt cx="540000" cy="540000"/>
            </a:xfrm>
          </p:grpSpPr>
          <p:sp>
            <p:nvSpPr>
              <p:cNvPr id="53" name="ZoneTexte 52">
                <a:extLst>
                  <a:ext uri="{FF2B5EF4-FFF2-40B4-BE49-F238E27FC236}">
                    <a16:creationId xmlns:a16="http://schemas.microsoft.com/office/drawing/2014/main" id="{D17B1590-E80E-3098-835C-C362868C8A96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4" name="ZoneTexte 53">
                <a:extLst>
                  <a:ext uri="{FF2B5EF4-FFF2-40B4-BE49-F238E27FC236}">
                    <a16:creationId xmlns:a16="http://schemas.microsoft.com/office/drawing/2014/main" id="{153C295C-A548-91B5-4EAA-C4A605230808}"/>
                  </a:ext>
                </a:extLst>
              </p:cNvPr>
              <p:cNvSpPr txBox="1"/>
              <p:nvPr/>
            </p:nvSpPr>
            <p:spPr>
              <a:xfrm>
                <a:off x="8068389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C</a:t>
                </a:r>
              </a:p>
            </p:txBody>
          </p:sp>
        </p:grp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A43E0B8A-8967-38CF-BDD2-8D666D6C13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595" y="1580198"/>
            <a:ext cx="2312154" cy="2591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470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49C297-F587-33F0-53FB-BF3A44866B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965C048-547B-F78B-B891-CCC724FE0503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81D908F-6312-892D-6592-268E33D60A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61E5E78-6673-6E2F-2238-42C0202586C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30494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BC388D-4BB4-2322-D1FA-FA50A09DB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F716C8E9-275B-8DC8-7E1A-AC5609B1F01D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السبورة، ليشرح لنا كيف توصل إلى الجواب؟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2084D36-73D4-24C0-D315-7870A1C58C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D2BFD436-4BBB-8587-2B02-AC5E2952FFCC}"/>
              </a:ext>
            </a:extLst>
          </p:cNvPr>
          <p:cNvGrpSpPr/>
          <p:nvPr/>
        </p:nvGrpSpPr>
        <p:grpSpPr>
          <a:xfrm>
            <a:off x="5597826" y="5331245"/>
            <a:ext cx="2964193" cy="588921"/>
            <a:chOff x="5597826" y="5202038"/>
            <a:chExt cx="2964193" cy="588921"/>
          </a:xfrm>
        </p:grpSpPr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2F29A7B7-79E6-7B3B-B35F-2CA6BEA27E55}"/>
                </a:ext>
              </a:extLst>
            </p:cNvPr>
            <p:cNvSpPr txBox="1"/>
            <p:nvPr/>
          </p:nvSpPr>
          <p:spPr>
            <a:xfrm>
              <a:off x="5597826" y="5267739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قائِمُ الزَّاوِيَةِ  </a:t>
              </a:r>
              <a:endPara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C1B240FD-CC92-2080-BA33-7C505D8C7BC0}"/>
                </a:ext>
              </a:extLst>
            </p:cNvPr>
            <p:cNvGrpSpPr/>
            <p:nvPr/>
          </p:nvGrpSpPr>
          <p:grpSpPr>
            <a:xfrm>
              <a:off x="8022019" y="5202038"/>
              <a:ext cx="540000" cy="540000"/>
              <a:chOff x="8022019" y="5251733"/>
              <a:chExt cx="540000" cy="540000"/>
            </a:xfrm>
          </p:grpSpPr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D307588C-A680-F45B-8E5C-74C664877CE7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CBB925DA-D6D2-A29A-5381-5496394A2D35}"/>
                  </a:ext>
                </a:extLst>
              </p:cNvPr>
              <p:cNvSpPr txBox="1"/>
              <p:nvPr/>
            </p:nvSpPr>
            <p:spPr>
              <a:xfrm>
                <a:off x="8088267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A</a:t>
                </a:r>
              </a:p>
            </p:txBody>
          </p:sp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F17511C6-07CA-6E8F-B022-9AE8BE212831}"/>
              </a:ext>
            </a:extLst>
          </p:cNvPr>
          <p:cNvGrpSpPr/>
          <p:nvPr/>
        </p:nvGrpSpPr>
        <p:grpSpPr>
          <a:xfrm>
            <a:off x="3093601" y="5331245"/>
            <a:ext cx="2944315" cy="588921"/>
            <a:chOff x="2879971" y="5210428"/>
            <a:chExt cx="2944315" cy="588921"/>
          </a:xfrm>
        </p:grpSpPr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D494211A-2373-E8FB-E0B3-01CD25AE9ED1}"/>
                </a:ext>
              </a:extLst>
            </p:cNvPr>
            <p:cNvSpPr txBox="1"/>
            <p:nvPr/>
          </p:nvSpPr>
          <p:spPr>
            <a:xfrm>
              <a:off x="2879971" y="5276129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مُتَساوي السّاقَيْنِ </a:t>
              </a:r>
              <a:endPara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C245C1DA-112F-DAC2-F0CC-2BF66B528E53}"/>
                </a:ext>
              </a:extLst>
            </p:cNvPr>
            <p:cNvGrpSpPr/>
            <p:nvPr/>
          </p:nvGrpSpPr>
          <p:grpSpPr>
            <a:xfrm>
              <a:off x="5284286" y="5210428"/>
              <a:ext cx="540000" cy="540000"/>
              <a:chOff x="8022019" y="5251733"/>
              <a:chExt cx="540000" cy="540000"/>
            </a:xfrm>
          </p:grpSpPr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0F34EBB5-13C3-64F8-6730-B6480B196A46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4FB76A6D-830C-6B3E-C9B6-1F360594761D}"/>
                  </a:ext>
                </a:extLst>
              </p:cNvPr>
              <p:cNvSpPr txBox="1"/>
              <p:nvPr/>
            </p:nvSpPr>
            <p:spPr>
              <a:xfrm>
                <a:off x="8088267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B</a:t>
                </a:r>
              </a:p>
            </p:txBody>
          </p:sp>
        </p:grp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C9791D30-23C8-36F4-47EA-0FB5479D638E}"/>
              </a:ext>
            </a:extLst>
          </p:cNvPr>
          <p:cNvGrpSpPr/>
          <p:nvPr/>
        </p:nvGrpSpPr>
        <p:grpSpPr>
          <a:xfrm>
            <a:off x="52670" y="5331245"/>
            <a:ext cx="2964193" cy="588921"/>
            <a:chOff x="52670" y="5213715"/>
            <a:chExt cx="2964193" cy="588921"/>
          </a:xfrm>
        </p:grpSpPr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B86E0A1D-DAC1-FE1D-F148-5DDC59598781}"/>
                </a:ext>
              </a:extLst>
            </p:cNvPr>
            <p:cNvSpPr txBox="1"/>
            <p:nvPr/>
          </p:nvSpPr>
          <p:spPr>
            <a:xfrm>
              <a:off x="52670" y="5279416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مُتَساوي الأَضْلاعِ </a:t>
              </a:r>
              <a:endPara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41" name="Groupe 40">
              <a:extLst>
                <a:ext uri="{FF2B5EF4-FFF2-40B4-BE49-F238E27FC236}">
                  <a16:creationId xmlns:a16="http://schemas.microsoft.com/office/drawing/2014/main" id="{5144D0C6-ED98-554A-04D4-D16921E19EFC}"/>
                </a:ext>
              </a:extLst>
            </p:cNvPr>
            <p:cNvGrpSpPr/>
            <p:nvPr/>
          </p:nvGrpSpPr>
          <p:grpSpPr>
            <a:xfrm>
              <a:off x="2476863" y="5213715"/>
              <a:ext cx="540000" cy="540000"/>
              <a:chOff x="8022019" y="5251733"/>
              <a:chExt cx="540000" cy="540000"/>
            </a:xfrm>
          </p:grpSpPr>
          <p:sp>
            <p:nvSpPr>
              <p:cNvPr id="42" name="ZoneTexte 41">
                <a:extLst>
                  <a:ext uri="{FF2B5EF4-FFF2-40B4-BE49-F238E27FC236}">
                    <a16:creationId xmlns:a16="http://schemas.microsoft.com/office/drawing/2014/main" id="{6238651B-39BB-6D16-AA08-735375CBA9CF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88541F48-A4F8-0CFF-2C19-95EE8E0D20C0}"/>
                  </a:ext>
                </a:extLst>
              </p:cNvPr>
              <p:cNvSpPr txBox="1"/>
              <p:nvPr/>
            </p:nvSpPr>
            <p:spPr>
              <a:xfrm>
                <a:off x="8068389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C</a:t>
                </a:r>
              </a:p>
            </p:txBody>
          </p:sp>
        </p:grp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500DCBCF-1CE0-3C0C-4C4C-093816BA2C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595" y="1580198"/>
            <a:ext cx="2312154" cy="2591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998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BC2634-87E0-B0B5-5307-34D1C4F87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320605C8-8A7A-F09C-8B9B-463EDE2DB265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صححوا: هذا مثلث مُتَساوي السّاقَيْنِ، لأن به زاويتين متقايستين.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036E6CC-D7F3-A08D-7E55-D47EE7086B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B01F1893-81D9-B140-C85B-4AEC18FC1B6B}"/>
              </a:ext>
            </a:extLst>
          </p:cNvPr>
          <p:cNvGrpSpPr/>
          <p:nvPr/>
        </p:nvGrpSpPr>
        <p:grpSpPr>
          <a:xfrm>
            <a:off x="5597826" y="5331245"/>
            <a:ext cx="2964193" cy="588921"/>
            <a:chOff x="5597826" y="5202038"/>
            <a:chExt cx="2964193" cy="588921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352612B0-8A9F-2664-D921-CA8D13E46DD8}"/>
                </a:ext>
              </a:extLst>
            </p:cNvPr>
            <p:cNvSpPr txBox="1"/>
            <p:nvPr/>
          </p:nvSpPr>
          <p:spPr>
            <a:xfrm>
              <a:off x="5597826" y="5267739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قائِمُ الزَّاوِيَةِ  </a:t>
              </a:r>
              <a:endPara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D5A2966-C0E8-99F9-3127-6D65B37684A9}"/>
                </a:ext>
              </a:extLst>
            </p:cNvPr>
            <p:cNvGrpSpPr/>
            <p:nvPr/>
          </p:nvGrpSpPr>
          <p:grpSpPr>
            <a:xfrm>
              <a:off x="8022019" y="5202038"/>
              <a:ext cx="540000" cy="540000"/>
              <a:chOff x="8022019" y="5251733"/>
              <a:chExt cx="540000" cy="540000"/>
            </a:xfrm>
          </p:grpSpPr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31BD695E-B68C-E184-2057-2AB78F62320E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 w="28575">
                <a:solidFill>
                  <a:srgbClr val="C000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FF330E9F-876C-2C62-B2DA-1A4D8166218A}"/>
                  </a:ext>
                </a:extLst>
              </p:cNvPr>
              <p:cNvSpPr txBox="1"/>
              <p:nvPr/>
            </p:nvSpPr>
            <p:spPr>
              <a:xfrm>
                <a:off x="8088267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A</a:t>
                </a:r>
              </a:p>
            </p:txBody>
          </p:sp>
        </p:grp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52F2224C-3648-997B-52E4-932EAF9457A7}"/>
              </a:ext>
            </a:extLst>
          </p:cNvPr>
          <p:cNvGrpSpPr/>
          <p:nvPr/>
        </p:nvGrpSpPr>
        <p:grpSpPr>
          <a:xfrm>
            <a:off x="3093601" y="5331245"/>
            <a:ext cx="2944315" cy="588921"/>
            <a:chOff x="2879971" y="5210428"/>
            <a:chExt cx="2944315" cy="588921"/>
          </a:xfrm>
        </p:grpSpPr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75386613-F2C1-1C09-B221-600B6578D0B7}"/>
                </a:ext>
              </a:extLst>
            </p:cNvPr>
            <p:cNvSpPr txBox="1"/>
            <p:nvPr/>
          </p:nvSpPr>
          <p:spPr>
            <a:xfrm>
              <a:off x="2879971" y="5276129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مُتَساوي السّاقَيْنِ </a:t>
              </a:r>
              <a:endPara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8B82CC81-138D-9651-341C-A9A6F24A39AC}"/>
                </a:ext>
              </a:extLst>
            </p:cNvPr>
            <p:cNvGrpSpPr/>
            <p:nvPr/>
          </p:nvGrpSpPr>
          <p:grpSpPr>
            <a:xfrm>
              <a:off x="5284286" y="5210428"/>
              <a:ext cx="540000" cy="540000"/>
              <a:chOff x="8022019" y="5251733"/>
              <a:chExt cx="540000" cy="540000"/>
            </a:xfrm>
          </p:grpSpPr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846A138E-F543-1B0C-60CB-DB0E28D2BB32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6C2EC39-8BF1-4CB9-EFF6-D90189572DEE}"/>
                  </a:ext>
                </a:extLst>
              </p:cNvPr>
              <p:cNvSpPr txBox="1"/>
              <p:nvPr/>
            </p:nvSpPr>
            <p:spPr>
              <a:xfrm>
                <a:off x="8088267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B</a:t>
                </a:r>
              </a:p>
            </p:txBody>
          </p:sp>
        </p:grp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308C980-D9B0-FF29-5C74-D356AF73E284}"/>
              </a:ext>
            </a:extLst>
          </p:cNvPr>
          <p:cNvGrpSpPr/>
          <p:nvPr/>
        </p:nvGrpSpPr>
        <p:grpSpPr>
          <a:xfrm>
            <a:off x="52670" y="5331245"/>
            <a:ext cx="2964193" cy="588921"/>
            <a:chOff x="52670" y="5213715"/>
            <a:chExt cx="2964193" cy="588921"/>
          </a:xfrm>
        </p:grpSpPr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4D872DF8-7D01-E6F0-DE90-41469F819393}"/>
                </a:ext>
              </a:extLst>
            </p:cNvPr>
            <p:cNvSpPr txBox="1"/>
            <p:nvPr/>
          </p:nvSpPr>
          <p:spPr>
            <a:xfrm>
              <a:off x="52670" y="5279416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مُتَساوي الأَضْلاعِ </a:t>
              </a:r>
              <a:endPara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305629B-84A2-CBB1-3250-9B0F18998CF8}"/>
                </a:ext>
              </a:extLst>
            </p:cNvPr>
            <p:cNvGrpSpPr/>
            <p:nvPr/>
          </p:nvGrpSpPr>
          <p:grpSpPr>
            <a:xfrm>
              <a:off x="2476863" y="5213715"/>
              <a:ext cx="540000" cy="540000"/>
              <a:chOff x="8022019" y="5251733"/>
              <a:chExt cx="540000" cy="540000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3EB58EC1-B062-AFAA-EE21-41268B3326E9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418C01BB-D73C-1FBA-4B57-3301C91B7F5B}"/>
                  </a:ext>
                </a:extLst>
              </p:cNvPr>
              <p:cNvSpPr txBox="1"/>
              <p:nvPr/>
            </p:nvSpPr>
            <p:spPr>
              <a:xfrm>
                <a:off x="8068389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C</a:t>
                </a:r>
              </a:p>
            </p:txBody>
          </p:sp>
        </p:grp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A243A4A0-4335-A365-491E-7677586E7D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595" y="1580198"/>
            <a:ext cx="2312154" cy="2591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724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7AD24-272F-DBE3-A374-1254420476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BCE5D629-3A46-0A8F-1E43-54AE68E2C7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678" y="1751597"/>
            <a:ext cx="7130915" cy="4820658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4CC9445-1A07-B0C3-0A77-39B19F9BA7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42A86E2-64E6-9B87-A50C-16ADE76AC83B}"/>
              </a:ext>
            </a:extLst>
          </p:cNvPr>
          <p:cNvSpPr txBox="1"/>
          <p:nvPr/>
        </p:nvSpPr>
        <p:spPr>
          <a:xfrm>
            <a:off x="1465006" y="943963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74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1E54E29-DAA4-44C5-9441-B604DA8C0456}"/>
              </a:ext>
            </a:extLst>
          </p:cNvPr>
          <p:cNvSpPr/>
          <p:nvPr/>
        </p:nvSpPr>
        <p:spPr>
          <a:xfrm>
            <a:off x="4851922" y="2388637"/>
            <a:ext cx="2827176" cy="1049694"/>
          </a:xfrm>
          <a:prstGeom prst="roundRect">
            <a:avLst>
              <a:gd name="adj" fmla="val 9423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3898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29EC55-5B6B-F6E7-5739-1CD9DF278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D831C76-20B8-57FE-7892-0FE53C9F92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B964D27-4F89-A657-A20A-02A3959BE35F}"/>
              </a:ext>
            </a:extLst>
          </p:cNvPr>
          <p:cNvSpPr txBox="1"/>
          <p:nvPr/>
        </p:nvSpPr>
        <p:spPr>
          <a:xfrm>
            <a:off x="367005" y="9387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دقيقتين للإنجاز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33667CEF-9958-6676-47D9-B3D24FE72B8A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36671B59-F157-AD57-4F2E-60509B047A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0EF433F4-FF71-C627-287A-E034F8FF09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2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AC83C639-24C5-FA44-7E8B-D563BBC74B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914" y="2705877"/>
            <a:ext cx="8319399" cy="300973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D74A17D-AFAC-79D3-D4C0-60AC1CA93E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6438" y="1504280"/>
            <a:ext cx="2083826" cy="2083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408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EFC21-D506-139F-6015-3C14A9840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0438BBB-01F5-1916-0EA3-99C39A1AE9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D8D793C-A3B4-32C4-1CAE-32B2A4DEF066}"/>
              </a:ext>
            </a:extLst>
          </p:cNvPr>
          <p:cNvSpPr txBox="1"/>
          <p:nvPr/>
        </p:nvSpPr>
        <p:spPr>
          <a:xfrm>
            <a:off x="0" y="93876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2314013D-DEEA-537A-1FF7-3172FED361F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C56299BF-2DE9-EB1F-8E72-7C4154C738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126E257A-8A88-D049-5053-816D826887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B052DFF8-3280-E3E7-7F93-516BA58828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914" y="2705877"/>
            <a:ext cx="8319399" cy="3009733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80F999C-33EF-8EB8-7BAE-5225ACD397D5}"/>
              </a:ext>
            </a:extLst>
          </p:cNvPr>
          <p:cNvSpPr txBox="1"/>
          <p:nvPr/>
        </p:nvSpPr>
        <p:spPr>
          <a:xfrm>
            <a:off x="6298161" y="5267038"/>
            <a:ext cx="16007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مُتَساوي الأَضْلاعِ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161896DF-B7FC-8052-7A38-2219E195FF1C}"/>
              </a:ext>
            </a:extLst>
          </p:cNvPr>
          <p:cNvSpPr txBox="1"/>
          <p:nvPr/>
        </p:nvSpPr>
        <p:spPr>
          <a:xfrm>
            <a:off x="3660915" y="5270800"/>
            <a:ext cx="16007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مُتَساوي السّاقَيْنِ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ZoneTexte 29">
            <a:extLst>
              <a:ext uri="{FF2B5EF4-FFF2-40B4-BE49-F238E27FC236}">
                <a16:creationId xmlns:a16="http://schemas.microsoft.com/office/drawing/2014/main" id="{2F29A7B7-79E6-7B3B-B35F-2CA6BEA27E55}"/>
              </a:ext>
            </a:extLst>
          </p:cNvPr>
          <p:cNvSpPr txBox="1"/>
          <p:nvPr/>
        </p:nvSpPr>
        <p:spPr>
          <a:xfrm>
            <a:off x="-18544" y="5255900"/>
            <a:ext cx="2425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قائِمُ الزَّاوِيَةِ 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3976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C813B-8FAB-9568-86B9-D233B138B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A50FDF1-4DE4-14CC-6D49-1192A0704BB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CFA4A77-CE39-BBB9-5C53-F4583EBB740C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18444B7-50D5-E886-7E94-08522AB06C31}"/>
              </a:ext>
            </a:extLst>
          </p:cNvPr>
          <p:cNvGrpSpPr/>
          <p:nvPr/>
        </p:nvGrpSpPr>
        <p:grpSpPr>
          <a:xfrm>
            <a:off x="2603241" y="2644632"/>
            <a:ext cx="4185726" cy="1796740"/>
            <a:chOff x="2649856" y="2601943"/>
            <a:chExt cx="4130196" cy="175995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0A42B2B-62FF-7547-8BF8-E88769C9A669}"/>
                </a:ext>
              </a:extLst>
            </p:cNvPr>
            <p:cNvSpPr/>
            <p:nvPr/>
          </p:nvSpPr>
          <p:spPr>
            <a:xfrm>
              <a:off x="2649856" y="2601943"/>
              <a:ext cx="4130196" cy="175995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93F1D47-CBC1-1821-7ABD-3D34661EBA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73315" y="3203240"/>
              <a:ext cx="631873" cy="631873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654AA971-A4FC-62B1-C3FA-C252E2C94306}"/>
              </a:ext>
            </a:extLst>
          </p:cNvPr>
          <p:cNvSpPr/>
          <p:nvPr/>
        </p:nvSpPr>
        <p:spPr>
          <a:xfrm>
            <a:off x="2948473" y="2144743"/>
            <a:ext cx="3202767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2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B837FC5-26B1-43B0-BF9A-DD74F176137C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731724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600" b="1" dirty="0"/>
              <a:t>3</a:t>
            </a:r>
            <a:endParaRPr lang="fr-MA" sz="36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6A170EA-DF91-F077-BDC5-C6A7A747D580}"/>
              </a:ext>
            </a:extLst>
          </p:cNvPr>
          <p:cNvSpPr txBox="1"/>
          <p:nvPr/>
        </p:nvSpPr>
        <p:spPr>
          <a:xfrm>
            <a:off x="2774435" y="3163570"/>
            <a:ext cx="3202767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إِنْشاءُ المُثَلَّثِ الْقائمِ الزّاوِيَةِ</a:t>
            </a:r>
          </a:p>
        </p:txBody>
      </p:sp>
    </p:spTree>
    <p:extLst>
      <p:ext uri="{BB962C8B-B14F-4D97-AF65-F5344CB8AC3E}">
        <p14:creationId xmlns:p14="http://schemas.microsoft.com/office/powerpoint/2010/main" val="2837970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6FACE-E696-0D7C-ED50-4E4516FCA3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037A518A-43C7-FF90-7968-F373106D3ED6}"/>
              </a:ext>
            </a:extLst>
          </p:cNvPr>
          <p:cNvSpPr txBox="1"/>
          <p:nvPr/>
        </p:nvSpPr>
        <p:spPr>
          <a:xfrm>
            <a:off x="1259268" y="89128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2C9487F-8918-4EBC-473F-1B21EAD31A9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F378B6E-BCDB-FC04-14FF-63BCFB4D83F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64863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ارسموا على ألواحكم مثلثا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ABC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قائم الزاوية في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بحيث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AC = 11 cm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و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AB = 8cm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4" name="Image 3" descr="Une image contenant capture d’écran, noir, obscurité&#10;&#10;Le contenu généré par l’IA peut être incorrect.">
            <a:extLst>
              <a:ext uri="{FF2B5EF4-FFF2-40B4-BE49-F238E27FC236}">
                <a16:creationId xmlns:a16="http://schemas.microsoft.com/office/drawing/2014/main" id="{E1A266F2-995E-F370-7723-917369D456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28247" b="26398"/>
          <a:stretch>
            <a:fillRect/>
          </a:stretch>
        </p:blipFill>
        <p:spPr>
          <a:xfrm>
            <a:off x="494011" y="4508731"/>
            <a:ext cx="7798008" cy="117656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F80C3D4-2713-E741-67F6-C81DAC447F3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40548" y="1673731"/>
            <a:ext cx="4791871" cy="4621169"/>
          </a:xfrm>
          <a:prstGeom prst="rtTriangle">
            <a:avLst/>
          </a:prstGeom>
        </p:spPr>
      </p:pic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34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السبورة، ليشرح لنا كيف 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نرسم المثلث القائم الزاوية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160A50-690B-76EC-0B34-AEE26FA1B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2" name="Image 1" descr="Une image contenant capture d’écran, noir, obscurité&#10;&#10;Le contenu généré par l’IA peut être incorrect.">
            <a:extLst>
              <a:ext uri="{FF2B5EF4-FFF2-40B4-BE49-F238E27FC236}">
                <a16:creationId xmlns:a16="http://schemas.microsoft.com/office/drawing/2014/main" id="{3929F286-2242-57CF-2FB3-C3108AB328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28247" b="26398"/>
          <a:stretch>
            <a:fillRect/>
          </a:stretch>
        </p:blipFill>
        <p:spPr>
          <a:xfrm>
            <a:off x="494011" y="4508731"/>
            <a:ext cx="7798008" cy="117656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71D1CA6-FD76-3D36-47A9-84F7140EBF6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40548" y="1673731"/>
            <a:ext cx="4791871" cy="4621169"/>
          </a:xfrm>
          <a:prstGeom prst="rtTriangle">
            <a:avLst/>
          </a:prstGeom>
        </p:spPr>
      </p:pic>
    </p:spTree>
    <p:extLst>
      <p:ext uri="{BB962C8B-B14F-4D97-AF65-F5344CB8AC3E}">
        <p14:creationId xmlns:p14="http://schemas.microsoft.com/office/powerpoint/2010/main" val="3461592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3A54DC-51A6-8F70-1E2D-34B091057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2F70259-86ED-2D33-FCD7-86BE1E85BCCF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C034AF5-9A0D-A9AD-239F-2E1E5C195154}"/>
              </a:ext>
            </a:extLst>
          </p:cNvPr>
          <p:cNvGrpSpPr/>
          <p:nvPr/>
        </p:nvGrpSpPr>
        <p:grpSpPr>
          <a:xfrm>
            <a:off x="1669366" y="1918965"/>
            <a:ext cx="6374400" cy="3702581"/>
            <a:chOff x="1636694" y="2561226"/>
            <a:chExt cx="6374400" cy="3702581"/>
          </a:xfrm>
        </p:grpSpPr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8C8646E1-C73B-50B9-3E39-00A70816E958}"/>
                </a:ext>
              </a:extLst>
            </p:cNvPr>
            <p:cNvCxnSpPr>
              <a:cxnSpLocks/>
            </p:cNvCxnSpPr>
            <p:nvPr/>
          </p:nvCxnSpPr>
          <p:spPr>
            <a:xfrm>
              <a:off x="2004515" y="6093784"/>
              <a:ext cx="5418000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1DBF1EE-7800-EC3C-C7BF-577723A6640E}"/>
                </a:ext>
              </a:extLst>
            </p:cNvPr>
            <p:cNvSpPr txBox="1"/>
            <p:nvPr/>
          </p:nvSpPr>
          <p:spPr>
            <a:xfrm>
              <a:off x="1654451" y="5740587"/>
              <a:ext cx="5885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</a:rPr>
                <a:t>A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85B1A944-4B31-8B48-B20E-BA05915211B2}"/>
                </a:ext>
              </a:extLst>
            </p:cNvPr>
            <p:cNvSpPr txBox="1"/>
            <p:nvPr/>
          </p:nvSpPr>
          <p:spPr>
            <a:xfrm>
              <a:off x="7422515" y="5679686"/>
              <a:ext cx="5885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</a:rPr>
                <a:t>C</a:t>
              </a:r>
            </a:p>
          </p:txBody>
        </p:sp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5DC92AAE-B6EF-B1E2-6A9A-0A4088D1D161}"/>
                </a:ext>
              </a:extLst>
            </p:cNvPr>
            <p:cNvCxnSpPr/>
            <p:nvPr/>
          </p:nvCxnSpPr>
          <p:spPr>
            <a:xfrm>
              <a:off x="2004515" y="2561226"/>
              <a:ext cx="0" cy="352800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44267AC5-E2E0-7DAC-99CB-460D0276883C}"/>
                </a:ext>
              </a:extLst>
            </p:cNvPr>
            <p:cNvSpPr txBox="1"/>
            <p:nvPr/>
          </p:nvSpPr>
          <p:spPr>
            <a:xfrm>
              <a:off x="1636694" y="2706533"/>
              <a:ext cx="5885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</a:rPr>
                <a:t>B</a:t>
              </a:r>
            </a:p>
          </p:txBody>
        </p:sp>
      </p:grp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E54E59D-6508-E76E-773E-C7D3C32376B5}"/>
              </a:ext>
            </a:extLst>
          </p:cNvPr>
          <p:cNvCxnSpPr>
            <a:cxnSpLocks/>
          </p:cNvCxnSpPr>
          <p:nvPr/>
        </p:nvCxnSpPr>
        <p:spPr>
          <a:xfrm>
            <a:off x="2037187" y="1918965"/>
            <a:ext cx="5418000" cy="3544246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1B4ED35D-C421-0434-19E0-D98C49D44EF7}"/>
              </a:ext>
            </a:extLst>
          </p:cNvPr>
          <p:cNvCxnSpPr/>
          <p:nvPr/>
        </p:nvCxnSpPr>
        <p:spPr>
          <a:xfrm>
            <a:off x="2037187" y="5207554"/>
            <a:ext cx="328377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1B95A28D-0F9B-515F-E7AC-4FA47301EDBF}"/>
              </a:ext>
            </a:extLst>
          </p:cNvPr>
          <p:cNvCxnSpPr/>
          <p:nvPr/>
        </p:nvCxnSpPr>
        <p:spPr>
          <a:xfrm>
            <a:off x="2357763" y="5219277"/>
            <a:ext cx="0" cy="21600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C5A8B101-D294-E562-3759-BF3ED999DFC7}"/>
              </a:ext>
            </a:extLst>
          </p:cNvPr>
          <p:cNvSpPr txBox="1"/>
          <p:nvPr/>
        </p:nvSpPr>
        <p:spPr>
          <a:xfrm>
            <a:off x="3275912" y="5435277"/>
            <a:ext cx="17914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0070C0"/>
                </a:solidFill>
              </a:rPr>
              <a:t>11 cm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C4BBAE2-749D-752F-BF98-75489C61422D}"/>
              </a:ext>
            </a:extLst>
          </p:cNvPr>
          <p:cNvSpPr txBox="1"/>
          <p:nvPr/>
        </p:nvSpPr>
        <p:spPr>
          <a:xfrm>
            <a:off x="676727" y="3581299"/>
            <a:ext cx="17914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0070C0"/>
                </a:solidFill>
              </a:rPr>
              <a:t>8 cm</a:t>
            </a:r>
          </a:p>
        </p:txBody>
      </p:sp>
    </p:spTree>
    <p:extLst>
      <p:ext uri="{BB962C8B-B14F-4D97-AF65-F5344CB8AC3E}">
        <p14:creationId xmlns:p14="http://schemas.microsoft.com/office/powerpoint/2010/main" val="24041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5D624-D996-91EE-247B-237B1B4980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2A3E4FB-953D-2E70-54FB-A45B1E7E0D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678" y="1751597"/>
            <a:ext cx="7130915" cy="4820658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2ED05C4-848B-87A6-FFD4-756A3F7842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9523FB5-1397-FA81-60D6-C8817FAA4F40}"/>
              </a:ext>
            </a:extLst>
          </p:cNvPr>
          <p:cNvSpPr txBox="1"/>
          <p:nvPr/>
        </p:nvSpPr>
        <p:spPr>
          <a:xfrm>
            <a:off x="1452929" y="926189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74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8F2048C-C74F-E64E-A613-7E28CC5DE7F0}"/>
              </a:ext>
            </a:extLst>
          </p:cNvPr>
          <p:cNvSpPr/>
          <p:nvPr/>
        </p:nvSpPr>
        <p:spPr>
          <a:xfrm flipH="1">
            <a:off x="4814597" y="3522305"/>
            <a:ext cx="2902586" cy="1236308"/>
          </a:xfrm>
          <a:prstGeom prst="roundRect">
            <a:avLst>
              <a:gd name="adj" fmla="val 8204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0200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DBAF88-AC51-ED6E-3AD4-78C6E46CD2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ACB84456-2814-19E5-5E9D-003B0F4578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913" y="2472612"/>
            <a:ext cx="8295078" cy="3609344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E82A28D-43E0-A042-C15F-3549A4212D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DEB49BD-C98E-6BC5-EFE5-941DE4B57223}"/>
              </a:ext>
            </a:extLst>
          </p:cNvPr>
          <p:cNvSpPr txBox="1"/>
          <p:nvPr/>
        </p:nvSpPr>
        <p:spPr>
          <a:xfrm>
            <a:off x="425194" y="926560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دقائق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للإنجاز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EB798CD5-DE7D-DF20-3558-10A6CC1BABBF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68DE50B9-4ACE-4C75-E831-AD2A8D9A2E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956CCDF0-164B-E8F8-2DAF-A82EB54F2B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fr-FR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3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B75753D4-5E30-68A4-2D75-57E173BB0E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7913" y="3429000"/>
            <a:ext cx="2067981" cy="2067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330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0B1087-CFA9-1F4E-6DC1-0B1260B3C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B6F4C30-1FA1-8468-6637-EF3653634F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EF1BED2-4F96-D101-D8DE-432C9EC278DC}"/>
              </a:ext>
            </a:extLst>
          </p:cNvPr>
          <p:cNvSpPr txBox="1"/>
          <p:nvPr/>
        </p:nvSpPr>
        <p:spPr>
          <a:xfrm>
            <a:off x="0" y="913316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قتان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CB713430-8E4D-09E3-AF16-5EB5318209DF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25494506-4951-6F8A-BD7B-8AC9A93F3C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67B6F9CC-3EB0-B034-7533-0D86379381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fr-FR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2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BF56BFC1-8DED-C4F1-9DBF-0B0C5BCC5A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913" y="2472612"/>
            <a:ext cx="8295078" cy="3609344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8A4CBC1F-E027-79F5-1451-F3F5B2388D15}"/>
              </a:ext>
            </a:extLst>
          </p:cNvPr>
          <p:cNvCxnSpPr/>
          <p:nvPr/>
        </p:nvCxnSpPr>
        <p:spPr>
          <a:xfrm flipV="1">
            <a:off x="2351311" y="3125749"/>
            <a:ext cx="0" cy="262800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0A274DBE-6AC0-DE90-142A-D4C31B4F14D6}"/>
              </a:ext>
            </a:extLst>
          </p:cNvPr>
          <p:cNvCxnSpPr>
            <a:cxnSpLocks/>
          </p:cNvCxnSpPr>
          <p:nvPr/>
        </p:nvCxnSpPr>
        <p:spPr>
          <a:xfrm rot="5400000" flipV="1">
            <a:off x="4107463" y="3989212"/>
            <a:ext cx="0" cy="354600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126279EC-D452-CCCB-CFB1-2ACDCE2F879F}"/>
              </a:ext>
            </a:extLst>
          </p:cNvPr>
          <p:cNvCxnSpPr>
            <a:cxnSpLocks/>
          </p:cNvCxnSpPr>
          <p:nvPr/>
        </p:nvCxnSpPr>
        <p:spPr>
          <a:xfrm>
            <a:off x="2343794" y="3135080"/>
            <a:ext cx="3546000" cy="2644927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D610F01C-C261-7181-AE1F-86BBD6267E66}"/>
              </a:ext>
            </a:extLst>
          </p:cNvPr>
          <p:cNvGrpSpPr/>
          <p:nvPr/>
        </p:nvGrpSpPr>
        <p:grpSpPr>
          <a:xfrm>
            <a:off x="1995031" y="2905780"/>
            <a:ext cx="4413048" cy="3176176"/>
            <a:chOff x="1635788" y="3087631"/>
            <a:chExt cx="4413048" cy="3176176"/>
          </a:xfrm>
        </p:grpSpPr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6D27C7D7-24EF-8605-2935-D89433F50836}"/>
                </a:ext>
              </a:extLst>
            </p:cNvPr>
            <p:cNvSpPr txBox="1"/>
            <p:nvPr/>
          </p:nvSpPr>
          <p:spPr>
            <a:xfrm>
              <a:off x="1654451" y="5740587"/>
              <a:ext cx="5885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</a:rPr>
                <a:t>A</a:t>
              </a:r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9F6C3E64-0260-0EE9-0DFB-6E0796D432F9}"/>
                </a:ext>
              </a:extLst>
            </p:cNvPr>
            <p:cNvSpPr txBox="1"/>
            <p:nvPr/>
          </p:nvSpPr>
          <p:spPr>
            <a:xfrm>
              <a:off x="5460257" y="5740587"/>
              <a:ext cx="5885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</a:rPr>
                <a:t>C</a:t>
              </a:r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3A8EF7C0-F84C-3807-487A-240DC3649BE9}"/>
                </a:ext>
              </a:extLst>
            </p:cNvPr>
            <p:cNvSpPr txBox="1"/>
            <p:nvPr/>
          </p:nvSpPr>
          <p:spPr>
            <a:xfrm>
              <a:off x="1635788" y="3087631"/>
              <a:ext cx="5885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</a:rPr>
                <a:t>B</a:t>
              </a:r>
            </a:p>
          </p:txBody>
        </p:sp>
      </p:grpSp>
      <p:sp>
        <p:nvSpPr>
          <p:cNvPr id="39" name="ZoneTexte 38">
            <a:extLst>
              <a:ext uri="{FF2B5EF4-FFF2-40B4-BE49-F238E27FC236}">
                <a16:creationId xmlns:a16="http://schemas.microsoft.com/office/drawing/2014/main" id="{47B61837-C308-9B36-EED2-865BB5EE2AA2}"/>
              </a:ext>
            </a:extLst>
          </p:cNvPr>
          <p:cNvSpPr txBox="1"/>
          <p:nvPr/>
        </p:nvSpPr>
        <p:spPr>
          <a:xfrm>
            <a:off x="3247919" y="5668547"/>
            <a:ext cx="17914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0070C0"/>
                </a:solidFill>
              </a:rPr>
              <a:t>8 cm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CB05F331-31C0-5500-6B88-BEB9795BC17D}"/>
              </a:ext>
            </a:extLst>
          </p:cNvPr>
          <p:cNvSpPr txBox="1"/>
          <p:nvPr/>
        </p:nvSpPr>
        <p:spPr>
          <a:xfrm>
            <a:off x="1071299" y="4202369"/>
            <a:ext cx="17914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0070C0"/>
                </a:solidFill>
              </a:rPr>
              <a:t>6 cm</a:t>
            </a:r>
          </a:p>
        </p:txBody>
      </p:sp>
    </p:spTree>
    <p:extLst>
      <p:ext uri="{BB962C8B-B14F-4D97-AF65-F5344CB8AC3E}">
        <p14:creationId xmlns:p14="http://schemas.microsoft.com/office/powerpoint/2010/main" val="203024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3D4AD5-0EC7-81A6-0615-0D49FE1132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F6047C4-81A2-66B8-DFBB-0EDDCE2EC2F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DE2EFE76-74BB-E34A-73EF-F9ABBCA3E80E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4382D8D-0E12-1C57-957D-E2840ED1B54A}"/>
              </a:ext>
            </a:extLst>
          </p:cNvPr>
          <p:cNvGrpSpPr/>
          <p:nvPr/>
        </p:nvGrpSpPr>
        <p:grpSpPr>
          <a:xfrm>
            <a:off x="2603241" y="2644632"/>
            <a:ext cx="4185726" cy="1796740"/>
            <a:chOff x="2649856" y="2601943"/>
            <a:chExt cx="4130196" cy="175995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56B3A520-7A90-6F02-BD79-D759925B5026}"/>
                </a:ext>
              </a:extLst>
            </p:cNvPr>
            <p:cNvSpPr/>
            <p:nvPr/>
          </p:nvSpPr>
          <p:spPr>
            <a:xfrm>
              <a:off x="2649856" y="2601943"/>
              <a:ext cx="4130196" cy="175995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BEE55C8-C352-5BFC-3BAE-6DA624C8BB7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73315" y="3203240"/>
              <a:ext cx="631873" cy="631873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51EEFB66-5866-DE25-F57B-D6C3C29258BA}"/>
              </a:ext>
            </a:extLst>
          </p:cNvPr>
          <p:cNvSpPr/>
          <p:nvPr/>
        </p:nvSpPr>
        <p:spPr>
          <a:xfrm>
            <a:off x="2948473" y="2144743"/>
            <a:ext cx="3202767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3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A273963-55B7-E770-BFE9-53408193F3FD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731724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600" b="1" dirty="0"/>
              <a:t>4</a:t>
            </a:r>
            <a:endParaRPr lang="fr-MA" sz="36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272F12D-8551-F3A4-F497-FB4303349C54}"/>
              </a:ext>
            </a:extLst>
          </p:cNvPr>
          <p:cNvSpPr txBox="1"/>
          <p:nvPr/>
        </p:nvSpPr>
        <p:spPr>
          <a:xfrm>
            <a:off x="3135086" y="3163570"/>
            <a:ext cx="2842116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الزَّوايا في المُثَلَّثِ</a:t>
            </a:r>
          </a:p>
        </p:txBody>
      </p:sp>
    </p:spTree>
    <p:extLst>
      <p:ext uri="{BB962C8B-B14F-4D97-AF65-F5344CB8AC3E}">
        <p14:creationId xmlns:p14="http://schemas.microsoft.com/office/powerpoint/2010/main" val="1985492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1867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اكتبوا، على ألواحكم، نوع المثلث التالي حسب نوع زواياه: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35" name="Groupe 34">
            <a:extLst>
              <a:ext uri="{FF2B5EF4-FFF2-40B4-BE49-F238E27FC236}">
                <a16:creationId xmlns:a16="http://schemas.microsoft.com/office/drawing/2014/main" id="{C14797C1-B0EA-7FB7-A6B5-40FBC4233D1E}"/>
              </a:ext>
            </a:extLst>
          </p:cNvPr>
          <p:cNvGrpSpPr/>
          <p:nvPr/>
        </p:nvGrpSpPr>
        <p:grpSpPr>
          <a:xfrm>
            <a:off x="2363412" y="1361538"/>
            <a:ext cx="3890394" cy="2877235"/>
            <a:chOff x="2174572" y="1570259"/>
            <a:chExt cx="3890394" cy="2877235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DC494820-C398-E054-428D-BF08DD9BD2B1}"/>
                </a:ext>
              </a:extLst>
            </p:cNvPr>
            <p:cNvSpPr/>
            <p:nvPr/>
          </p:nvSpPr>
          <p:spPr>
            <a:xfrm>
              <a:off x="4442791" y="1570259"/>
              <a:ext cx="536713" cy="5666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4CF844F2-EA2D-5FD8-35AB-DB5638D03D3F}"/>
                </a:ext>
              </a:extLst>
            </p:cNvPr>
            <p:cNvSpPr/>
            <p:nvPr/>
          </p:nvSpPr>
          <p:spPr>
            <a:xfrm>
              <a:off x="2174572" y="3880840"/>
              <a:ext cx="536713" cy="5666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EE10729F-C95B-E2AA-FBE1-5E989FF580F3}"/>
                </a:ext>
              </a:extLst>
            </p:cNvPr>
            <p:cNvSpPr/>
            <p:nvPr/>
          </p:nvSpPr>
          <p:spPr>
            <a:xfrm>
              <a:off x="5528253" y="3880840"/>
              <a:ext cx="536713" cy="5666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28F01433-DE0F-CB06-48D2-9C78372E0E31}"/>
              </a:ext>
            </a:extLst>
          </p:cNvPr>
          <p:cNvGrpSpPr/>
          <p:nvPr/>
        </p:nvGrpSpPr>
        <p:grpSpPr>
          <a:xfrm>
            <a:off x="5597826" y="5331245"/>
            <a:ext cx="2964193" cy="588921"/>
            <a:chOff x="5597826" y="5202038"/>
            <a:chExt cx="2964193" cy="588921"/>
          </a:xfrm>
        </p:grpSpPr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1CC2E150-CBDD-9C0E-1441-B12CF7F5D5A2}"/>
                </a:ext>
              </a:extLst>
            </p:cNvPr>
            <p:cNvSpPr txBox="1"/>
            <p:nvPr/>
          </p:nvSpPr>
          <p:spPr>
            <a:xfrm>
              <a:off x="5597826" y="5267739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قائِمُ الزَّاوِيَةِ  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93C792F8-78CF-A5DD-8F38-AAE2B6DC8944}"/>
                </a:ext>
              </a:extLst>
            </p:cNvPr>
            <p:cNvGrpSpPr/>
            <p:nvPr/>
          </p:nvGrpSpPr>
          <p:grpSpPr>
            <a:xfrm>
              <a:off x="8022019" y="5202038"/>
              <a:ext cx="540000" cy="540000"/>
              <a:chOff x="8022019" y="5251733"/>
              <a:chExt cx="540000" cy="540000"/>
            </a:xfrm>
          </p:grpSpPr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A0838426-A070-BF2D-3A1D-94F3D4D7D121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4" name="ZoneTexte 43">
                <a:extLst>
                  <a:ext uri="{FF2B5EF4-FFF2-40B4-BE49-F238E27FC236}">
                    <a16:creationId xmlns:a16="http://schemas.microsoft.com/office/drawing/2014/main" id="{C392BBE6-8582-C13C-2075-A6534ED2F3B9}"/>
                  </a:ext>
                </a:extLst>
              </p:cNvPr>
              <p:cNvSpPr txBox="1"/>
              <p:nvPr/>
            </p:nvSpPr>
            <p:spPr>
              <a:xfrm>
                <a:off x="8088267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dirty="0"/>
                  <a:t>A</a:t>
                </a:r>
              </a:p>
            </p:txBody>
          </p:sp>
        </p:grp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D8EB475E-B6D0-756B-2322-FB0A275FD224}"/>
              </a:ext>
            </a:extLst>
          </p:cNvPr>
          <p:cNvGrpSpPr/>
          <p:nvPr/>
        </p:nvGrpSpPr>
        <p:grpSpPr>
          <a:xfrm>
            <a:off x="2661768" y="5331245"/>
            <a:ext cx="2944315" cy="588921"/>
            <a:chOff x="2879971" y="5210428"/>
            <a:chExt cx="2944315" cy="588921"/>
          </a:xfrm>
        </p:grpSpPr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2C8D6C01-17E5-F438-78D9-6FB07D7A65CB}"/>
                </a:ext>
              </a:extLst>
            </p:cNvPr>
            <p:cNvSpPr txBox="1"/>
            <p:nvPr/>
          </p:nvSpPr>
          <p:spPr>
            <a:xfrm>
              <a:off x="2879971" y="5276129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مُثَلَّثٌ حَادّ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47" name="Groupe 46">
              <a:extLst>
                <a:ext uri="{FF2B5EF4-FFF2-40B4-BE49-F238E27FC236}">
                  <a16:creationId xmlns:a16="http://schemas.microsoft.com/office/drawing/2014/main" id="{8710228F-B1A7-15A6-1C72-33AA827B8E00}"/>
                </a:ext>
              </a:extLst>
            </p:cNvPr>
            <p:cNvGrpSpPr/>
            <p:nvPr/>
          </p:nvGrpSpPr>
          <p:grpSpPr>
            <a:xfrm>
              <a:off x="5284286" y="5210428"/>
              <a:ext cx="540000" cy="540000"/>
              <a:chOff x="8022019" y="5251733"/>
              <a:chExt cx="540000" cy="540000"/>
            </a:xfrm>
          </p:grpSpPr>
          <p:sp>
            <p:nvSpPr>
              <p:cNvPr id="48" name="ZoneTexte 47">
                <a:extLst>
                  <a:ext uri="{FF2B5EF4-FFF2-40B4-BE49-F238E27FC236}">
                    <a16:creationId xmlns:a16="http://schemas.microsoft.com/office/drawing/2014/main" id="{D3AC57E5-A7A9-F46E-5DB7-8AF53781F8AA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9" name="ZoneTexte 48">
                <a:extLst>
                  <a:ext uri="{FF2B5EF4-FFF2-40B4-BE49-F238E27FC236}">
                    <a16:creationId xmlns:a16="http://schemas.microsoft.com/office/drawing/2014/main" id="{8E8BA5EF-2462-23E8-6914-01274A7AC016}"/>
                  </a:ext>
                </a:extLst>
              </p:cNvPr>
              <p:cNvSpPr txBox="1"/>
              <p:nvPr/>
            </p:nvSpPr>
            <p:spPr>
              <a:xfrm>
                <a:off x="8088267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dirty="0"/>
                  <a:t>B</a:t>
                </a:r>
              </a:p>
            </p:txBody>
          </p:sp>
        </p:grp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34DF3704-7F3A-6ADE-D707-BF24F4F2EDC8}"/>
              </a:ext>
            </a:extLst>
          </p:cNvPr>
          <p:cNvGrpSpPr/>
          <p:nvPr/>
        </p:nvGrpSpPr>
        <p:grpSpPr>
          <a:xfrm>
            <a:off x="-294168" y="5331245"/>
            <a:ext cx="2964193" cy="588921"/>
            <a:chOff x="52670" y="5213715"/>
            <a:chExt cx="2964193" cy="588921"/>
          </a:xfrm>
        </p:grpSpPr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8CE287C1-A575-3029-C585-8BBB3DF485BF}"/>
                </a:ext>
              </a:extLst>
            </p:cNvPr>
            <p:cNvSpPr txBox="1"/>
            <p:nvPr/>
          </p:nvSpPr>
          <p:spPr>
            <a:xfrm>
              <a:off x="52670" y="5279416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مُثَلَّثٌ مُنْفَرِجٌ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52" name="Groupe 51">
              <a:extLst>
                <a:ext uri="{FF2B5EF4-FFF2-40B4-BE49-F238E27FC236}">
                  <a16:creationId xmlns:a16="http://schemas.microsoft.com/office/drawing/2014/main" id="{9FE85F52-70FF-AA3E-ED35-1DBDC008EC70}"/>
                </a:ext>
              </a:extLst>
            </p:cNvPr>
            <p:cNvGrpSpPr/>
            <p:nvPr/>
          </p:nvGrpSpPr>
          <p:grpSpPr>
            <a:xfrm>
              <a:off x="2476863" y="5213715"/>
              <a:ext cx="540000" cy="540000"/>
              <a:chOff x="8022019" y="5251733"/>
              <a:chExt cx="540000" cy="540000"/>
            </a:xfrm>
          </p:grpSpPr>
          <p:sp>
            <p:nvSpPr>
              <p:cNvPr id="53" name="ZoneTexte 52">
                <a:extLst>
                  <a:ext uri="{FF2B5EF4-FFF2-40B4-BE49-F238E27FC236}">
                    <a16:creationId xmlns:a16="http://schemas.microsoft.com/office/drawing/2014/main" id="{F4FBC5B1-9039-0234-46D7-A16B90406F29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4" name="ZoneTexte 53">
                <a:extLst>
                  <a:ext uri="{FF2B5EF4-FFF2-40B4-BE49-F238E27FC236}">
                    <a16:creationId xmlns:a16="http://schemas.microsoft.com/office/drawing/2014/main" id="{E91C3E77-7E07-304C-265A-01C5DC6D9591}"/>
                  </a:ext>
                </a:extLst>
              </p:cNvPr>
              <p:cNvSpPr txBox="1"/>
              <p:nvPr/>
            </p:nvSpPr>
            <p:spPr>
              <a:xfrm>
                <a:off x="8068389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dirty="0"/>
                  <a:t>C</a:t>
                </a:r>
              </a:p>
            </p:txBody>
          </p:sp>
        </p:grpSp>
      </p:grpSp>
      <p:sp>
        <p:nvSpPr>
          <p:cNvPr id="2" name="Triangle isocèle 1">
            <a:extLst>
              <a:ext uri="{FF2B5EF4-FFF2-40B4-BE49-F238E27FC236}">
                <a16:creationId xmlns:a16="http://schemas.microsoft.com/office/drawing/2014/main" id="{25FECC32-1E0B-7D9A-DF5D-9C0E1EE5234C}"/>
              </a:ext>
            </a:extLst>
          </p:cNvPr>
          <p:cNvSpPr/>
          <p:nvPr/>
        </p:nvSpPr>
        <p:spPr>
          <a:xfrm>
            <a:off x="2363412" y="2051315"/>
            <a:ext cx="3586940" cy="2251477"/>
          </a:xfrm>
          <a:prstGeom prst="triangle">
            <a:avLst>
              <a:gd name="adj" fmla="val 75937"/>
            </a:avLst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2629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36968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F4DEE2-59FE-44BF-D2D9-BDD1893AF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E12B751C-A7D4-C221-829E-62404C2719C7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السبورة، ليشرح لنا كيف توصل إلى الجواب؟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CEEF1294-E5DB-A83D-6820-CFE1D03574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Triangle isocèle 1">
            <a:extLst>
              <a:ext uri="{FF2B5EF4-FFF2-40B4-BE49-F238E27FC236}">
                <a16:creationId xmlns:a16="http://schemas.microsoft.com/office/drawing/2014/main" id="{EFFAC364-610B-2FE4-6776-7E601C0C2AE8}"/>
              </a:ext>
            </a:extLst>
          </p:cNvPr>
          <p:cNvSpPr/>
          <p:nvPr/>
        </p:nvSpPr>
        <p:spPr>
          <a:xfrm>
            <a:off x="2363412" y="2051315"/>
            <a:ext cx="3586940" cy="2251477"/>
          </a:xfrm>
          <a:prstGeom prst="triangle">
            <a:avLst>
              <a:gd name="adj" fmla="val 75937"/>
            </a:avLst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CF7BC32-780C-5B55-CA17-CD7EA6539FAF}"/>
              </a:ext>
            </a:extLst>
          </p:cNvPr>
          <p:cNvGrpSpPr/>
          <p:nvPr/>
        </p:nvGrpSpPr>
        <p:grpSpPr>
          <a:xfrm>
            <a:off x="5597826" y="5331245"/>
            <a:ext cx="2964193" cy="588921"/>
            <a:chOff x="5597826" y="5202038"/>
            <a:chExt cx="2964193" cy="588921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3C04B2B2-DD60-05EB-7764-762E3C2ABF51}"/>
                </a:ext>
              </a:extLst>
            </p:cNvPr>
            <p:cNvSpPr txBox="1"/>
            <p:nvPr/>
          </p:nvSpPr>
          <p:spPr>
            <a:xfrm>
              <a:off x="5597826" y="5267739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قائِمُ الزَّاوِيَةِ  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5C31E4A7-19A4-E31B-5205-87B991CAA403}"/>
                </a:ext>
              </a:extLst>
            </p:cNvPr>
            <p:cNvGrpSpPr/>
            <p:nvPr/>
          </p:nvGrpSpPr>
          <p:grpSpPr>
            <a:xfrm>
              <a:off x="8022019" y="5202038"/>
              <a:ext cx="540000" cy="540000"/>
              <a:chOff x="8022019" y="5251733"/>
              <a:chExt cx="540000" cy="540000"/>
            </a:xfrm>
          </p:grpSpPr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BB3D7E14-2D62-A25C-6C82-A3B28361EF6C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E4A96C1B-FA84-7B3F-1266-DE8AA938540A}"/>
                  </a:ext>
                </a:extLst>
              </p:cNvPr>
              <p:cNvSpPr txBox="1"/>
              <p:nvPr/>
            </p:nvSpPr>
            <p:spPr>
              <a:xfrm>
                <a:off x="8088267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dirty="0"/>
                  <a:t>A</a:t>
                </a:r>
              </a:p>
            </p:txBody>
          </p:sp>
        </p:grp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254CEFFC-104B-CE64-CE65-6A10B53B3076}"/>
              </a:ext>
            </a:extLst>
          </p:cNvPr>
          <p:cNvGrpSpPr/>
          <p:nvPr/>
        </p:nvGrpSpPr>
        <p:grpSpPr>
          <a:xfrm>
            <a:off x="2661768" y="5331245"/>
            <a:ext cx="2944315" cy="588921"/>
            <a:chOff x="2879971" y="5210428"/>
            <a:chExt cx="2944315" cy="588921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3B217B78-FFA0-1AC4-D16A-A3926BDD20B8}"/>
                </a:ext>
              </a:extLst>
            </p:cNvPr>
            <p:cNvSpPr txBox="1"/>
            <p:nvPr/>
          </p:nvSpPr>
          <p:spPr>
            <a:xfrm>
              <a:off x="2879971" y="5276129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مُثَلَّثٌ حَادّ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1B990BC-B5E0-F94A-CD37-D448345A52E2}"/>
                </a:ext>
              </a:extLst>
            </p:cNvPr>
            <p:cNvGrpSpPr/>
            <p:nvPr/>
          </p:nvGrpSpPr>
          <p:grpSpPr>
            <a:xfrm>
              <a:off x="5284286" y="5210428"/>
              <a:ext cx="540000" cy="540000"/>
              <a:chOff x="8022019" y="5251733"/>
              <a:chExt cx="540000" cy="540000"/>
            </a:xfrm>
          </p:grpSpPr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F8C09D7D-52B1-B37C-D580-DB12D54CBD78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2B307E48-8BB7-5C72-87CA-486D3786B56C}"/>
                  </a:ext>
                </a:extLst>
              </p:cNvPr>
              <p:cNvSpPr txBox="1"/>
              <p:nvPr/>
            </p:nvSpPr>
            <p:spPr>
              <a:xfrm>
                <a:off x="8088267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dirty="0"/>
                  <a:t>B</a:t>
                </a:r>
              </a:p>
            </p:txBody>
          </p:sp>
        </p:grp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3E1A170B-C2FB-412A-91C9-24C54A4250A4}"/>
              </a:ext>
            </a:extLst>
          </p:cNvPr>
          <p:cNvGrpSpPr/>
          <p:nvPr/>
        </p:nvGrpSpPr>
        <p:grpSpPr>
          <a:xfrm>
            <a:off x="-294168" y="5331245"/>
            <a:ext cx="2964193" cy="588921"/>
            <a:chOff x="52670" y="5213715"/>
            <a:chExt cx="2964193" cy="588921"/>
          </a:xfrm>
        </p:grpSpPr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79EA0210-B4CE-1517-AD62-61D2028F9C45}"/>
                </a:ext>
              </a:extLst>
            </p:cNvPr>
            <p:cNvSpPr txBox="1"/>
            <p:nvPr/>
          </p:nvSpPr>
          <p:spPr>
            <a:xfrm>
              <a:off x="52670" y="5279416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مُثَلَّثٌ مُنْفَرِجٌ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045BF3EE-DB35-5D40-1B14-C1B96BF5C5AD}"/>
                </a:ext>
              </a:extLst>
            </p:cNvPr>
            <p:cNvGrpSpPr/>
            <p:nvPr/>
          </p:nvGrpSpPr>
          <p:grpSpPr>
            <a:xfrm>
              <a:off x="2476863" y="5213715"/>
              <a:ext cx="540000" cy="540000"/>
              <a:chOff x="8022019" y="5251733"/>
              <a:chExt cx="540000" cy="540000"/>
            </a:xfrm>
          </p:grpSpPr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AC61990E-64EE-8842-C49C-18C65766FC7E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BEA1029A-1A58-FD63-4A82-74DA38B5B48B}"/>
                  </a:ext>
                </a:extLst>
              </p:cNvPr>
              <p:cNvSpPr txBox="1"/>
              <p:nvPr/>
            </p:nvSpPr>
            <p:spPr>
              <a:xfrm>
                <a:off x="8068389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dirty="0"/>
                  <a:t>C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2465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Arc partiel 40">
            <a:extLst>
              <a:ext uri="{FF2B5EF4-FFF2-40B4-BE49-F238E27FC236}">
                <a16:creationId xmlns:a16="http://schemas.microsoft.com/office/drawing/2014/main" id="{B837670B-D8B9-EF62-BF52-BA26060725DB}"/>
              </a:ext>
            </a:extLst>
          </p:cNvPr>
          <p:cNvSpPr/>
          <p:nvPr/>
        </p:nvSpPr>
        <p:spPr>
          <a:xfrm>
            <a:off x="5566997" y="3926175"/>
            <a:ext cx="740271" cy="760422"/>
          </a:xfrm>
          <a:prstGeom prst="pie">
            <a:avLst>
              <a:gd name="adj1" fmla="val 10845232"/>
              <a:gd name="adj2" fmla="val 14917655"/>
            </a:avLst>
          </a:prstGeom>
          <a:solidFill>
            <a:srgbClr val="C0000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pic>
        <p:nvPicPr>
          <p:cNvPr id="40" name="Image 39">
            <a:extLst>
              <a:ext uri="{FF2B5EF4-FFF2-40B4-BE49-F238E27FC236}">
                <a16:creationId xmlns:a16="http://schemas.microsoft.com/office/drawing/2014/main" id="{34284178-5B86-A6FD-1A3B-B45739A612B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4938922">
            <a:off x="3825201" y="2828949"/>
            <a:ext cx="1831203" cy="1765970"/>
          </a:xfrm>
          <a:prstGeom prst="rtTriangl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هذا مثلث حاد، لأن زواياه الثلاثة حادة.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160A50-690B-76EC-0B34-AEE26FA1BC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4" name="Triangle isocèle 23">
            <a:extLst>
              <a:ext uri="{FF2B5EF4-FFF2-40B4-BE49-F238E27FC236}">
                <a16:creationId xmlns:a16="http://schemas.microsoft.com/office/drawing/2014/main" id="{017FBD3E-614E-E799-03F3-5DE149E1CFAA}"/>
              </a:ext>
            </a:extLst>
          </p:cNvPr>
          <p:cNvSpPr/>
          <p:nvPr/>
        </p:nvSpPr>
        <p:spPr>
          <a:xfrm>
            <a:off x="2363412" y="2051315"/>
            <a:ext cx="3586940" cy="2251477"/>
          </a:xfrm>
          <a:prstGeom prst="triangle">
            <a:avLst>
              <a:gd name="adj" fmla="val 75937"/>
            </a:avLst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5B6DBB8D-2084-A081-57C3-B5F96D8DFBB8}"/>
              </a:ext>
            </a:extLst>
          </p:cNvPr>
          <p:cNvGrpSpPr/>
          <p:nvPr/>
        </p:nvGrpSpPr>
        <p:grpSpPr>
          <a:xfrm>
            <a:off x="5597826" y="5331245"/>
            <a:ext cx="2964193" cy="588921"/>
            <a:chOff x="5597826" y="5202038"/>
            <a:chExt cx="2964193" cy="588921"/>
          </a:xfrm>
        </p:grpSpPr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E84A9323-B3B2-A3A3-9EA1-6F68EE5EFF9B}"/>
                </a:ext>
              </a:extLst>
            </p:cNvPr>
            <p:cNvSpPr txBox="1"/>
            <p:nvPr/>
          </p:nvSpPr>
          <p:spPr>
            <a:xfrm>
              <a:off x="5597826" y="5267739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قائِمُ الزَّاوِيَةِ  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77AFFAE7-3A30-58D8-BA92-4FD5D0C273FA}"/>
                </a:ext>
              </a:extLst>
            </p:cNvPr>
            <p:cNvGrpSpPr/>
            <p:nvPr/>
          </p:nvGrpSpPr>
          <p:grpSpPr>
            <a:xfrm>
              <a:off x="8022019" y="5202038"/>
              <a:ext cx="540000" cy="540000"/>
              <a:chOff x="8022019" y="5251733"/>
              <a:chExt cx="540000" cy="540000"/>
            </a:xfrm>
          </p:grpSpPr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90303F4C-A632-2CF0-D04A-FFFC58980EE8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75CEC2E7-28AF-D113-8970-3897C85D2134}"/>
                  </a:ext>
                </a:extLst>
              </p:cNvPr>
              <p:cNvSpPr txBox="1"/>
              <p:nvPr/>
            </p:nvSpPr>
            <p:spPr>
              <a:xfrm>
                <a:off x="8088267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dirty="0"/>
                  <a:t>A</a:t>
                </a:r>
              </a:p>
            </p:txBody>
          </p:sp>
        </p:grp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83F63264-122E-67B5-779F-90B24458A72F}"/>
              </a:ext>
            </a:extLst>
          </p:cNvPr>
          <p:cNvGrpSpPr/>
          <p:nvPr/>
        </p:nvGrpSpPr>
        <p:grpSpPr>
          <a:xfrm>
            <a:off x="2661768" y="5331245"/>
            <a:ext cx="2944315" cy="588921"/>
            <a:chOff x="2879971" y="5210428"/>
            <a:chExt cx="2944315" cy="588921"/>
          </a:xfrm>
        </p:grpSpPr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87D03304-A2AF-567A-8CEB-990B5F97981C}"/>
                </a:ext>
              </a:extLst>
            </p:cNvPr>
            <p:cNvSpPr txBox="1"/>
            <p:nvPr/>
          </p:nvSpPr>
          <p:spPr>
            <a:xfrm>
              <a:off x="2879971" y="5276129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مُثَلَّثٌ حَادّ</a:t>
              </a:r>
              <a:endParaRPr lang="fr-FR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F874981D-BAB8-5BC1-AA03-BAE7F11E06F3}"/>
                </a:ext>
              </a:extLst>
            </p:cNvPr>
            <p:cNvGrpSpPr/>
            <p:nvPr/>
          </p:nvGrpSpPr>
          <p:grpSpPr>
            <a:xfrm>
              <a:off x="5284286" y="5210428"/>
              <a:ext cx="540000" cy="540000"/>
              <a:chOff x="8022019" y="5251733"/>
              <a:chExt cx="540000" cy="540000"/>
            </a:xfrm>
          </p:grpSpPr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93A6D5E3-0D59-36B3-716A-D45908C5034C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 w="28575">
                <a:solidFill>
                  <a:srgbClr val="CF1F3C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56382C71-ED87-CF1C-7E60-03528AE0747F}"/>
                  </a:ext>
                </a:extLst>
              </p:cNvPr>
              <p:cNvSpPr txBox="1"/>
              <p:nvPr/>
            </p:nvSpPr>
            <p:spPr>
              <a:xfrm>
                <a:off x="8088267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b="1" dirty="0">
                    <a:solidFill>
                      <a:srgbClr val="C00000"/>
                    </a:solidFill>
                  </a:rPr>
                  <a:t>B</a:t>
                </a:r>
              </a:p>
            </p:txBody>
          </p:sp>
        </p:grp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9743D8E0-5AAA-CA90-BA80-96C34B4ED817}"/>
              </a:ext>
            </a:extLst>
          </p:cNvPr>
          <p:cNvGrpSpPr/>
          <p:nvPr/>
        </p:nvGrpSpPr>
        <p:grpSpPr>
          <a:xfrm>
            <a:off x="-294168" y="5331245"/>
            <a:ext cx="2964193" cy="588921"/>
            <a:chOff x="52670" y="5213715"/>
            <a:chExt cx="2964193" cy="588921"/>
          </a:xfrm>
        </p:grpSpPr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823BB3-16BA-D735-007F-B81C303AD5BC}"/>
                </a:ext>
              </a:extLst>
            </p:cNvPr>
            <p:cNvSpPr txBox="1"/>
            <p:nvPr/>
          </p:nvSpPr>
          <p:spPr>
            <a:xfrm>
              <a:off x="52670" y="5279416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مُثَلَّثٌ مُنْفَرِجٌ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37" name="Groupe 36">
              <a:extLst>
                <a:ext uri="{FF2B5EF4-FFF2-40B4-BE49-F238E27FC236}">
                  <a16:creationId xmlns:a16="http://schemas.microsoft.com/office/drawing/2014/main" id="{FBF271D7-F981-12B4-8B08-2AF96586F183}"/>
                </a:ext>
              </a:extLst>
            </p:cNvPr>
            <p:cNvGrpSpPr/>
            <p:nvPr/>
          </p:nvGrpSpPr>
          <p:grpSpPr>
            <a:xfrm>
              <a:off x="2476863" y="5213715"/>
              <a:ext cx="540000" cy="540000"/>
              <a:chOff x="8022019" y="5251733"/>
              <a:chExt cx="540000" cy="540000"/>
            </a:xfrm>
          </p:grpSpPr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FA34548B-F6FB-ACBF-7F43-6D1083A2BF30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15B7ACB1-6894-2545-802E-A8B4737AF005}"/>
                  </a:ext>
                </a:extLst>
              </p:cNvPr>
              <p:cNvSpPr txBox="1"/>
              <p:nvPr/>
            </p:nvSpPr>
            <p:spPr>
              <a:xfrm>
                <a:off x="8068389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b="1" dirty="0">
                    <a:solidFill>
                      <a:srgbClr val="C00000"/>
                    </a:solidFill>
                  </a:rPr>
                  <a:t>C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96378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5A7539-CB8E-E4BB-9709-C385B612C3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5BA2E8C-A4D7-1978-5247-B75DC87489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F1A6394-A451-3387-D12D-88E6ACF6B0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6863" y="2213684"/>
            <a:ext cx="2934789" cy="2207992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90A20F84-4ABF-F74A-A243-1F8F6FC5015C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1867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اكتبوا، على ألواحكم، نوع المثلث التالي حسب نوع زواياه: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292EE23C-404D-42E9-1FE8-825D8F648C1D}"/>
              </a:ext>
            </a:extLst>
          </p:cNvPr>
          <p:cNvGrpSpPr/>
          <p:nvPr/>
        </p:nvGrpSpPr>
        <p:grpSpPr>
          <a:xfrm>
            <a:off x="5597826" y="5331245"/>
            <a:ext cx="2964193" cy="588921"/>
            <a:chOff x="5597826" y="5202038"/>
            <a:chExt cx="2964193" cy="588921"/>
          </a:xfrm>
        </p:grpSpPr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43EAB268-12FD-DDEC-2860-38DA30F07F39}"/>
                </a:ext>
              </a:extLst>
            </p:cNvPr>
            <p:cNvSpPr txBox="1"/>
            <p:nvPr/>
          </p:nvSpPr>
          <p:spPr>
            <a:xfrm>
              <a:off x="5597826" y="5267739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قائِمُ الزَّاوِيَةِ  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07948D41-78E6-FD77-C727-64CDDACCFC0B}"/>
                </a:ext>
              </a:extLst>
            </p:cNvPr>
            <p:cNvGrpSpPr/>
            <p:nvPr/>
          </p:nvGrpSpPr>
          <p:grpSpPr>
            <a:xfrm>
              <a:off x="8022019" y="5202038"/>
              <a:ext cx="540000" cy="540000"/>
              <a:chOff x="8022019" y="5251733"/>
              <a:chExt cx="540000" cy="540000"/>
            </a:xfrm>
          </p:grpSpPr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7D7472C4-4BFD-BAB6-FC5B-5E4F34B5EAE7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D4D76008-8DA6-A9BA-2E26-D9BFF08634EC}"/>
                  </a:ext>
                </a:extLst>
              </p:cNvPr>
              <p:cNvSpPr txBox="1"/>
              <p:nvPr/>
            </p:nvSpPr>
            <p:spPr>
              <a:xfrm>
                <a:off x="8088267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dirty="0"/>
                  <a:t>A</a:t>
                </a:r>
              </a:p>
            </p:txBody>
          </p:sp>
        </p:grp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F2F3B1CA-30CB-AB54-E8BD-4B4538534142}"/>
              </a:ext>
            </a:extLst>
          </p:cNvPr>
          <p:cNvGrpSpPr/>
          <p:nvPr/>
        </p:nvGrpSpPr>
        <p:grpSpPr>
          <a:xfrm>
            <a:off x="2661768" y="5331245"/>
            <a:ext cx="2944315" cy="588921"/>
            <a:chOff x="2879971" y="5210428"/>
            <a:chExt cx="2944315" cy="588921"/>
          </a:xfrm>
        </p:grpSpPr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2747B1E5-7A9A-F538-9EEC-42E3B713339B}"/>
                </a:ext>
              </a:extLst>
            </p:cNvPr>
            <p:cNvSpPr txBox="1"/>
            <p:nvPr/>
          </p:nvSpPr>
          <p:spPr>
            <a:xfrm>
              <a:off x="2879971" y="5276129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مُثَلَّثٌ حَادّ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B936BF07-AFFF-F4F7-27F5-888FBD3266CB}"/>
                </a:ext>
              </a:extLst>
            </p:cNvPr>
            <p:cNvGrpSpPr/>
            <p:nvPr/>
          </p:nvGrpSpPr>
          <p:grpSpPr>
            <a:xfrm>
              <a:off x="5284286" y="5210428"/>
              <a:ext cx="540000" cy="540000"/>
              <a:chOff x="8022019" y="5251733"/>
              <a:chExt cx="540000" cy="540000"/>
            </a:xfrm>
          </p:grpSpPr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257B78B5-52A5-43F4-361E-5C92EB0791A7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F1692A1A-9D72-0F45-3918-A9078845AC10}"/>
                  </a:ext>
                </a:extLst>
              </p:cNvPr>
              <p:cNvSpPr txBox="1"/>
              <p:nvPr/>
            </p:nvSpPr>
            <p:spPr>
              <a:xfrm>
                <a:off x="8088267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dirty="0"/>
                  <a:t>B</a:t>
                </a:r>
              </a:p>
            </p:txBody>
          </p:sp>
        </p:grp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598D18A0-A7DA-CCEF-6369-C8A01E5CB229}"/>
              </a:ext>
            </a:extLst>
          </p:cNvPr>
          <p:cNvGrpSpPr/>
          <p:nvPr/>
        </p:nvGrpSpPr>
        <p:grpSpPr>
          <a:xfrm>
            <a:off x="-294168" y="5331245"/>
            <a:ext cx="2964193" cy="588921"/>
            <a:chOff x="52670" y="5213715"/>
            <a:chExt cx="2964193" cy="588921"/>
          </a:xfrm>
        </p:grpSpPr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56C5ABE2-2953-8858-72AB-931783B6E889}"/>
                </a:ext>
              </a:extLst>
            </p:cNvPr>
            <p:cNvSpPr txBox="1"/>
            <p:nvPr/>
          </p:nvSpPr>
          <p:spPr>
            <a:xfrm>
              <a:off x="52670" y="5279416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مُثَلَّثٌ مُنْفَرِجٌ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33" name="Groupe 32">
              <a:extLst>
                <a:ext uri="{FF2B5EF4-FFF2-40B4-BE49-F238E27FC236}">
                  <a16:creationId xmlns:a16="http://schemas.microsoft.com/office/drawing/2014/main" id="{BB5EB429-3ABF-28D4-7CA4-0FD4925676DF}"/>
                </a:ext>
              </a:extLst>
            </p:cNvPr>
            <p:cNvGrpSpPr/>
            <p:nvPr/>
          </p:nvGrpSpPr>
          <p:grpSpPr>
            <a:xfrm>
              <a:off x="2476863" y="5213715"/>
              <a:ext cx="540000" cy="540000"/>
              <a:chOff x="8022019" y="5251733"/>
              <a:chExt cx="540000" cy="540000"/>
            </a:xfrm>
          </p:grpSpPr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D1C7CDBE-3B3F-BA9B-68BC-077C2DF077D6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31C628F7-6F91-0D75-A7AE-86562984A583}"/>
                  </a:ext>
                </a:extLst>
              </p:cNvPr>
              <p:cNvSpPr txBox="1"/>
              <p:nvPr/>
            </p:nvSpPr>
            <p:spPr>
              <a:xfrm>
                <a:off x="8068389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dirty="0"/>
                  <a:t>C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69012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33B3E3-A5B8-2EE6-1F48-6F3A64907E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0382F44-E659-7F1D-450D-970B079AF741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F154426-8472-7C30-AE36-C1E68B6F34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7BC4AC-AD74-589D-0731-B28C99DBF5A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5470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AAD73-E86E-1C57-B6E7-2F095DDA36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6A97923-4DE9-B15E-227E-3FE97A09E37E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السبورة، ليشرح لنا كيف توصل إلى الجواب؟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B908141-D2C9-9DC1-783F-210C34F145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447EF8A-409F-BC15-6D21-762D884F27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6863" y="2213684"/>
            <a:ext cx="2934789" cy="2207992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17521B01-2148-55D3-1EA3-C60ED4F572BF}"/>
              </a:ext>
            </a:extLst>
          </p:cNvPr>
          <p:cNvGrpSpPr/>
          <p:nvPr/>
        </p:nvGrpSpPr>
        <p:grpSpPr>
          <a:xfrm>
            <a:off x="5597826" y="5331245"/>
            <a:ext cx="2964193" cy="588921"/>
            <a:chOff x="5597826" y="5202038"/>
            <a:chExt cx="2964193" cy="588921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72B9111-35F7-DDB5-89C9-BD8C69A88FA1}"/>
                </a:ext>
              </a:extLst>
            </p:cNvPr>
            <p:cNvSpPr txBox="1"/>
            <p:nvPr/>
          </p:nvSpPr>
          <p:spPr>
            <a:xfrm>
              <a:off x="5597826" y="5267739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قائِمُ الزَّاوِيَةِ  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5AD7B0A-38ED-12C2-DA4A-E54E86CA4254}"/>
                </a:ext>
              </a:extLst>
            </p:cNvPr>
            <p:cNvGrpSpPr/>
            <p:nvPr/>
          </p:nvGrpSpPr>
          <p:grpSpPr>
            <a:xfrm>
              <a:off x="8022019" y="5202038"/>
              <a:ext cx="540000" cy="540000"/>
              <a:chOff x="8022019" y="5251733"/>
              <a:chExt cx="540000" cy="540000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8C5DE2AC-0253-8426-D9D7-907523B35A8C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77BC642-A7A3-E22C-D512-85B840BC574F}"/>
                  </a:ext>
                </a:extLst>
              </p:cNvPr>
              <p:cNvSpPr txBox="1"/>
              <p:nvPr/>
            </p:nvSpPr>
            <p:spPr>
              <a:xfrm>
                <a:off x="8088267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dirty="0"/>
                  <a:t>A</a:t>
                </a:r>
              </a:p>
            </p:txBody>
          </p:sp>
        </p:grp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78606E4B-FFE0-3A30-5A6F-065EDA444080}"/>
              </a:ext>
            </a:extLst>
          </p:cNvPr>
          <p:cNvGrpSpPr/>
          <p:nvPr/>
        </p:nvGrpSpPr>
        <p:grpSpPr>
          <a:xfrm>
            <a:off x="2661768" y="5331245"/>
            <a:ext cx="2944315" cy="588921"/>
            <a:chOff x="2879971" y="5210428"/>
            <a:chExt cx="2944315" cy="588921"/>
          </a:xfrm>
        </p:grpSpPr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E503D23E-5835-ACFE-497C-7F5A44BF4AD7}"/>
                </a:ext>
              </a:extLst>
            </p:cNvPr>
            <p:cNvSpPr txBox="1"/>
            <p:nvPr/>
          </p:nvSpPr>
          <p:spPr>
            <a:xfrm>
              <a:off x="2879971" y="5276129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مُثَلَّثٌ حَادّ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186AF9BE-B4DE-7271-4F2B-396727F25042}"/>
                </a:ext>
              </a:extLst>
            </p:cNvPr>
            <p:cNvGrpSpPr/>
            <p:nvPr/>
          </p:nvGrpSpPr>
          <p:grpSpPr>
            <a:xfrm>
              <a:off x="5284286" y="5210428"/>
              <a:ext cx="540000" cy="540000"/>
              <a:chOff x="8022019" y="5251733"/>
              <a:chExt cx="540000" cy="540000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2CE43671-BEBA-0BC0-6175-F8CCFFE5510B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C4E5909D-8464-9429-9169-536B6D88AF95}"/>
                  </a:ext>
                </a:extLst>
              </p:cNvPr>
              <p:cNvSpPr txBox="1"/>
              <p:nvPr/>
            </p:nvSpPr>
            <p:spPr>
              <a:xfrm>
                <a:off x="8088267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dirty="0"/>
                  <a:t>B</a:t>
                </a:r>
              </a:p>
            </p:txBody>
          </p:sp>
        </p:grp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6DAD00C2-17E8-8C02-D055-5E9951E9A375}"/>
              </a:ext>
            </a:extLst>
          </p:cNvPr>
          <p:cNvGrpSpPr/>
          <p:nvPr/>
        </p:nvGrpSpPr>
        <p:grpSpPr>
          <a:xfrm>
            <a:off x="-294168" y="5331245"/>
            <a:ext cx="2964193" cy="588921"/>
            <a:chOff x="52670" y="5213715"/>
            <a:chExt cx="2964193" cy="588921"/>
          </a:xfrm>
        </p:grpSpPr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8D75C2FE-B82E-4DE1-8A80-72D5008124B7}"/>
                </a:ext>
              </a:extLst>
            </p:cNvPr>
            <p:cNvSpPr txBox="1"/>
            <p:nvPr/>
          </p:nvSpPr>
          <p:spPr>
            <a:xfrm>
              <a:off x="52670" y="5279416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مُثَلَّثٌ مُنْفَرِجٌ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8A3320A9-4FBC-F6E9-2E87-2C011292D00A}"/>
                </a:ext>
              </a:extLst>
            </p:cNvPr>
            <p:cNvGrpSpPr/>
            <p:nvPr/>
          </p:nvGrpSpPr>
          <p:grpSpPr>
            <a:xfrm>
              <a:off x="2476863" y="5213715"/>
              <a:ext cx="540000" cy="540000"/>
              <a:chOff x="8022019" y="5251733"/>
              <a:chExt cx="540000" cy="540000"/>
            </a:xfrm>
          </p:grpSpPr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E94EF4EA-E3C6-9072-0BA0-44F263E105E6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C4FE0B58-1ACD-13D9-6A85-C12F99B7F29E}"/>
                  </a:ext>
                </a:extLst>
              </p:cNvPr>
              <p:cNvSpPr txBox="1"/>
              <p:nvPr/>
            </p:nvSpPr>
            <p:spPr>
              <a:xfrm>
                <a:off x="8068389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dirty="0"/>
                  <a:t>C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07286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08B8AC-824A-79E5-564D-8C8F608F1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8CB2BC20-A179-BF2A-8109-EB6C11EFE2C6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هذا مثلث قائم الزاوية، لأن إحدى زواياه قائمة.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7DD664F-DBE8-048E-0359-A793F86C69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AD8A1B24-BBFB-DD52-01A8-FF26F3176A29}"/>
              </a:ext>
            </a:extLst>
          </p:cNvPr>
          <p:cNvGrpSpPr/>
          <p:nvPr/>
        </p:nvGrpSpPr>
        <p:grpSpPr>
          <a:xfrm>
            <a:off x="5597826" y="5331245"/>
            <a:ext cx="2964193" cy="588921"/>
            <a:chOff x="5597826" y="5202038"/>
            <a:chExt cx="2964193" cy="588921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EB516C4D-916D-7D58-8AD3-632CBC6E718C}"/>
                </a:ext>
              </a:extLst>
            </p:cNvPr>
            <p:cNvSpPr txBox="1"/>
            <p:nvPr/>
          </p:nvSpPr>
          <p:spPr>
            <a:xfrm>
              <a:off x="5597826" y="5267739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قائِمُ الزَّاوِيَةِ  </a:t>
              </a:r>
              <a:endParaRPr lang="fr-FR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54EA3B6-F1B8-97C4-67D6-3C78B75629F5}"/>
                </a:ext>
              </a:extLst>
            </p:cNvPr>
            <p:cNvGrpSpPr/>
            <p:nvPr/>
          </p:nvGrpSpPr>
          <p:grpSpPr>
            <a:xfrm>
              <a:off x="8022019" y="5202038"/>
              <a:ext cx="540000" cy="540000"/>
              <a:chOff x="8022019" y="5251733"/>
              <a:chExt cx="540000" cy="540000"/>
            </a:xfrm>
          </p:grpSpPr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BC421F14-D7F8-03CC-B3B3-79EE483442D8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 w="28575">
                <a:solidFill>
                  <a:srgbClr val="C000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F129374F-D545-6F90-64F3-E3557098CA72}"/>
                  </a:ext>
                </a:extLst>
              </p:cNvPr>
              <p:cNvSpPr txBox="1"/>
              <p:nvPr/>
            </p:nvSpPr>
            <p:spPr>
              <a:xfrm>
                <a:off x="8088267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b="1" dirty="0">
                    <a:solidFill>
                      <a:srgbClr val="C00000"/>
                    </a:solidFill>
                  </a:rPr>
                  <a:t>A</a:t>
                </a:r>
              </a:p>
            </p:txBody>
          </p:sp>
        </p:grp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361CA37B-41B6-50A1-3BCA-4202FF01B8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6863" y="2213684"/>
            <a:ext cx="2934789" cy="2207992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0A547D0E-DDEA-2ACD-2AAF-7C87D7214F0F}"/>
              </a:ext>
            </a:extLst>
          </p:cNvPr>
          <p:cNvGrpSpPr/>
          <p:nvPr/>
        </p:nvGrpSpPr>
        <p:grpSpPr>
          <a:xfrm>
            <a:off x="2661768" y="5331245"/>
            <a:ext cx="2944315" cy="588921"/>
            <a:chOff x="2879971" y="5210428"/>
            <a:chExt cx="2944315" cy="588921"/>
          </a:xfrm>
        </p:grpSpPr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CF7641A5-7B09-AD29-767A-C9101E2DC423}"/>
                </a:ext>
              </a:extLst>
            </p:cNvPr>
            <p:cNvSpPr txBox="1"/>
            <p:nvPr/>
          </p:nvSpPr>
          <p:spPr>
            <a:xfrm>
              <a:off x="2879971" y="5276129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مُثَلَّثٌ حَادّ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A4DAFC44-984B-BB3A-BE16-E986CDF2559E}"/>
                </a:ext>
              </a:extLst>
            </p:cNvPr>
            <p:cNvGrpSpPr/>
            <p:nvPr/>
          </p:nvGrpSpPr>
          <p:grpSpPr>
            <a:xfrm>
              <a:off x="5284286" y="5210428"/>
              <a:ext cx="540000" cy="540000"/>
              <a:chOff x="8022019" y="5251733"/>
              <a:chExt cx="540000" cy="540000"/>
            </a:xfrm>
          </p:grpSpPr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6012E360-43CA-474E-62C9-D2FF7A44A8A7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463E1AB8-A436-DC62-BDDD-E93EA8B7070B}"/>
                  </a:ext>
                </a:extLst>
              </p:cNvPr>
              <p:cNvSpPr txBox="1"/>
              <p:nvPr/>
            </p:nvSpPr>
            <p:spPr>
              <a:xfrm>
                <a:off x="8088267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dirty="0"/>
                  <a:t>B</a:t>
                </a:r>
              </a:p>
            </p:txBody>
          </p:sp>
        </p:grp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9C30AB86-C46E-5D73-1DAF-4AB1B8954321}"/>
              </a:ext>
            </a:extLst>
          </p:cNvPr>
          <p:cNvGrpSpPr/>
          <p:nvPr/>
        </p:nvGrpSpPr>
        <p:grpSpPr>
          <a:xfrm>
            <a:off x="-294168" y="5331245"/>
            <a:ext cx="2964193" cy="588921"/>
            <a:chOff x="52670" y="5213715"/>
            <a:chExt cx="2964193" cy="588921"/>
          </a:xfrm>
        </p:grpSpPr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5D140B68-97AD-21CD-159B-75AE1F671D54}"/>
                </a:ext>
              </a:extLst>
            </p:cNvPr>
            <p:cNvSpPr txBox="1"/>
            <p:nvPr/>
          </p:nvSpPr>
          <p:spPr>
            <a:xfrm>
              <a:off x="52670" y="5279416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مُثَلَّثٌ مُنْفَرِجٌ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33" name="Groupe 32">
              <a:extLst>
                <a:ext uri="{FF2B5EF4-FFF2-40B4-BE49-F238E27FC236}">
                  <a16:creationId xmlns:a16="http://schemas.microsoft.com/office/drawing/2014/main" id="{F51D47B0-6A12-E48E-0F40-A7C1FD1FF380}"/>
                </a:ext>
              </a:extLst>
            </p:cNvPr>
            <p:cNvGrpSpPr/>
            <p:nvPr/>
          </p:nvGrpSpPr>
          <p:grpSpPr>
            <a:xfrm>
              <a:off x="2476863" y="5213715"/>
              <a:ext cx="540000" cy="540000"/>
              <a:chOff x="8022019" y="5251733"/>
              <a:chExt cx="540000" cy="540000"/>
            </a:xfrm>
          </p:grpSpPr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81DCDE64-1BEA-D13E-8067-3E1F96ADFEAD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7FA42F31-1F5B-BC0E-961C-DE4CBFD2D2C1}"/>
                  </a:ext>
                </a:extLst>
              </p:cNvPr>
              <p:cNvSpPr txBox="1"/>
              <p:nvPr/>
            </p:nvSpPr>
            <p:spPr>
              <a:xfrm>
                <a:off x="8068389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dirty="0"/>
                  <a:t>C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06167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FEB947-0199-04F1-AA64-456444272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1D263342-345F-2222-3BC6-874A9BA90E4E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1867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اكتبوا، على ألواحكم، نوع المثلث التالي، حسب نوع زواياه: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42ED9E8-D4A4-BF85-DAC9-6A52BB9764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FAB636D9-2E34-2B01-F68B-B14643851D04}"/>
              </a:ext>
            </a:extLst>
          </p:cNvPr>
          <p:cNvGrpSpPr/>
          <p:nvPr/>
        </p:nvGrpSpPr>
        <p:grpSpPr>
          <a:xfrm>
            <a:off x="5597826" y="5331245"/>
            <a:ext cx="2964193" cy="588921"/>
            <a:chOff x="5597826" y="5202038"/>
            <a:chExt cx="2964193" cy="588921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470BABE9-E5AD-F7C9-52B9-3D457EFFEAE8}"/>
                </a:ext>
              </a:extLst>
            </p:cNvPr>
            <p:cNvSpPr txBox="1"/>
            <p:nvPr/>
          </p:nvSpPr>
          <p:spPr>
            <a:xfrm>
              <a:off x="5597826" y="5267739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قائِمُ الزَّاوِيَةِ  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0A11E433-9A68-3403-F6E3-3B81F3FEEB14}"/>
                </a:ext>
              </a:extLst>
            </p:cNvPr>
            <p:cNvGrpSpPr/>
            <p:nvPr/>
          </p:nvGrpSpPr>
          <p:grpSpPr>
            <a:xfrm>
              <a:off x="8022019" y="5202038"/>
              <a:ext cx="540000" cy="540000"/>
              <a:chOff x="8022019" y="5251733"/>
              <a:chExt cx="540000" cy="540000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CD157AC-B777-E92B-1A68-23A61EE33342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AB504851-1AD6-7423-DC1E-0C00DA2472F0}"/>
                  </a:ext>
                </a:extLst>
              </p:cNvPr>
              <p:cNvSpPr txBox="1"/>
              <p:nvPr/>
            </p:nvSpPr>
            <p:spPr>
              <a:xfrm>
                <a:off x="8088267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dirty="0"/>
                  <a:t>A</a:t>
                </a:r>
              </a:p>
            </p:txBody>
          </p:sp>
        </p:grp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903FBF9-5D45-A4F4-B74D-79547D22AF7F}"/>
              </a:ext>
            </a:extLst>
          </p:cNvPr>
          <p:cNvGrpSpPr/>
          <p:nvPr/>
        </p:nvGrpSpPr>
        <p:grpSpPr>
          <a:xfrm>
            <a:off x="2661768" y="5331245"/>
            <a:ext cx="2944315" cy="588921"/>
            <a:chOff x="2879971" y="5210428"/>
            <a:chExt cx="2944315" cy="588921"/>
          </a:xfrm>
        </p:grpSpPr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593D2FB-0148-CED8-0E3B-0590F0618E4C}"/>
                </a:ext>
              </a:extLst>
            </p:cNvPr>
            <p:cNvSpPr txBox="1"/>
            <p:nvPr/>
          </p:nvSpPr>
          <p:spPr>
            <a:xfrm>
              <a:off x="2879971" y="5276129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مُثَلَّثٌ حَادّ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F8B87C2-AB58-6AE2-4348-FB2E11B00DCD}"/>
                </a:ext>
              </a:extLst>
            </p:cNvPr>
            <p:cNvGrpSpPr/>
            <p:nvPr/>
          </p:nvGrpSpPr>
          <p:grpSpPr>
            <a:xfrm>
              <a:off x="5284286" y="5210428"/>
              <a:ext cx="540000" cy="540000"/>
              <a:chOff x="8022019" y="5251733"/>
              <a:chExt cx="540000" cy="540000"/>
            </a:xfrm>
          </p:grpSpPr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AD66C5E3-0806-7A76-6E2F-17CD293F8EC0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2DACE0D-E171-00C5-B20D-5B246DE938EF}"/>
                  </a:ext>
                </a:extLst>
              </p:cNvPr>
              <p:cNvSpPr txBox="1"/>
              <p:nvPr/>
            </p:nvSpPr>
            <p:spPr>
              <a:xfrm>
                <a:off x="8088267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dirty="0"/>
                  <a:t>B</a:t>
                </a:r>
              </a:p>
            </p:txBody>
          </p:sp>
        </p:grp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B453F870-0F45-017D-30EF-69FAC991EDC9}"/>
              </a:ext>
            </a:extLst>
          </p:cNvPr>
          <p:cNvGrpSpPr/>
          <p:nvPr/>
        </p:nvGrpSpPr>
        <p:grpSpPr>
          <a:xfrm>
            <a:off x="-294168" y="5331245"/>
            <a:ext cx="2964193" cy="588921"/>
            <a:chOff x="52670" y="5213715"/>
            <a:chExt cx="2964193" cy="588921"/>
          </a:xfrm>
        </p:grpSpPr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5649941C-DCD3-4364-606E-AE70B2E04167}"/>
                </a:ext>
              </a:extLst>
            </p:cNvPr>
            <p:cNvSpPr txBox="1"/>
            <p:nvPr/>
          </p:nvSpPr>
          <p:spPr>
            <a:xfrm>
              <a:off x="52670" y="5279416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مُثَلَّثٌ مُنْفَرِجٌ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531860C6-24E3-9E59-CA13-6C9EA72821C6}"/>
                </a:ext>
              </a:extLst>
            </p:cNvPr>
            <p:cNvGrpSpPr/>
            <p:nvPr/>
          </p:nvGrpSpPr>
          <p:grpSpPr>
            <a:xfrm>
              <a:off x="2476863" y="5213715"/>
              <a:ext cx="540000" cy="540000"/>
              <a:chOff x="8022019" y="5251733"/>
              <a:chExt cx="540000" cy="540000"/>
            </a:xfrm>
          </p:grpSpPr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34E92C23-3F8C-B19F-08C4-2E9F30297BE5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053A5794-CEBA-4020-1C36-A2655D8C226C}"/>
                  </a:ext>
                </a:extLst>
              </p:cNvPr>
              <p:cNvSpPr txBox="1"/>
              <p:nvPr/>
            </p:nvSpPr>
            <p:spPr>
              <a:xfrm>
                <a:off x="8068389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dirty="0"/>
                  <a:t>C</a:t>
                </a:r>
              </a:p>
            </p:txBody>
          </p:sp>
        </p:grp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9CC7B6E4-2612-8E15-B0B0-2C5FDFA757F6}"/>
              </a:ext>
            </a:extLst>
          </p:cNvPr>
          <p:cNvGrpSpPr/>
          <p:nvPr/>
        </p:nvGrpSpPr>
        <p:grpSpPr>
          <a:xfrm>
            <a:off x="1704641" y="2572407"/>
            <a:ext cx="5452904" cy="1702676"/>
            <a:chOff x="1704641" y="2572407"/>
            <a:chExt cx="5452904" cy="1702676"/>
          </a:xfrm>
        </p:grpSpPr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0DEDD5B4-0FF6-E6CB-A692-3F3C9B758E84}"/>
                </a:ext>
              </a:extLst>
            </p:cNvPr>
            <p:cNvCxnSpPr/>
            <p:nvPr/>
          </p:nvCxnSpPr>
          <p:spPr>
            <a:xfrm>
              <a:off x="1704641" y="2572407"/>
              <a:ext cx="1679004" cy="1692166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23">
              <a:extLst>
                <a:ext uri="{FF2B5EF4-FFF2-40B4-BE49-F238E27FC236}">
                  <a16:creationId xmlns:a16="http://schemas.microsoft.com/office/drawing/2014/main" id="{312D62C9-73BE-8815-9F57-94FEA2DB3DC5}"/>
                </a:ext>
              </a:extLst>
            </p:cNvPr>
            <p:cNvCxnSpPr/>
            <p:nvPr/>
          </p:nvCxnSpPr>
          <p:spPr>
            <a:xfrm>
              <a:off x="1723697" y="2585545"/>
              <a:ext cx="5423337" cy="94593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25">
              <a:extLst>
                <a:ext uri="{FF2B5EF4-FFF2-40B4-BE49-F238E27FC236}">
                  <a16:creationId xmlns:a16="http://schemas.microsoft.com/office/drawing/2014/main" id="{15D2787C-F184-7092-94B8-AF27C13108C8}"/>
                </a:ext>
              </a:extLst>
            </p:cNvPr>
            <p:cNvCxnSpPr/>
            <p:nvPr/>
          </p:nvCxnSpPr>
          <p:spPr>
            <a:xfrm flipH="1">
              <a:off x="3373135" y="2680138"/>
              <a:ext cx="3784410" cy="1594945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97422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49C297-F587-33F0-53FB-BF3A44866B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965C048-547B-F78B-B891-CCC724FE0503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81D908F-6312-892D-6592-268E33D60A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61E5E78-6673-6E2F-2238-42C0202586C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73105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BC388D-4BB4-2322-D1FA-FA50A09DB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F716C8E9-275B-8DC8-7E1A-AC5609B1F01D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السبورة، ليشرح لنا كيف توصل إلى الجواب؟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2084D36-73D4-24C0-D315-7870A1C58C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D3EE1AF-CBF3-8492-5E42-06716D82CDBB}"/>
              </a:ext>
            </a:extLst>
          </p:cNvPr>
          <p:cNvGrpSpPr/>
          <p:nvPr/>
        </p:nvGrpSpPr>
        <p:grpSpPr>
          <a:xfrm>
            <a:off x="5597826" y="5331245"/>
            <a:ext cx="2964193" cy="588921"/>
            <a:chOff x="5597826" y="5202038"/>
            <a:chExt cx="2964193" cy="588921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3FF7C6CD-D752-BB2D-71B7-B0D8B6EB4C96}"/>
                </a:ext>
              </a:extLst>
            </p:cNvPr>
            <p:cNvSpPr txBox="1"/>
            <p:nvPr/>
          </p:nvSpPr>
          <p:spPr>
            <a:xfrm>
              <a:off x="5597826" y="5267739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قائِمُ الزَّاوِيَةِ  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EB431C7-9820-007E-D6F1-AB7CE5F6ECD6}"/>
                </a:ext>
              </a:extLst>
            </p:cNvPr>
            <p:cNvGrpSpPr/>
            <p:nvPr/>
          </p:nvGrpSpPr>
          <p:grpSpPr>
            <a:xfrm>
              <a:off x="8022019" y="5202038"/>
              <a:ext cx="540000" cy="540000"/>
              <a:chOff x="8022019" y="5251733"/>
              <a:chExt cx="540000" cy="540000"/>
            </a:xfrm>
          </p:grpSpPr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59AE75AC-024F-F034-B46D-7A69504F94AA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AEE70FA9-43AA-6AC5-731C-5069CF312042}"/>
                  </a:ext>
                </a:extLst>
              </p:cNvPr>
              <p:cNvSpPr txBox="1"/>
              <p:nvPr/>
            </p:nvSpPr>
            <p:spPr>
              <a:xfrm>
                <a:off x="8088267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dirty="0"/>
                  <a:t>A</a:t>
                </a:r>
              </a:p>
            </p:txBody>
          </p:sp>
        </p:grp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75BD49FA-549F-0F29-BFB9-B199289EA181}"/>
              </a:ext>
            </a:extLst>
          </p:cNvPr>
          <p:cNvGrpSpPr/>
          <p:nvPr/>
        </p:nvGrpSpPr>
        <p:grpSpPr>
          <a:xfrm>
            <a:off x="2661768" y="5331245"/>
            <a:ext cx="2944315" cy="588921"/>
            <a:chOff x="2879971" y="5210428"/>
            <a:chExt cx="2944315" cy="588921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4B9DD00E-D0F4-1FD6-928E-7E50B1B242C1}"/>
                </a:ext>
              </a:extLst>
            </p:cNvPr>
            <p:cNvSpPr txBox="1"/>
            <p:nvPr/>
          </p:nvSpPr>
          <p:spPr>
            <a:xfrm>
              <a:off x="2879971" y="5276129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مُثَلَّثٌ حَادّ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79CABC7-CAF1-8A54-C2CB-DF8890008187}"/>
                </a:ext>
              </a:extLst>
            </p:cNvPr>
            <p:cNvGrpSpPr/>
            <p:nvPr/>
          </p:nvGrpSpPr>
          <p:grpSpPr>
            <a:xfrm>
              <a:off x="5284286" y="5210428"/>
              <a:ext cx="540000" cy="540000"/>
              <a:chOff x="8022019" y="5251733"/>
              <a:chExt cx="540000" cy="540000"/>
            </a:xfrm>
          </p:grpSpPr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1A0EEC8-A354-81D8-F4F8-842C4B041E35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A94A385E-EFDE-B067-06B0-9A82F17EEF34}"/>
                  </a:ext>
                </a:extLst>
              </p:cNvPr>
              <p:cNvSpPr txBox="1"/>
              <p:nvPr/>
            </p:nvSpPr>
            <p:spPr>
              <a:xfrm>
                <a:off x="8088267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dirty="0"/>
                  <a:t>B</a:t>
                </a:r>
              </a:p>
            </p:txBody>
          </p:sp>
        </p:grp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2C86D2FB-83B9-D14D-8D45-A3F64E230775}"/>
              </a:ext>
            </a:extLst>
          </p:cNvPr>
          <p:cNvGrpSpPr/>
          <p:nvPr/>
        </p:nvGrpSpPr>
        <p:grpSpPr>
          <a:xfrm>
            <a:off x="-294168" y="5331245"/>
            <a:ext cx="2964193" cy="588921"/>
            <a:chOff x="52670" y="5213715"/>
            <a:chExt cx="2964193" cy="588921"/>
          </a:xfrm>
        </p:grpSpPr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A852FED-5F5A-6649-50E1-B0AB9B4B5561}"/>
                </a:ext>
              </a:extLst>
            </p:cNvPr>
            <p:cNvSpPr txBox="1"/>
            <p:nvPr/>
          </p:nvSpPr>
          <p:spPr>
            <a:xfrm>
              <a:off x="52670" y="5279416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مُثَلَّثٌ مُنْفَرِجٌ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104C0504-BB56-0DB0-26F8-FB7E479ECE0C}"/>
                </a:ext>
              </a:extLst>
            </p:cNvPr>
            <p:cNvGrpSpPr/>
            <p:nvPr/>
          </p:nvGrpSpPr>
          <p:grpSpPr>
            <a:xfrm>
              <a:off x="2476863" y="5213715"/>
              <a:ext cx="540000" cy="540000"/>
              <a:chOff x="8022019" y="5251733"/>
              <a:chExt cx="540000" cy="540000"/>
            </a:xfrm>
          </p:grpSpPr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93F993F5-6034-96D9-BD03-78B5E4F388FC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7CA8701A-230E-9D7D-57CE-E91E18BD4785}"/>
                  </a:ext>
                </a:extLst>
              </p:cNvPr>
              <p:cNvSpPr txBox="1"/>
              <p:nvPr/>
            </p:nvSpPr>
            <p:spPr>
              <a:xfrm>
                <a:off x="8068389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dirty="0"/>
                  <a:t>C</a:t>
                </a:r>
              </a:p>
            </p:txBody>
          </p:sp>
        </p:grp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679088F-C470-B3F6-C5DC-0F8704070505}"/>
              </a:ext>
            </a:extLst>
          </p:cNvPr>
          <p:cNvGrpSpPr/>
          <p:nvPr/>
        </p:nvGrpSpPr>
        <p:grpSpPr>
          <a:xfrm>
            <a:off x="1704641" y="2572407"/>
            <a:ext cx="5452904" cy="1702676"/>
            <a:chOff x="1704641" y="2572407"/>
            <a:chExt cx="5452904" cy="1702676"/>
          </a:xfrm>
        </p:grpSpPr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43F28C17-89AD-F63E-FF2B-F869BB5D2B38}"/>
                </a:ext>
              </a:extLst>
            </p:cNvPr>
            <p:cNvCxnSpPr/>
            <p:nvPr/>
          </p:nvCxnSpPr>
          <p:spPr>
            <a:xfrm>
              <a:off x="1704641" y="2572407"/>
              <a:ext cx="1679004" cy="1692166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050A8F2B-1C5A-DAA6-46A4-E64CA2892B07}"/>
                </a:ext>
              </a:extLst>
            </p:cNvPr>
            <p:cNvCxnSpPr/>
            <p:nvPr/>
          </p:nvCxnSpPr>
          <p:spPr>
            <a:xfrm>
              <a:off x="1723697" y="2585545"/>
              <a:ext cx="5423337" cy="94593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4078206F-68D7-9CAF-C966-5FAAA4306E1E}"/>
                </a:ext>
              </a:extLst>
            </p:cNvPr>
            <p:cNvCxnSpPr/>
            <p:nvPr/>
          </p:nvCxnSpPr>
          <p:spPr>
            <a:xfrm flipH="1">
              <a:off x="3373135" y="2680138"/>
              <a:ext cx="3784410" cy="1594945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84118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BC2634-87E0-B0B5-5307-34D1C4F87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320605C8-8A7A-F09C-8B9B-463EDE2DB265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هذا مثلث مُنْفَرِجٌ، لأن به زاوية منفرجة.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036E6CC-D7F3-A08D-7E55-D47EE7086B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2D5B2D6B-27B3-09D5-C159-36670A013D9B}"/>
              </a:ext>
            </a:extLst>
          </p:cNvPr>
          <p:cNvGrpSpPr/>
          <p:nvPr/>
        </p:nvGrpSpPr>
        <p:grpSpPr>
          <a:xfrm>
            <a:off x="5597826" y="5331245"/>
            <a:ext cx="2964193" cy="588921"/>
            <a:chOff x="5597826" y="5202038"/>
            <a:chExt cx="2964193" cy="588921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0A626E6C-E429-44B1-961C-4E7997A80211}"/>
                </a:ext>
              </a:extLst>
            </p:cNvPr>
            <p:cNvSpPr txBox="1"/>
            <p:nvPr/>
          </p:nvSpPr>
          <p:spPr>
            <a:xfrm>
              <a:off x="5597826" y="5267739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قائِمُ الزَّاوِيَةِ  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7080FD91-0C0E-DCCB-4F39-D510EA739489}"/>
                </a:ext>
              </a:extLst>
            </p:cNvPr>
            <p:cNvGrpSpPr/>
            <p:nvPr/>
          </p:nvGrpSpPr>
          <p:grpSpPr>
            <a:xfrm>
              <a:off x="8022019" y="5202038"/>
              <a:ext cx="540000" cy="540000"/>
              <a:chOff x="8022019" y="5251733"/>
              <a:chExt cx="540000" cy="540000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7F26694B-4C8B-B5ED-B832-4F8034C332D0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25370F55-C217-5145-572A-4083DC585063}"/>
                  </a:ext>
                </a:extLst>
              </p:cNvPr>
              <p:cNvSpPr txBox="1"/>
              <p:nvPr/>
            </p:nvSpPr>
            <p:spPr>
              <a:xfrm>
                <a:off x="8088267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dirty="0"/>
                  <a:t>A</a:t>
                </a:r>
              </a:p>
            </p:txBody>
          </p:sp>
        </p:grp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A1F022AA-588B-BAC3-9954-8BB00B3DDD96}"/>
              </a:ext>
            </a:extLst>
          </p:cNvPr>
          <p:cNvGrpSpPr/>
          <p:nvPr/>
        </p:nvGrpSpPr>
        <p:grpSpPr>
          <a:xfrm>
            <a:off x="2661768" y="5331245"/>
            <a:ext cx="2944315" cy="588921"/>
            <a:chOff x="2879971" y="5210428"/>
            <a:chExt cx="2944315" cy="588921"/>
          </a:xfrm>
        </p:grpSpPr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A1DAF3D7-9685-5710-F6C6-13B3657B445E}"/>
                </a:ext>
              </a:extLst>
            </p:cNvPr>
            <p:cNvSpPr txBox="1"/>
            <p:nvPr/>
          </p:nvSpPr>
          <p:spPr>
            <a:xfrm>
              <a:off x="2879971" y="5276129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مُثَلَّثٌ حَادّ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CE2A27B9-F906-D82A-BD9C-17031521C6FB}"/>
                </a:ext>
              </a:extLst>
            </p:cNvPr>
            <p:cNvGrpSpPr/>
            <p:nvPr/>
          </p:nvGrpSpPr>
          <p:grpSpPr>
            <a:xfrm>
              <a:off x="5284286" y="5210428"/>
              <a:ext cx="540000" cy="540000"/>
              <a:chOff x="8022019" y="5251733"/>
              <a:chExt cx="540000" cy="540000"/>
            </a:xfrm>
          </p:grpSpPr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5EF5D895-62C0-6F45-A32B-C4CEDE0153E6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4FD0D62C-3B77-BD48-9929-892A5AC89469}"/>
                  </a:ext>
                </a:extLst>
              </p:cNvPr>
              <p:cNvSpPr txBox="1"/>
              <p:nvPr/>
            </p:nvSpPr>
            <p:spPr>
              <a:xfrm>
                <a:off x="8088267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dirty="0"/>
                  <a:t>B</a:t>
                </a:r>
              </a:p>
            </p:txBody>
          </p:sp>
        </p:grp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7D99EE80-C653-DCED-22FA-481910E11549}"/>
              </a:ext>
            </a:extLst>
          </p:cNvPr>
          <p:cNvGrpSpPr/>
          <p:nvPr/>
        </p:nvGrpSpPr>
        <p:grpSpPr>
          <a:xfrm>
            <a:off x="-294168" y="5331245"/>
            <a:ext cx="2964193" cy="588921"/>
            <a:chOff x="52670" y="5213715"/>
            <a:chExt cx="2964193" cy="588921"/>
          </a:xfrm>
        </p:grpSpPr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DC09791D-6677-BDAC-008B-B9269FBCB7A3}"/>
                </a:ext>
              </a:extLst>
            </p:cNvPr>
            <p:cNvSpPr txBox="1"/>
            <p:nvPr/>
          </p:nvSpPr>
          <p:spPr>
            <a:xfrm>
              <a:off x="52670" y="5279416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مُثَلَّثٌ مُنْفَرِجٌ</a:t>
              </a:r>
              <a:endParaRPr lang="fr-FR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E4DF7028-C835-2BC8-CCD3-5DEF76ABD3FC}"/>
                </a:ext>
              </a:extLst>
            </p:cNvPr>
            <p:cNvGrpSpPr/>
            <p:nvPr/>
          </p:nvGrpSpPr>
          <p:grpSpPr>
            <a:xfrm>
              <a:off x="2476863" y="5213715"/>
              <a:ext cx="540000" cy="540000"/>
              <a:chOff x="8022019" y="5251733"/>
              <a:chExt cx="540000" cy="540000"/>
            </a:xfrm>
          </p:grpSpPr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B4AE9CD5-7B64-2708-9F9C-B6CB56566746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 w="28575">
                <a:solidFill>
                  <a:srgbClr val="CF1F3C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DCBAB3C4-6DF0-6CD5-0B1D-0A8416606B7D}"/>
                  </a:ext>
                </a:extLst>
              </p:cNvPr>
              <p:cNvSpPr txBox="1"/>
              <p:nvPr/>
            </p:nvSpPr>
            <p:spPr>
              <a:xfrm>
                <a:off x="8068389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b="1" dirty="0">
                    <a:solidFill>
                      <a:srgbClr val="C00000"/>
                    </a:solidFill>
                  </a:rPr>
                  <a:t>C</a:t>
                </a:r>
              </a:p>
            </p:txBody>
          </p:sp>
        </p:grp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F079DA30-583C-0400-1C33-2B5745467BB2}"/>
              </a:ext>
            </a:extLst>
          </p:cNvPr>
          <p:cNvGrpSpPr/>
          <p:nvPr/>
        </p:nvGrpSpPr>
        <p:grpSpPr>
          <a:xfrm>
            <a:off x="1704641" y="2572407"/>
            <a:ext cx="5452904" cy="1702676"/>
            <a:chOff x="1704641" y="2572407"/>
            <a:chExt cx="5452904" cy="1702676"/>
          </a:xfrm>
        </p:grpSpPr>
        <p:cxnSp>
          <p:nvCxnSpPr>
            <p:cNvPr id="36" name="Connecteur droit 35">
              <a:extLst>
                <a:ext uri="{FF2B5EF4-FFF2-40B4-BE49-F238E27FC236}">
                  <a16:creationId xmlns:a16="http://schemas.microsoft.com/office/drawing/2014/main" id="{1F2B1095-C01F-35CA-FB70-6EA9FE141578}"/>
                </a:ext>
              </a:extLst>
            </p:cNvPr>
            <p:cNvCxnSpPr/>
            <p:nvPr/>
          </p:nvCxnSpPr>
          <p:spPr>
            <a:xfrm>
              <a:off x="1704641" y="2572407"/>
              <a:ext cx="1679004" cy="1692166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necteur droit 36">
              <a:extLst>
                <a:ext uri="{FF2B5EF4-FFF2-40B4-BE49-F238E27FC236}">
                  <a16:creationId xmlns:a16="http://schemas.microsoft.com/office/drawing/2014/main" id="{AFF4E574-A503-CBD1-E969-3C1605E950E1}"/>
                </a:ext>
              </a:extLst>
            </p:cNvPr>
            <p:cNvCxnSpPr/>
            <p:nvPr/>
          </p:nvCxnSpPr>
          <p:spPr>
            <a:xfrm>
              <a:off x="1723697" y="2585545"/>
              <a:ext cx="5423337" cy="94593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necteur droit 37">
              <a:extLst>
                <a:ext uri="{FF2B5EF4-FFF2-40B4-BE49-F238E27FC236}">
                  <a16:creationId xmlns:a16="http://schemas.microsoft.com/office/drawing/2014/main" id="{7C4B4734-9966-37F2-AE32-37CEE55C9CF5}"/>
                </a:ext>
              </a:extLst>
            </p:cNvPr>
            <p:cNvCxnSpPr/>
            <p:nvPr/>
          </p:nvCxnSpPr>
          <p:spPr>
            <a:xfrm flipH="1">
              <a:off x="3373135" y="2680138"/>
              <a:ext cx="3784410" cy="1594945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Arc partiel 43">
            <a:extLst>
              <a:ext uri="{FF2B5EF4-FFF2-40B4-BE49-F238E27FC236}">
                <a16:creationId xmlns:a16="http://schemas.microsoft.com/office/drawing/2014/main" id="{04CD4FE8-92EA-F833-18C7-6231F37CD9EC}"/>
              </a:ext>
            </a:extLst>
          </p:cNvPr>
          <p:cNvSpPr/>
          <p:nvPr/>
        </p:nvSpPr>
        <p:spPr>
          <a:xfrm>
            <a:off x="3013509" y="3898557"/>
            <a:ext cx="740271" cy="760422"/>
          </a:xfrm>
          <a:prstGeom prst="pie">
            <a:avLst>
              <a:gd name="adj1" fmla="val 13582912"/>
              <a:gd name="adj2" fmla="val 20206002"/>
            </a:avLst>
          </a:prstGeom>
          <a:solidFill>
            <a:srgbClr val="C0000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1297E662-EE91-698D-6E61-5DEB23F0237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8911982">
            <a:off x="2514654" y="2094822"/>
            <a:ext cx="1831203" cy="1765970"/>
          </a:xfrm>
          <a:prstGeom prst="rtTriangle">
            <a:avLst/>
          </a:prstGeom>
        </p:spPr>
      </p:pic>
    </p:spTree>
    <p:extLst>
      <p:ext uri="{BB962C8B-B14F-4D97-AF65-F5344CB8AC3E}">
        <p14:creationId xmlns:p14="http://schemas.microsoft.com/office/powerpoint/2010/main" val="1188744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3C1E30-2296-473C-E753-2C9A292674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35CFC07-8717-6BF3-F8BA-CBDB006944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678" y="1751597"/>
            <a:ext cx="7130915" cy="4820658"/>
          </a:xfrm>
          <a:prstGeom prst="rect">
            <a:avLst/>
          </a:prstGeom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6CAE0C6-2C34-7B01-1E8E-5E27F26F79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1C153D4-FE0C-59C3-45B4-93A5F9E0470A}"/>
              </a:ext>
            </a:extLst>
          </p:cNvPr>
          <p:cNvSpPr/>
          <p:nvPr/>
        </p:nvSpPr>
        <p:spPr>
          <a:xfrm>
            <a:off x="4861249" y="4879915"/>
            <a:ext cx="2808514" cy="1390259"/>
          </a:xfrm>
          <a:prstGeom prst="roundRect">
            <a:avLst>
              <a:gd name="adj" fmla="val 761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1A65FB4-2E41-76A8-3E04-D60917C493BE}"/>
              </a:ext>
            </a:extLst>
          </p:cNvPr>
          <p:cNvSpPr txBox="1"/>
          <p:nvPr/>
        </p:nvSpPr>
        <p:spPr>
          <a:xfrm>
            <a:off x="1465006" y="862060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74.</a:t>
            </a:r>
          </a:p>
        </p:txBody>
      </p:sp>
    </p:spTree>
    <p:extLst>
      <p:ext uri="{BB962C8B-B14F-4D97-AF65-F5344CB8AC3E}">
        <p14:creationId xmlns:p14="http://schemas.microsoft.com/office/powerpoint/2010/main" val="163578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977492-07D9-38EA-C745-4C0E88A421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8">
            <a:extLst>
              <a:ext uri="{FF2B5EF4-FFF2-40B4-BE49-F238E27FC236}">
                <a16:creationId xmlns:a16="http://schemas.microsoft.com/office/drawing/2014/main" id="{0A86F455-E15F-3C76-7FC6-E2823D91B280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15" name="Image 11">
              <a:extLst>
                <a:ext uri="{FF2B5EF4-FFF2-40B4-BE49-F238E27FC236}">
                  <a16:creationId xmlns:a16="http://schemas.microsoft.com/office/drawing/2014/main" id="{3F00FC72-FFA2-DE3F-91C6-B7BDB6777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ZoneTexte 12">
              <a:extLst>
                <a:ext uri="{FF2B5EF4-FFF2-40B4-BE49-F238E27FC236}">
                  <a16:creationId xmlns:a16="http://schemas.microsoft.com/office/drawing/2014/main" id="{CE168DB3-8234-55C7-03BD-08C4B56B47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3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AE136A9-09A5-D841-7584-16DB41C973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913B1B8-0A88-55AE-CD28-3E8C99F162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026" y="2273061"/>
            <a:ext cx="8329129" cy="399113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433C711-8A2E-9292-A45D-26B38A9FF6B1}"/>
              </a:ext>
            </a:extLst>
          </p:cNvPr>
          <p:cNvSpPr txBox="1"/>
          <p:nvPr/>
        </p:nvSpPr>
        <p:spPr>
          <a:xfrm>
            <a:off x="425194" y="926560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رقم 3،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دقائق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للإنجاز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</p:spTree>
    <p:extLst>
      <p:ext uri="{BB962C8B-B14F-4D97-AF65-F5344CB8AC3E}">
        <p14:creationId xmlns:p14="http://schemas.microsoft.com/office/powerpoint/2010/main" val="1947817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1C492-8F9A-A412-FE56-97A2FE4C68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A28C594-471B-562F-7E5C-DF3FBDCBED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064A89C-697F-D796-69ED-FDF9CC398F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026" y="2273061"/>
            <a:ext cx="8329129" cy="399113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59550B7-4CC9-9E75-B7F4-BF7A3F5FB452}"/>
              </a:ext>
            </a:extLst>
          </p:cNvPr>
          <p:cNvSpPr txBox="1"/>
          <p:nvPr/>
        </p:nvSpPr>
        <p:spPr>
          <a:xfrm>
            <a:off x="0" y="913316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قتان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DCE8629-B630-2607-F8D8-84ABA31231E8}"/>
              </a:ext>
            </a:extLst>
          </p:cNvPr>
          <p:cNvSpPr txBox="1"/>
          <p:nvPr/>
        </p:nvSpPr>
        <p:spPr>
          <a:xfrm>
            <a:off x="5352673" y="5645750"/>
            <a:ext cx="24251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مُنفَرِجٌ 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023994A-B72A-41F4-7D83-E2E16231667C}"/>
              </a:ext>
            </a:extLst>
          </p:cNvPr>
          <p:cNvSpPr txBox="1"/>
          <p:nvPr/>
        </p:nvSpPr>
        <p:spPr>
          <a:xfrm>
            <a:off x="2388649" y="5664412"/>
            <a:ext cx="24251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حــــــــادٌّ 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562952D-A03C-4597-499D-98E7142E65EE}"/>
              </a:ext>
            </a:extLst>
          </p:cNvPr>
          <p:cNvSpPr txBox="1"/>
          <p:nvPr/>
        </p:nvSpPr>
        <p:spPr>
          <a:xfrm>
            <a:off x="283025" y="5683074"/>
            <a:ext cx="15667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قائِمُ الزّاوِيَةِ 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765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1D1B1A-0568-4199-A3AC-B29EB7938A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65413A9-2F9F-5C53-E78D-4EEB4FB8EB5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95413DC1-D6E8-1784-7151-BAF423E6FFB3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4A640D8A-3F24-225C-5FE0-A9EFB9F878DF}"/>
              </a:ext>
            </a:extLst>
          </p:cNvPr>
          <p:cNvGrpSpPr/>
          <p:nvPr/>
        </p:nvGrpSpPr>
        <p:grpSpPr>
          <a:xfrm>
            <a:off x="2603241" y="2644632"/>
            <a:ext cx="4185726" cy="1796740"/>
            <a:chOff x="2649856" y="2601943"/>
            <a:chExt cx="4130196" cy="175995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33F6242-560D-A7EA-5E88-9DCDD4F640C9}"/>
                </a:ext>
              </a:extLst>
            </p:cNvPr>
            <p:cNvSpPr/>
            <p:nvPr/>
          </p:nvSpPr>
          <p:spPr>
            <a:xfrm>
              <a:off x="2649856" y="2601943"/>
              <a:ext cx="4130196" cy="175995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97A5A2D-9024-3017-4437-9EA0AEC6265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73315" y="3203240"/>
              <a:ext cx="631873" cy="631873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77BE5725-A7F3-7FE2-BE7F-17F632107CDB}"/>
              </a:ext>
            </a:extLst>
          </p:cNvPr>
          <p:cNvSpPr/>
          <p:nvPr/>
        </p:nvSpPr>
        <p:spPr>
          <a:xfrm>
            <a:off x="2948473" y="2144743"/>
            <a:ext cx="3202767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4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8815CB0B-0249-7492-25B6-5D14278F2911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731724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600" b="1" dirty="0"/>
              <a:t>5</a:t>
            </a:r>
            <a:endParaRPr lang="fr-MA" sz="36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370EBD6-5462-34B6-295A-7AAA0E281F10}"/>
              </a:ext>
            </a:extLst>
          </p:cNvPr>
          <p:cNvSpPr txBox="1"/>
          <p:nvPr/>
        </p:nvSpPr>
        <p:spPr>
          <a:xfrm>
            <a:off x="3135086" y="3163570"/>
            <a:ext cx="2842116" cy="1143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حَلُّ مَسائِل الْبَحْثِ عَنِ الْكُلِّ (أَجْزاءٌ مُتَسَاوِيَةٌ) 1</a:t>
            </a:r>
          </a:p>
        </p:txBody>
      </p:sp>
    </p:spTree>
    <p:extLst>
      <p:ext uri="{BB962C8B-B14F-4D97-AF65-F5344CB8AC3E}">
        <p14:creationId xmlns:p14="http://schemas.microsoft.com/office/powerpoint/2010/main" val="1257025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8D05E-280F-E981-1F28-C8EDFFDB4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71E4D9E-734D-8BB9-8C06-EE637A77DA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B917EC9-CFDB-54BC-5D23-C63EE0B231D4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مثلوا، على ألواحكم، معطيات هذه المسألة. </a:t>
            </a:r>
            <a:endParaRPr lang="ar-MA" sz="1867" b="1" noProof="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B27891A-6D3D-D061-E52A-E2F1F3404B1F}"/>
              </a:ext>
            </a:extLst>
          </p:cNvPr>
          <p:cNvSpPr txBox="1"/>
          <p:nvPr/>
        </p:nvSpPr>
        <p:spPr>
          <a:xfrm>
            <a:off x="618497" y="2653956"/>
            <a:ext cx="7664400" cy="1827380"/>
          </a:xfrm>
          <a:prstGeom prst="roundRect">
            <a:avLst/>
          </a:prstGeom>
          <a:solidFill>
            <a:srgbClr val="D5D5FF"/>
          </a:solidFill>
        </p:spPr>
        <p:txBody>
          <a:bodyPr wrap="square" anchor="ctr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3600" noProof="0" dirty="0"/>
              <a:t>	ثَمَنُ تَذْكِرَةِ حَديقَةِ آلْحَيَواناتِ 25 دِرْهَماً لِكُلِّ طِفْلِ. كَمْ سَيَدْفَعُ 6 أَطْفالِ ثَمَناً لِتَذاكِرِ دُخولِهِمْ مَعاً؟</a:t>
            </a:r>
          </a:p>
        </p:txBody>
      </p:sp>
    </p:spTree>
    <p:extLst>
      <p:ext uri="{BB962C8B-B14F-4D97-AF65-F5344CB8AC3E}">
        <p14:creationId xmlns:p14="http://schemas.microsoft.com/office/powerpoint/2010/main" val="2902333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46A3D-D017-FB13-BC5C-6AFB99ADF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76F2935-0E94-2280-04E3-C5EB6CD929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79A5362-E37D-0884-91DA-639735B1AE7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6F87517-CB39-09C1-3A24-ECABBAC5F78E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ar-MA" b="1" noProof="0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الالواح</a:t>
            </a:r>
          </a:p>
        </p:txBody>
      </p:sp>
    </p:spTree>
    <p:extLst>
      <p:ext uri="{BB962C8B-B14F-4D97-AF65-F5344CB8AC3E}">
        <p14:creationId xmlns:p14="http://schemas.microsoft.com/office/powerpoint/2010/main" val="1252597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2B88D0-4F5C-1252-3BCB-7FB1800F8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CFE4136A-EEE7-2DEE-EC0B-0FD7F92E9758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ليتم تمثيل معطيات المسألة على النموذج؟</a:t>
            </a:r>
            <a:endParaRPr lang="ar-MA" sz="1867" b="1" noProof="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F638973-03C2-7FD9-C542-27094EEF640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1139514-9D1F-8288-3A94-95B6635A2E13}"/>
              </a:ext>
            </a:extLst>
          </p:cNvPr>
          <p:cNvSpPr txBox="1"/>
          <p:nvPr/>
        </p:nvSpPr>
        <p:spPr>
          <a:xfrm>
            <a:off x="618497" y="2653956"/>
            <a:ext cx="7664400" cy="1827380"/>
          </a:xfrm>
          <a:prstGeom prst="roundRect">
            <a:avLst/>
          </a:prstGeom>
          <a:solidFill>
            <a:srgbClr val="D5D5FF"/>
          </a:solidFill>
        </p:spPr>
        <p:txBody>
          <a:bodyPr wrap="square" anchor="ctr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3600" noProof="0" dirty="0"/>
              <a:t>	ثَمَنُ تَذْكِرَةِ حَديقَةِ آلْحَيَواناتِ 25 دِرْهَماً لِكُلِّ طِفْلِ. كَمْ سَيَدْفَعُ 6 أَطْفالِ ثَمَناً لِتَذاكِرِ دُخولِهِمْ مَعاً؟</a:t>
            </a:r>
          </a:p>
        </p:txBody>
      </p:sp>
    </p:spTree>
    <p:extLst>
      <p:ext uri="{BB962C8B-B14F-4D97-AF65-F5344CB8AC3E}">
        <p14:creationId xmlns:p14="http://schemas.microsoft.com/office/powerpoint/2010/main" val="1480116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E1CB56-5BE0-07B5-B73A-0ADAA12BD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B5DC4AE-BAAF-1831-3DCE-5B644AD5E3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764D543D-1DD1-C87D-9781-DBFD3CB42C49}"/>
              </a:ext>
            </a:extLst>
          </p:cNvPr>
          <p:cNvSpPr txBox="1"/>
          <p:nvPr/>
        </p:nvSpPr>
        <p:spPr>
          <a:xfrm>
            <a:off x="557051" y="854031"/>
            <a:ext cx="69394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F8FE84B-4A73-6273-D475-F5F22213C730}"/>
              </a:ext>
            </a:extLst>
          </p:cNvPr>
          <p:cNvGraphicFramePr>
            <a:graphicFrameLocks noGrp="1"/>
          </p:cNvGraphicFramePr>
          <p:nvPr/>
        </p:nvGraphicFramePr>
        <p:xfrm>
          <a:off x="1629104" y="2567597"/>
          <a:ext cx="5433852" cy="8497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905642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  <a:gridCol w="905642">
                  <a:extLst>
                    <a:ext uri="{9D8B030D-6E8A-4147-A177-3AD203B41FA5}">
                      <a16:colId xmlns:a16="http://schemas.microsoft.com/office/drawing/2014/main" val="1899115315"/>
                    </a:ext>
                  </a:extLst>
                </a:gridCol>
                <a:gridCol w="905642">
                  <a:extLst>
                    <a:ext uri="{9D8B030D-6E8A-4147-A177-3AD203B41FA5}">
                      <a16:colId xmlns:a16="http://schemas.microsoft.com/office/drawing/2014/main" val="2900284954"/>
                    </a:ext>
                  </a:extLst>
                </a:gridCol>
                <a:gridCol w="905642">
                  <a:extLst>
                    <a:ext uri="{9D8B030D-6E8A-4147-A177-3AD203B41FA5}">
                      <a16:colId xmlns:a16="http://schemas.microsoft.com/office/drawing/2014/main" val="569838204"/>
                    </a:ext>
                  </a:extLst>
                </a:gridCol>
                <a:gridCol w="905642">
                  <a:extLst>
                    <a:ext uri="{9D8B030D-6E8A-4147-A177-3AD203B41FA5}">
                      <a16:colId xmlns:a16="http://schemas.microsoft.com/office/drawing/2014/main" val="1366862801"/>
                    </a:ext>
                  </a:extLst>
                </a:gridCol>
                <a:gridCol w="905642">
                  <a:extLst>
                    <a:ext uri="{9D8B030D-6E8A-4147-A177-3AD203B41FA5}">
                      <a16:colId xmlns:a16="http://schemas.microsoft.com/office/drawing/2014/main" val="4130580283"/>
                    </a:ext>
                  </a:extLst>
                </a:gridCol>
              </a:tblGrid>
              <a:tr h="849740">
                <a:tc>
                  <a:txBody>
                    <a:bodyPr/>
                    <a:lstStyle/>
                    <a:p>
                      <a:pPr algn="ctr"/>
                      <a:r>
                        <a:rPr lang="ar-MA" sz="3600" noProof="0" dirty="0">
                          <a:solidFill>
                            <a:srgbClr val="C00000"/>
                          </a:solidFill>
                        </a:rPr>
                        <a:t>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25</a:t>
                      </a:r>
                      <a:endParaRPr kumimoji="0" lang="ar-MA" sz="3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25</a:t>
                      </a:r>
                      <a:endParaRPr kumimoji="0" lang="ar-MA" sz="3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25</a:t>
                      </a:r>
                      <a:endParaRPr kumimoji="0" lang="ar-MA" sz="3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25</a:t>
                      </a:r>
                      <a:endParaRPr kumimoji="0" lang="ar-MA" sz="3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  <p:sp>
        <p:nvSpPr>
          <p:cNvPr id="4" name="Accolade ouvrante 3">
            <a:extLst>
              <a:ext uri="{FF2B5EF4-FFF2-40B4-BE49-F238E27FC236}">
                <a16:creationId xmlns:a16="http://schemas.microsoft.com/office/drawing/2014/main" id="{14D348AB-B0EF-2243-FEB1-ABC9C911C5B1}"/>
              </a:ext>
            </a:extLst>
          </p:cNvPr>
          <p:cNvSpPr/>
          <p:nvPr/>
        </p:nvSpPr>
        <p:spPr>
          <a:xfrm rot="16200000">
            <a:off x="4166522" y="740986"/>
            <a:ext cx="369333" cy="5591692"/>
          </a:xfrm>
          <a:prstGeom prst="leftBrace">
            <a:avLst>
              <a:gd name="adj1" fmla="val 68333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82F4D04-7BAC-E28D-8D49-D32000FFFD71}"/>
              </a:ext>
            </a:extLst>
          </p:cNvPr>
          <p:cNvSpPr txBox="1"/>
          <p:nvPr/>
        </p:nvSpPr>
        <p:spPr>
          <a:xfrm>
            <a:off x="3499944" y="3786166"/>
            <a:ext cx="16921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</a:rPr>
              <a:t>6 مرات</a:t>
            </a:r>
            <a:endParaRPr lang="fr-FR" sz="3600" b="1" dirty="0">
              <a:solidFill>
                <a:srgbClr val="C00000"/>
              </a:solidFill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339918BF-93A8-5F3C-81E4-5FD01FEF14A9}"/>
              </a:ext>
            </a:extLst>
          </p:cNvPr>
          <p:cNvGraphicFramePr>
            <a:graphicFrameLocks noGrp="1"/>
          </p:cNvGraphicFramePr>
          <p:nvPr/>
        </p:nvGraphicFramePr>
        <p:xfrm>
          <a:off x="1629103" y="1642680"/>
          <a:ext cx="5433846" cy="8497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433846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</a:tblGrid>
              <a:tr h="849740">
                <a:tc>
                  <a:txBody>
                    <a:bodyPr/>
                    <a:lstStyle/>
                    <a:p>
                      <a:pPr algn="ctr"/>
                      <a:r>
                        <a:rPr lang="fr-FR" sz="4000" noProof="0" dirty="0">
                          <a:solidFill>
                            <a:srgbClr val="C00000"/>
                          </a:solidFill>
                        </a:rPr>
                        <a:t>?</a:t>
                      </a:r>
                      <a:endParaRPr lang="ar-MA" sz="4000" noProof="0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8600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6D7D11-7CD1-B39C-632E-2897881099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00063ED-C1A1-08DE-6A20-FE80DCDB3A6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44D7BE3-B7E2-6A82-CE4E-6ECC419090ED}"/>
              </a:ext>
            </a:extLst>
          </p:cNvPr>
          <p:cNvSpPr txBox="1"/>
          <p:nvPr/>
        </p:nvSpPr>
        <p:spPr>
          <a:xfrm>
            <a:off x="149320" y="854031"/>
            <a:ext cx="74207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اكتبوا، على ألواحكم، متساوية الحل المناسبة للنموذج. </a:t>
            </a:r>
            <a:endParaRPr lang="ar-MA" sz="1867" b="1" noProof="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EC353AE-E12C-A03B-1E2C-7ABC2FDA7A3D}"/>
              </a:ext>
            </a:extLst>
          </p:cNvPr>
          <p:cNvGraphicFramePr>
            <a:graphicFrameLocks noGrp="1"/>
          </p:cNvGraphicFramePr>
          <p:nvPr/>
        </p:nvGraphicFramePr>
        <p:xfrm>
          <a:off x="1629104" y="2567597"/>
          <a:ext cx="5433852" cy="8497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905642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  <a:gridCol w="905642">
                  <a:extLst>
                    <a:ext uri="{9D8B030D-6E8A-4147-A177-3AD203B41FA5}">
                      <a16:colId xmlns:a16="http://schemas.microsoft.com/office/drawing/2014/main" val="1899115315"/>
                    </a:ext>
                  </a:extLst>
                </a:gridCol>
                <a:gridCol w="905642">
                  <a:extLst>
                    <a:ext uri="{9D8B030D-6E8A-4147-A177-3AD203B41FA5}">
                      <a16:colId xmlns:a16="http://schemas.microsoft.com/office/drawing/2014/main" val="2900284954"/>
                    </a:ext>
                  </a:extLst>
                </a:gridCol>
                <a:gridCol w="905642">
                  <a:extLst>
                    <a:ext uri="{9D8B030D-6E8A-4147-A177-3AD203B41FA5}">
                      <a16:colId xmlns:a16="http://schemas.microsoft.com/office/drawing/2014/main" val="569838204"/>
                    </a:ext>
                  </a:extLst>
                </a:gridCol>
                <a:gridCol w="905642">
                  <a:extLst>
                    <a:ext uri="{9D8B030D-6E8A-4147-A177-3AD203B41FA5}">
                      <a16:colId xmlns:a16="http://schemas.microsoft.com/office/drawing/2014/main" val="1366862801"/>
                    </a:ext>
                  </a:extLst>
                </a:gridCol>
                <a:gridCol w="905642">
                  <a:extLst>
                    <a:ext uri="{9D8B030D-6E8A-4147-A177-3AD203B41FA5}">
                      <a16:colId xmlns:a16="http://schemas.microsoft.com/office/drawing/2014/main" val="4130580283"/>
                    </a:ext>
                  </a:extLst>
                </a:gridCol>
              </a:tblGrid>
              <a:tr h="849740">
                <a:tc>
                  <a:txBody>
                    <a:bodyPr/>
                    <a:lstStyle/>
                    <a:p>
                      <a:pPr algn="ctr"/>
                      <a:r>
                        <a:rPr lang="ar-MA" sz="3600" noProof="0" dirty="0">
                          <a:solidFill>
                            <a:srgbClr val="C00000"/>
                          </a:solidFill>
                        </a:rPr>
                        <a:t>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25</a:t>
                      </a:r>
                      <a:endParaRPr kumimoji="0" lang="ar-MA" sz="3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25</a:t>
                      </a:r>
                      <a:endParaRPr kumimoji="0" lang="ar-MA" sz="3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25</a:t>
                      </a:r>
                      <a:endParaRPr kumimoji="0" lang="ar-MA" sz="3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25</a:t>
                      </a:r>
                      <a:endParaRPr kumimoji="0" lang="ar-MA" sz="3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  <p:sp>
        <p:nvSpPr>
          <p:cNvPr id="3" name="Accolade ouvrante 2">
            <a:extLst>
              <a:ext uri="{FF2B5EF4-FFF2-40B4-BE49-F238E27FC236}">
                <a16:creationId xmlns:a16="http://schemas.microsoft.com/office/drawing/2014/main" id="{22958299-12F9-15E3-3E5F-248314C1F560}"/>
              </a:ext>
            </a:extLst>
          </p:cNvPr>
          <p:cNvSpPr/>
          <p:nvPr/>
        </p:nvSpPr>
        <p:spPr>
          <a:xfrm rot="16200000">
            <a:off x="4166522" y="740986"/>
            <a:ext cx="369333" cy="5591692"/>
          </a:xfrm>
          <a:prstGeom prst="leftBrace">
            <a:avLst>
              <a:gd name="adj1" fmla="val 68333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0FFAE79-1E82-3846-D31F-FD826BF90C0A}"/>
              </a:ext>
            </a:extLst>
          </p:cNvPr>
          <p:cNvSpPr txBox="1"/>
          <p:nvPr/>
        </p:nvSpPr>
        <p:spPr>
          <a:xfrm>
            <a:off x="3499944" y="3786166"/>
            <a:ext cx="16921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</a:rPr>
              <a:t>6 مرات</a:t>
            </a:r>
            <a:endParaRPr lang="fr-FR" sz="3600" b="1" dirty="0">
              <a:solidFill>
                <a:srgbClr val="C00000"/>
              </a:solidFill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5215E7FA-18E6-D71E-6982-46462DD51D18}"/>
              </a:ext>
            </a:extLst>
          </p:cNvPr>
          <p:cNvGraphicFramePr>
            <a:graphicFrameLocks noGrp="1"/>
          </p:cNvGraphicFramePr>
          <p:nvPr/>
        </p:nvGraphicFramePr>
        <p:xfrm>
          <a:off x="1629103" y="1642680"/>
          <a:ext cx="5433846" cy="8497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433846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</a:tblGrid>
              <a:tr h="849740">
                <a:tc>
                  <a:txBody>
                    <a:bodyPr/>
                    <a:lstStyle/>
                    <a:p>
                      <a:pPr algn="ctr"/>
                      <a:r>
                        <a:rPr lang="fr-FR" sz="4000" noProof="0" dirty="0">
                          <a:solidFill>
                            <a:srgbClr val="C00000"/>
                          </a:solidFill>
                        </a:rPr>
                        <a:t>?</a:t>
                      </a:r>
                      <a:endParaRPr lang="ar-MA" sz="4000" noProof="0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8845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B8C143-4D2F-B131-0F11-4D0F4B764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2A46578-C2C0-EF52-16A3-B66300A346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E27ACEA-6CA3-4300-B749-51FE4577C71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E656CF9-26F1-FD36-41B8-3BCED0062939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الالواح</a:t>
            </a:r>
          </a:p>
        </p:txBody>
      </p:sp>
    </p:spTree>
    <p:extLst>
      <p:ext uri="{BB962C8B-B14F-4D97-AF65-F5344CB8AC3E}">
        <p14:creationId xmlns:p14="http://schemas.microsoft.com/office/powerpoint/2010/main" val="29537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EC9A3B-13BF-0472-6EBF-FB62E7E0C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5F481FAF-3A8C-755C-8C08-60CCEC522ED5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ليشرح لنا كيف نكتب متساوية حل المسألة؟</a:t>
            </a:r>
            <a:endParaRPr lang="ar-MA" sz="1867" b="1" noProof="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2995D7A-FC30-9A99-DE59-55538592C2F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C263E9C7-7AC0-E50A-8446-8DF3A5B7E3B9}"/>
              </a:ext>
            </a:extLst>
          </p:cNvPr>
          <p:cNvGraphicFramePr>
            <a:graphicFrameLocks noGrp="1"/>
          </p:cNvGraphicFramePr>
          <p:nvPr/>
        </p:nvGraphicFramePr>
        <p:xfrm>
          <a:off x="1629104" y="2567597"/>
          <a:ext cx="5433852" cy="8497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905642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  <a:gridCol w="905642">
                  <a:extLst>
                    <a:ext uri="{9D8B030D-6E8A-4147-A177-3AD203B41FA5}">
                      <a16:colId xmlns:a16="http://schemas.microsoft.com/office/drawing/2014/main" val="1899115315"/>
                    </a:ext>
                  </a:extLst>
                </a:gridCol>
                <a:gridCol w="905642">
                  <a:extLst>
                    <a:ext uri="{9D8B030D-6E8A-4147-A177-3AD203B41FA5}">
                      <a16:colId xmlns:a16="http://schemas.microsoft.com/office/drawing/2014/main" val="2900284954"/>
                    </a:ext>
                  </a:extLst>
                </a:gridCol>
                <a:gridCol w="905642">
                  <a:extLst>
                    <a:ext uri="{9D8B030D-6E8A-4147-A177-3AD203B41FA5}">
                      <a16:colId xmlns:a16="http://schemas.microsoft.com/office/drawing/2014/main" val="569838204"/>
                    </a:ext>
                  </a:extLst>
                </a:gridCol>
                <a:gridCol w="905642">
                  <a:extLst>
                    <a:ext uri="{9D8B030D-6E8A-4147-A177-3AD203B41FA5}">
                      <a16:colId xmlns:a16="http://schemas.microsoft.com/office/drawing/2014/main" val="1366862801"/>
                    </a:ext>
                  </a:extLst>
                </a:gridCol>
                <a:gridCol w="905642">
                  <a:extLst>
                    <a:ext uri="{9D8B030D-6E8A-4147-A177-3AD203B41FA5}">
                      <a16:colId xmlns:a16="http://schemas.microsoft.com/office/drawing/2014/main" val="4130580283"/>
                    </a:ext>
                  </a:extLst>
                </a:gridCol>
              </a:tblGrid>
              <a:tr h="849740">
                <a:tc>
                  <a:txBody>
                    <a:bodyPr/>
                    <a:lstStyle/>
                    <a:p>
                      <a:pPr algn="ctr"/>
                      <a:r>
                        <a:rPr lang="ar-MA" sz="3600" noProof="0" dirty="0">
                          <a:solidFill>
                            <a:srgbClr val="0070C0"/>
                          </a:solidFill>
                        </a:rPr>
                        <a:t>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25</a:t>
                      </a:r>
                      <a:endParaRPr kumimoji="0" lang="ar-MA" sz="3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25</a:t>
                      </a:r>
                      <a:endParaRPr kumimoji="0" lang="ar-MA" sz="3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25</a:t>
                      </a:r>
                      <a:endParaRPr kumimoji="0" lang="ar-MA" sz="3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  <p:sp>
        <p:nvSpPr>
          <p:cNvPr id="4" name="Accolade ouvrante 3">
            <a:extLst>
              <a:ext uri="{FF2B5EF4-FFF2-40B4-BE49-F238E27FC236}">
                <a16:creationId xmlns:a16="http://schemas.microsoft.com/office/drawing/2014/main" id="{F2566218-82C7-FCCE-5241-06C79BBD90B0}"/>
              </a:ext>
            </a:extLst>
          </p:cNvPr>
          <p:cNvSpPr/>
          <p:nvPr/>
        </p:nvSpPr>
        <p:spPr>
          <a:xfrm rot="16200000">
            <a:off x="4166522" y="740986"/>
            <a:ext cx="369333" cy="5591692"/>
          </a:xfrm>
          <a:prstGeom prst="leftBrace">
            <a:avLst>
              <a:gd name="adj1" fmla="val 68333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A85355E-9082-2D22-EE8A-0466A12A225B}"/>
              </a:ext>
            </a:extLst>
          </p:cNvPr>
          <p:cNvSpPr txBox="1"/>
          <p:nvPr/>
        </p:nvSpPr>
        <p:spPr>
          <a:xfrm>
            <a:off x="3499944" y="3786166"/>
            <a:ext cx="16921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0070C0"/>
                </a:solidFill>
              </a:rPr>
              <a:t>6 مرات</a:t>
            </a:r>
            <a:endParaRPr lang="fr-FR" sz="3600" b="1" dirty="0">
              <a:solidFill>
                <a:srgbClr val="0070C0"/>
              </a:solidFill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C8992535-AA40-22F0-7938-0AE6E6D65A62}"/>
              </a:ext>
            </a:extLst>
          </p:cNvPr>
          <p:cNvGraphicFramePr>
            <a:graphicFrameLocks noGrp="1"/>
          </p:cNvGraphicFramePr>
          <p:nvPr/>
        </p:nvGraphicFramePr>
        <p:xfrm>
          <a:off x="1629103" y="1642680"/>
          <a:ext cx="5433846" cy="8497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433846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</a:tblGrid>
              <a:tr h="849740">
                <a:tc>
                  <a:txBody>
                    <a:bodyPr/>
                    <a:lstStyle/>
                    <a:p>
                      <a:pPr algn="ctr"/>
                      <a:r>
                        <a:rPr lang="fr-FR" sz="4000" noProof="0" dirty="0">
                          <a:solidFill>
                            <a:srgbClr val="0070C0"/>
                          </a:solidFill>
                        </a:rPr>
                        <a:t>?</a:t>
                      </a:r>
                      <a:endParaRPr lang="ar-MA" sz="4000" noProof="0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4268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96896B-C6B6-124D-D365-F0131AFD85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BE033356-88C3-1BF4-28C8-D00C7266EAC4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متساوية حل المسألة هي: </a:t>
            </a:r>
            <a:endParaRPr lang="ar-MA" sz="1867" b="1" noProof="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5EAAE7D-7133-92E1-8E83-5B772C2F3B8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7CEDC9E7-A364-493B-C018-1644C5860B72}"/>
              </a:ext>
            </a:extLst>
          </p:cNvPr>
          <p:cNvGraphicFramePr>
            <a:graphicFrameLocks noGrp="1"/>
          </p:cNvGraphicFramePr>
          <p:nvPr/>
        </p:nvGraphicFramePr>
        <p:xfrm>
          <a:off x="1629104" y="2567597"/>
          <a:ext cx="5433852" cy="8497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905642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  <a:gridCol w="905642">
                  <a:extLst>
                    <a:ext uri="{9D8B030D-6E8A-4147-A177-3AD203B41FA5}">
                      <a16:colId xmlns:a16="http://schemas.microsoft.com/office/drawing/2014/main" val="1899115315"/>
                    </a:ext>
                  </a:extLst>
                </a:gridCol>
                <a:gridCol w="905642">
                  <a:extLst>
                    <a:ext uri="{9D8B030D-6E8A-4147-A177-3AD203B41FA5}">
                      <a16:colId xmlns:a16="http://schemas.microsoft.com/office/drawing/2014/main" val="2900284954"/>
                    </a:ext>
                  </a:extLst>
                </a:gridCol>
                <a:gridCol w="905642">
                  <a:extLst>
                    <a:ext uri="{9D8B030D-6E8A-4147-A177-3AD203B41FA5}">
                      <a16:colId xmlns:a16="http://schemas.microsoft.com/office/drawing/2014/main" val="569838204"/>
                    </a:ext>
                  </a:extLst>
                </a:gridCol>
                <a:gridCol w="905642">
                  <a:extLst>
                    <a:ext uri="{9D8B030D-6E8A-4147-A177-3AD203B41FA5}">
                      <a16:colId xmlns:a16="http://schemas.microsoft.com/office/drawing/2014/main" val="1366862801"/>
                    </a:ext>
                  </a:extLst>
                </a:gridCol>
                <a:gridCol w="905642">
                  <a:extLst>
                    <a:ext uri="{9D8B030D-6E8A-4147-A177-3AD203B41FA5}">
                      <a16:colId xmlns:a16="http://schemas.microsoft.com/office/drawing/2014/main" val="4130580283"/>
                    </a:ext>
                  </a:extLst>
                </a:gridCol>
              </a:tblGrid>
              <a:tr h="849740">
                <a:tc>
                  <a:txBody>
                    <a:bodyPr/>
                    <a:lstStyle/>
                    <a:p>
                      <a:pPr algn="ctr"/>
                      <a:r>
                        <a:rPr lang="ar-MA" sz="3600" noProof="0" dirty="0">
                          <a:solidFill>
                            <a:srgbClr val="0070C0"/>
                          </a:solidFill>
                        </a:rPr>
                        <a:t>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25</a:t>
                      </a:r>
                      <a:endParaRPr kumimoji="0" lang="ar-MA" sz="3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25</a:t>
                      </a:r>
                      <a:endParaRPr kumimoji="0" lang="ar-MA" sz="3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25</a:t>
                      </a:r>
                      <a:endParaRPr kumimoji="0" lang="ar-MA" sz="3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  <p:sp>
        <p:nvSpPr>
          <p:cNvPr id="4" name="Accolade ouvrante 3">
            <a:extLst>
              <a:ext uri="{FF2B5EF4-FFF2-40B4-BE49-F238E27FC236}">
                <a16:creationId xmlns:a16="http://schemas.microsoft.com/office/drawing/2014/main" id="{A9AD1A77-ED0A-58F3-B791-B0F34F015727}"/>
              </a:ext>
            </a:extLst>
          </p:cNvPr>
          <p:cNvSpPr/>
          <p:nvPr/>
        </p:nvSpPr>
        <p:spPr>
          <a:xfrm rot="16200000">
            <a:off x="4166522" y="740986"/>
            <a:ext cx="369333" cy="5591692"/>
          </a:xfrm>
          <a:prstGeom prst="leftBrace">
            <a:avLst>
              <a:gd name="adj1" fmla="val 68333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862CA35-B1B3-FD35-C48B-48C4F3EB0FE3}"/>
              </a:ext>
            </a:extLst>
          </p:cNvPr>
          <p:cNvSpPr txBox="1"/>
          <p:nvPr/>
        </p:nvSpPr>
        <p:spPr>
          <a:xfrm>
            <a:off x="3499944" y="3786166"/>
            <a:ext cx="16921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0070C0"/>
                </a:solidFill>
              </a:rPr>
              <a:t>6 مرات</a:t>
            </a:r>
            <a:endParaRPr lang="fr-FR" sz="3600" b="1" dirty="0">
              <a:solidFill>
                <a:srgbClr val="0070C0"/>
              </a:solidFill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7F887363-BB13-A55D-16A4-2D022F291098}"/>
              </a:ext>
            </a:extLst>
          </p:cNvPr>
          <p:cNvGraphicFramePr>
            <a:graphicFrameLocks noGrp="1"/>
          </p:cNvGraphicFramePr>
          <p:nvPr/>
        </p:nvGraphicFramePr>
        <p:xfrm>
          <a:off x="1629103" y="1642680"/>
          <a:ext cx="5433846" cy="8497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433846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</a:tblGrid>
              <a:tr h="849740">
                <a:tc>
                  <a:txBody>
                    <a:bodyPr/>
                    <a:lstStyle/>
                    <a:p>
                      <a:pPr algn="ctr"/>
                      <a:r>
                        <a:rPr lang="fr-FR" sz="4000" noProof="0" dirty="0">
                          <a:solidFill>
                            <a:srgbClr val="0070C0"/>
                          </a:solidFill>
                        </a:rPr>
                        <a:t>?</a:t>
                      </a:r>
                      <a:endParaRPr lang="ar-MA" sz="4000" noProof="0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DAEC445D-6C38-453D-7885-85C2A4BF20EC}"/>
              </a:ext>
            </a:extLst>
          </p:cNvPr>
          <p:cNvSpPr txBox="1"/>
          <p:nvPr/>
        </p:nvSpPr>
        <p:spPr>
          <a:xfrm>
            <a:off x="2879834" y="5357638"/>
            <a:ext cx="32056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C00000"/>
                </a:solidFill>
              </a:rPr>
              <a:t>3 × 12 = ?</a:t>
            </a:r>
            <a:endParaRPr lang="fr-FR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6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B61132-D723-EBFF-3C6E-A5C0DE9C33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F97EEFA8-8382-5C75-4CB7-8EBF90C165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678" y="1751597"/>
            <a:ext cx="7130915" cy="4820658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F4686CD-2C7B-6660-A91A-A27896C396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DEAD64E-907B-219B-802D-9930169D5BE8}"/>
              </a:ext>
            </a:extLst>
          </p:cNvPr>
          <p:cNvSpPr txBox="1"/>
          <p:nvPr/>
        </p:nvSpPr>
        <p:spPr>
          <a:xfrm>
            <a:off x="1465006" y="862060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75.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6DBB914-5589-42E6-3213-ABBE42572A9D}"/>
              </a:ext>
            </a:extLst>
          </p:cNvPr>
          <p:cNvSpPr/>
          <p:nvPr/>
        </p:nvSpPr>
        <p:spPr>
          <a:xfrm>
            <a:off x="1137745" y="3387961"/>
            <a:ext cx="2849732" cy="1333333"/>
          </a:xfrm>
          <a:prstGeom prst="roundRect">
            <a:avLst>
              <a:gd name="adj" fmla="val 678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6539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DCD0BA-03D5-BDAD-A541-44768ADA3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B66DCDBE-8C4A-3DD9-E398-5C08A0275F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384" y="2252484"/>
            <a:ext cx="7598261" cy="3694448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BD4F29E-1935-0816-41A1-34918FFB6A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C6C89D6-51C7-7373-01A5-063920820900}"/>
              </a:ext>
            </a:extLst>
          </p:cNvPr>
          <p:cNvSpPr txBox="1"/>
          <p:nvPr/>
        </p:nvSpPr>
        <p:spPr>
          <a:xfrm>
            <a:off x="481938" y="9110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لحل هذه المسألة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11703301-3865-1002-EA3B-A25F80D4B75A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4E3458F1-6559-0829-6793-A1171279EB2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3E4767E6-F68A-F0B6-CB6A-30F8ED3E28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D8724F70-C6EE-47D8-075E-DA57EC73AB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0231" y="4023263"/>
            <a:ext cx="2396356" cy="2396356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BA09755-1916-8932-34B0-BB6D6A1741D6}"/>
              </a:ext>
            </a:extLst>
          </p:cNvPr>
          <p:cNvSpPr txBox="1"/>
          <p:nvPr/>
        </p:nvSpPr>
        <p:spPr>
          <a:xfrm>
            <a:off x="160231" y="2879117"/>
            <a:ext cx="3059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rgbClr val="C00000"/>
                </a:solidFill>
              </a:rPr>
              <a:t>أحسب عدد تلاميذ المستوى الثالث.</a:t>
            </a:r>
            <a:endParaRPr lang="fr-FR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624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FF18CE-E8C9-A2AC-69F1-64F7F9631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2C7FA8CE-FABF-DB2A-115D-8FC31DE00E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250" y="2215159"/>
            <a:ext cx="8279396" cy="4025631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3C503A1-427D-398D-5E19-53D304E27F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361723D-03BD-3F23-775C-E578A73B3668}"/>
              </a:ext>
            </a:extLst>
          </p:cNvPr>
          <p:cNvSpPr txBox="1"/>
          <p:nvPr/>
        </p:nvSpPr>
        <p:spPr>
          <a:xfrm>
            <a:off x="0" y="948865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دقيقتان.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44827F40-909E-F57A-0E0E-A08B10C085B7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07D48046-7193-C312-B5D5-E7C1DF1442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D049C5C6-B12D-A3E0-A88C-11EFF39DEC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2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A2F7CC74-EAEE-E0BD-CEF0-7F64DA91C9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93243"/>
              </p:ext>
            </p:extLst>
          </p:nvPr>
        </p:nvGraphicFramePr>
        <p:xfrm>
          <a:off x="693683" y="4437784"/>
          <a:ext cx="3321268" cy="611068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830317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  <a:gridCol w="830317">
                  <a:extLst>
                    <a:ext uri="{9D8B030D-6E8A-4147-A177-3AD203B41FA5}">
                      <a16:colId xmlns:a16="http://schemas.microsoft.com/office/drawing/2014/main" val="569838204"/>
                    </a:ext>
                  </a:extLst>
                </a:gridCol>
                <a:gridCol w="830317">
                  <a:extLst>
                    <a:ext uri="{9D8B030D-6E8A-4147-A177-3AD203B41FA5}">
                      <a16:colId xmlns:a16="http://schemas.microsoft.com/office/drawing/2014/main" val="1366862801"/>
                    </a:ext>
                  </a:extLst>
                </a:gridCol>
                <a:gridCol w="830317">
                  <a:extLst>
                    <a:ext uri="{9D8B030D-6E8A-4147-A177-3AD203B41FA5}">
                      <a16:colId xmlns:a16="http://schemas.microsoft.com/office/drawing/2014/main" val="4130580283"/>
                    </a:ext>
                  </a:extLst>
                </a:gridCol>
              </a:tblGrid>
              <a:tr h="611068">
                <a:tc>
                  <a:txBody>
                    <a:bodyPr/>
                    <a:lstStyle/>
                    <a:p>
                      <a:pPr algn="ctr"/>
                      <a:r>
                        <a:rPr lang="ar-MA" sz="2000" noProof="0" dirty="0">
                          <a:solidFill>
                            <a:srgbClr val="C00000"/>
                          </a:solidFill>
                        </a:rPr>
                        <a:t>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  <p:sp>
        <p:nvSpPr>
          <p:cNvPr id="6" name="Accolade ouvrante 5">
            <a:extLst>
              <a:ext uri="{FF2B5EF4-FFF2-40B4-BE49-F238E27FC236}">
                <a16:creationId xmlns:a16="http://schemas.microsoft.com/office/drawing/2014/main" id="{18FCDA90-AF1B-CC2C-3218-44B7ED7D5D53}"/>
              </a:ext>
            </a:extLst>
          </p:cNvPr>
          <p:cNvSpPr/>
          <p:nvPr/>
        </p:nvSpPr>
        <p:spPr>
          <a:xfrm rot="16200000">
            <a:off x="2260316" y="3450689"/>
            <a:ext cx="209024" cy="3363309"/>
          </a:xfrm>
          <a:prstGeom prst="leftBrace">
            <a:avLst>
              <a:gd name="adj1" fmla="val 68333"/>
              <a:gd name="adj2" fmla="val 50000"/>
            </a:avLst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F7B1F2B-9ADF-5353-725C-EDC67FF16B5E}"/>
              </a:ext>
            </a:extLst>
          </p:cNvPr>
          <p:cNvSpPr txBox="1"/>
          <p:nvPr/>
        </p:nvSpPr>
        <p:spPr>
          <a:xfrm>
            <a:off x="1737348" y="5198001"/>
            <a:ext cx="12339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>
                <a:solidFill>
                  <a:srgbClr val="C00000"/>
                </a:solidFill>
              </a:rPr>
              <a:t>4 مرات</a:t>
            </a:r>
            <a:endParaRPr lang="fr-FR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183937F7-1C92-B6F9-546A-82364A0912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9653996"/>
              </p:ext>
            </p:extLst>
          </p:nvPr>
        </p:nvGraphicFramePr>
        <p:xfrm>
          <a:off x="693684" y="3881238"/>
          <a:ext cx="3321268" cy="51816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321268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</a:tblGrid>
              <a:tr h="479693">
                <a:tc>
                  <a:txBody>
                    <a:bodyPr/>
                    <a:lstStyle/>
                    <a:p>
                      <a:pPr algn="ctr"/>
                      <a:r>
                        <a:rPr lang="fr-FR" sz="2800" noProof="0" dirty="0">
                          <a:solidFill>
                            <a:srgbClr val="C00000"/>
                          </a:solidFill>
                        </a:rPr>
                        <a:t>?</a:t>
                      </a:r>
                      <a:endParaRPr lang="ar-MA" sz="2800" noProof="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  <p:sp>
        <p:nvSpPr>
          <p:cNvPr id="17" name="ZoneTexte 16">
            <a:extLst>
              <a:ext uri="{FF2B5EF4-FFF2-40B4-BE49-F238E27FC236}">
                <a16:creationId xmlns:a16="http://schemas.microsoft.com/office/drawing/2014/main" id="{0FCA79A3-DE42-D0A7-28A3-7CD9BC8FFA1B}"/>
              </a:ext>
            </a:extLst>
          </p:cNvPr>
          <p:cNvSpPr txBox="1"/>
          <p:nvPr/>
        </p:nvSpPr>
        <p:spPr>
          <a:xfrm>
            <a:off x="4717031" y="4581422"/>
            <a:ext cx="2251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4 × 22 = 88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FEBDA73-D2B4-24B2-CDD7-6F58CE4EC6B3}"/>
              </a:ext>
            </a:extLst>
          </p:cNvPr>
          <p:cNvSpPr txBox="1"/>
          <p:nvPr/>
        </p:nvSpPr>
        <p:spPr>
          <a:xfrm>
            <a:off x="3368351" y="5531162"/>
            <a:ext cx="50856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</a:rPr>
              <a:t>عدد تلاميذ المستوى الثالث هو 88 تلميذا</a:t>
            </a:r>
            <a:endParaRPr lang="fr-FR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9512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8DAF6-86DD-668C-DA36-87DC6ADD0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222B699-DCEE-8AFF-5AC2-47769F2100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5BFD1820-17F2-2B71-7DF5-E9A7E5662AEA}"/>
              </a:ext>
            </a:extLst>
          </p:cNvPr>
          <p:cNvSpPr/>
          <p:nvPr/>
        </p:nvSpPr>
        <p:spPr>
          <a:xfrm>
            <a:off x="2911697" y="3270851"/>
            <a:ext cx="376254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29F04A7-6857-294C-37B5-D1AF47690DAE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6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2321020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E0284-13AB-8715-42D5-EC702AB57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5D60967-4A90-8D2F-3AB9-ADB3F52337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D0B337F-E3DB-9CC4-6473-F573BC99ED6C}"/>
              </a:ext>
            </a:extLst>
          </p:cNvPr>
          <p:cNvSpPr txBox="1"/>
          <p:nvPr/>
        </p:nvSpPr>
        <p:spPr>
          <a:xfrm>
            <a:off x="255698" y="955377"/>
            <a:ext cx="7310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74 و75.</a:t>
            </a:r>
            <a:endParaRPr lang="fr-FR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672AED1-F4E6-A935-57E5-36CE4D42A5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678" y="1751597"/>
            <a:ext cx="7130915" cy="4820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943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EF4ADE-EE9E-BFC6-B525-6019BAE4C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275ED8D-1D0E-17A9-7EA3-F9CA87920D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EAF275C-02C8-B105-9127-0337C89F4208}"/>
              </a:ext>
            </a:extLst>
          </p:cNvPr>
          <p:cNvSpPr txBox="1"/>
          <p:nvPr/>
        </p:nvSpPr>
        <p:spPr>
          <a:xfrm>
            <a:off x="367005" y="955377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1FC9217E-FA5C-D84C-0E44-A7974A59A7C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72000" y="2282300"/>
            <a:ext cx="2114090" cy="33762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F8BFD477-9D69-8B01-FE7E-7A00B88D3BA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351137" y="2252392"/>
            <a:ext cx="1941172" cy="3450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843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2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4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3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0.xml><?xml version="1.0" encoding="utf-8"?>
<a:theme xmlns:a="http://schemas.openxmlformats.org/drawingml/2006/main" name="5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14980</TotalTime>
  <Words>1179</Words>
  <Application>Microsoft Office PowerPoint</Application>
  <PresentationFormat>Affichage à l'écran (4:3)</PresentationFormat>
  <Paragraphs>363</Paragraphs>
  <Slides>72</Slides>
  <Notes>8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72</vt:i4>
      </vt:variant>
    </vt:vector>
  </HeadingPairs>
  <TitlesOfParts>
    <vt:vector size="91" baseType="lpstr">
      <vt:lpstr>DengXian</vt:lpstr>
      <vt:lpstr>Arial</vt:lpstr>
      <vt:lpstr>Calibri</vt:lpstr>
      <vt:lpstr>Dosis</vt:lpstr>
      <vt:lpstr>Aptos Display</vt:lpstr>
      <vt:lpstr>Effra CC Arbc</vt:lpstr>
      <vt:lpstr>Chalkboard</vt:lpstr>
      <vt:lpstr>Aptos</vt:lpstr>
      <vt:lpstr>Wingdings</vt:lpstr>
      <vt:lpstr>2_Conception personnalisée</vt:lpstr>
      <vt:lpstr>Page d'entree</vt:lpstr>
      <vt:lpstr>partie 1</vt:lpstr>
      <vt:lpstr>1_partie 1</vt:lpstr>
      <vt:lpstr>2_Page d'entree</vt:lpstr>
      <vt:lpstr>4_Conception personnalisée</vt:lpstr>
      <vt:lpstr>2_partie 1</vt:lpstr>
      <vt:lpstr>3_partie 1</vt:lpstr>
      <vt:lpstr>3_Conception personnalisée</vt:lpstr>
      <vt:lpstr>5_Conception personnalisée</vt:lpstr>
      <vt:lpstr>Présentation PowerPoint</vt:lpstr>
      <vt:lpstr>Présentation PowerPoint</vt:lpstr>
      <vt:lpstr>برمجة الأسبوع الأول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</dc:creator>
  <cp:lastModifiedBy>EL HAMDOUNI BTIHAJ</cp:lastModifiedBy>
  <cp:revision>11</cp:revision>
  <cp:lastPrinted>2025-08-13T10:11:39Z</cp:lastPrinted>
  <dcterms:created xsi:type="dcterms:W3CDTF">2025-08-01T12:31:49Z</dcterms:created>
  <dcterms:modified xsi:type="dcterms:W3CDTF">2026-03-31T16:47:17Z</dcterms:modified>
</cp:coreProperties>
</file>