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65"/>
  </p:notesMasterIdLst>
  <p:handoutMasterIdLst>
    <p:handoutMasterId r:id="rId66"/>
  </p:handoutMasterIdLst>
  <p:sldIdLst>
    <p:sldId id="779" r:id="rId7"/>
    <p:sldId id="948" r:id="rId8"/>
    <p:sldId id="2134807023" r:id="rId9"/>
    <p:sldId id="780" r:id="rId10"/>
    <p:sldId id="781" r:id="rId11"/>
    <p:sldId id="741" r:id="rId12"/>
    <p:sldId id="746" r:id="rId13"/>
    <p:sldId id="825" r:id="rId14"/>
    <p:sldId id="914" r:id="rId15"/>
    <p:sldId id="2134806637" r:id="rId16"/>
    <p:sldId id="2134806709" r:id="rId17"/>
    <p:sldId id="2134807069" r:id="rId18"/>
    <p:sldId id="2134807030" r:id="rId19"/>
    <p:sldId id="2134807031" r:id="rId20"/>
    <p:sldId id="2134807032" r:id="rId21"/>
    <p:sldId id="2134806710" r:id="rId22"/>
    <p:sldId id="751" r:id="rId23"/>
    <p:sldId id="871" r:id="rId24"/>
    <p:sldId id="2134806711" r:id="rId25"/>
    <p:sldId id="2134806681" r:id="rId26"/>
    <p:sldId id="2134806700" r:id="rId27"/>
    <p:sldId id="2134806722" r:id="rId28"/>
    <p:sldId id="2134806701" r:id="rId29"/>
    <p:sldId id="2134806719" r:id="rId30"/>
    <p:sldId id="2134806715" r:id="rId31"/>
    <p:sldId id="2134807020" r:id="rId32"/>
    <p:sldId id="2134807021" r:id="rId33"/>
    <p:sldId id="2134807073" r:id="rId34"/>
    <p:sldId id="2134807074" r:id="rId35"/>
    <p:sldId id="2134807075" r:id="rId36"/>
    <p:sldId id="2134807077" r:id="rId37"/>
    <p:sldId id="2134806689" r:id="rId38"/>
    <p:sldId id="2134806665" r:id="rId39"/>
    <p:sldId id="2134806663" r:id="rId40"/>
    <p:sldId id="2134807036" r:id="rId41"/>
    <p:sldId id="2134807028" r:id="rId42"/>
    <p:sldId id="2134807078" r:id="rId43"/>
    <p:sldId id="2134807076" r:id="rId44"/>
    <p:sldId id="2134807079" r:id="rId45"/>
    <p:sldId id="2134807080" r:id="rId46"/>
    <p:sldId id="2134807081" r:id="rId47"/>
    <p:sldId id="2134807082" r:id="rId48"/>
    <p:sldId id="2134807083" r:id="rId49"/>
    <p:sldId id="2134807084" r:id="rId50"/>
    <p:sldId id="2134806696" r:id="rId51"/>
    <p:sldId id="848" r:id="rId52"/>
    <p:sldId id="921" r:id="rId53"/>
    <p:sldId id="922" r:id="rId54"/>
    <p:sldId id="924" r:id="rId55"/>
    <p:sldId id="925" r:id="rId56"/>
    <p:sldId id="849" r:id="rId57"/>
    <p:sldId id="2134806697" r:id="rId58"/>
    <p:sldId id="2134806706" r:id="rId59"/>
    <p:sldId id="858" r:id="rId60"/>
    <p:sldId id="868" r:id="rId61"/>
    <p:sldId id="869" r:id="rId62"/>
    <p:sldId id="764" r:id="rId63"/>
    <p:sldId id="949" r:id="rId64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8D00"/>
    <a:srgbClr val="C00000"/>
    <a:srgbClr val="CF1F3C"/>
    <a:srgbClr val="3A8F98"/>
    <a:srgbClr val="F2F2F2"/>
    <a:srgbClr val="F9B233"/>
    <a:srgbClr val="17AB98"/>
    <a:srgbClr val="FFFFFF"/>
    <a:srgbClr val="FF0000"/>
    <a:srgbClr val="F2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0ED908-257A-490F-B10D-8BF92F856518}" v="159" dt="2026-03-30T16:25:34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14" autoAdjust="0"/>
    <p:restoredTop sz="88497" autoAdjust="0"/>
  </p:normalViewPr>
  <p:slideViewPr>
    <p:cSldViewPr snapToGrid="0">
      <p:cViewPr varScale="1">
        <p:scale>
          <a:sx n="66" d="100"/>
          <a:sy n="66" d="100"/>
        </p:scale>
        <p:origin x="118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4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t>30/03/2026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59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0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5" Type="http://schemas.openxmlformats.org/officeDocument/2006/relationships/image" Target="../media/image21.gif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10.emf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MA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3676" y="415511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fr-F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9;p1">
            <a:extLst>
              <a:ext uri="{FF2B5EF4-FFF2-40B4-BE49-F238E27FC236}">
                <a16:creationId xmlns:a16="http://schemas.microsoft.com/office/drawing/2014/main" id="{168FCC4D-6D5C-659A-D59A-CAB9E5EC3082}"/>
              </a:ext>
            </a:extLst>
          </p:cNvPr>
          <p:cNvSpPr txBox="1"/>
          <p:nvPr/>
        </p:nvSpPr>
        <p:spPr>
          <a:xfrm>
            <a:off x="7866436" y="836579"/>
            <a:ext cx="823607" cy="67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fr-FR" sz="36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400" b="1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1894361" cy="288630"/>
            <a:chOff x="5372100" y="5877672"/>
            <a:chExt cx="1894361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3</a:t>
              </a:r>
              <a:endParaRPr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5391109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6997410" y="5887374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الدرس 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50;p1">
            <a:extLst>
              <a:ext uri="{FF2B5EF4-FFF2-40B4-BE49-F238E27FC236}">
                <a16:creationId xmlns:a16="http://schemas.microsoft.com/office/drawing/2014/main" id="{4649E5ED-402C-D55A-A90D-1DE1526D09F1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1" name="Google Shape;51;p1">
              <a:extLst>
                <a:ext uri="{FF2B5EF4-FFF2-40B4-BE49-F238E27FC236}">
                  <a16:creationId xmlns:a16="http://schemas.microsoft.com/office/drawing/2014/main" id="{FAD1993A-2E39-2712-A817-2A649F91356C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المراجعة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" name="Google Shape;52;p1">
              <a:extLst>
                <a:ext uri="{FF2B5EF4-FFF2-40B4-BE49-F238E27FC236}">
                  <a16:creationId xmlns:a16="http://schemas.microsoft.com/office/drawing/2014/main" id="{139060AE-17A1-5B32-BB4E-878668284AF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1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sz="1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الأول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اَلأَعدادُ مِن 0 إِلى 999 (مراجعة المستلزمات)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7C81966-C6B3-F7D1-9287-616A8C28EDA7}"/>
              </a:ext>
            </a:extLst>
          </p:cNvPr>
          <p:cNvSpPr/>
          <p:nvPr/>
        </p:nvSpPr>
        <p:spPr>
          <a:xfrm>
            <a:off x="415003" y="2722648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8" name="Organigramme : Terminateur 21">
            <a:extLst>
              <a:ext uri="{FF2B5EF4-FFF2-40B4-BE49-F238E27FC236}">
                <a16:creationId xmlns:a16="http://schemas.microsoft.com/office/drawing/2014/main" id="{9FB35922-FF9D-02D1-C513-D8AE6CB30C8A}"/>
              </a:ext>
            </a:extLst>
          </p:cNvPr>
          <p:cNvSpPr/>
          <p:nvPr/>
        </p:nvSpPr>
        <p:spPr>
          <a:xfrm>
            <a:off x="2656573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6AE66BB3-33A5-C801-F372-C8FCC6320002}"/>
              </a:ext>
            </a:extLst>
          </p:cNvPr>
          <p:cNvSpPr txBox="1">
            <a:spLocks/>
          </p:cNvSpPr>
          <p:nvPr/>
        </p:nvSpPr>
        <p:spPr>
          <a:xfrm>
            <a:off x="595003" y="2858113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إِنْشاءُ المُثَلَّثِ الْقائمِ الزّاوِيَةِ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1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الْمُثَلَّثاتُ: تَصْنيفُ الْمُثَلَّثاتِ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حَلُّ مَسائِل الْبَحْثِ عَنِ الْكُلِّ (أَجْزاءٌ مُتَسَاوِيَةٌ) 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FFDA6D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FEFB9"/>
          </a:solidFill>
        </p:spPr>
        <p:txBody>
          <a:bodyPr anchor="ctr"/>
          <a:lstStyle>
            <a:defPPr>
              <a:defRPr lang="fr-FR"/>
            </a:defPPr>
            <a:lvl1pPr marR="0" lvl="0" indent="0" algn="r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الزَّوايا في المُثَلَّثِ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المراجعة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مُراجَعَةُ دُروسِ الأُسبوعِ الأَوَّلِ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50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86690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2800" b="1" dirty="0">
              <a:solidFill>
                <a:srgbClr val="3795A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2800" b="1" dirty="0">
                <a:solidFill>
                  <a:srgbClr val="3795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الزَّوايا في المُثَلَّثِ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BFA870-1BF3-E0D5-EDB5-B088849FB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902" y="2462904"/>
            <a:ext cx="5883534" cy="39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004FCFE9-59F5-20A9-6213-179BCFCF3BC3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الدرس: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55">
            <a:extLst>
              <a:ext uri="{FF2B5EF4-FFF2-40B4-BE49-F238E27FC236}">
                <a16:creationId xmlns:a16="http://schemas.microsoft.com/office/drawing/2014/main" id="{928FF62B-6E76-70F5-3D05-40222CAED675}"/>
              </a:ext>
            </a:extLst>
          </p:cNvPr>
          <p:cNvSpPr/>
          <p:nvPr/>
        </p:nvSpPr>
        <p:spPr>
          <a:xfrm>
            <a:off x="1905587" y="3316117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Oval 81">
            <a:extLst>
              <a:ext uri="{FF2B5EF4-FFF2-40B4-BE49-F238E27FC236}">
                <a16:creationId xmlns:a16="http://schemas.microsoft.com/office/drawing/2014/main" id="{014C250B-527C-DBF7-89EF-8E3998D9E07B}"/>
              </a:ext>
            </a:extLst>
          </p:cNvPr>
          <p:cNvSpPr>
            <a:spLocks noChangeAspect="1"/>
          </p:cNvSpPr>
          <p:nvPr/>
        </p:nvSpPr>
        <p:spPr>
          <a:xfrm>
            <a:off x="7304356" y="343119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45" name="Rectangle: Rounded Corners 55">
            <a:extLst>
              <a:ext uri="{FF2B5EF4-FFF2-40B4-BE49-F238E27FC236}">
                <a16:creationId xmlns:a16="http://schemas.microsoft.com/office/drawing/2014/main" id="{4346EA57-A012-8296-40C7-F83DCFE3639E}"/>
              </a:ext>
            </a:extLst>
          </p:cNvPr>
          <p:cNvSpPr/>
          <p:nvPr/>
        </p:nvSpPr>
        <p:spPr>
          <a:xfrm>
            <a:off x="1917734" y="4072533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الموجهة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81">
            <a:extLst>
              <a:ext uri="{FF2B5EF4-FFF2-40B4-BE49-F238E27FC236}">
                <a16:creationId xmlns:a16="http://schemas.microsoft.com/office/drawing/2014/main" id="{04681448-1970-2F35-6100-5F47C9752943}"/>
              </a:ext>
            </a:extLst>
          </p:cNvPr>
          <p:cNvSpPr>
            <a:spLocks noChangeAspect="1"/>
          </p:cNvSpPr>
          <p:nvPr/>
        </p:nvSpPr>
        <p:spPr>
          <a:xfrm>
            <a:off x="7304355" y="41596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48" name="Rectangle: Rounded Corners 55">
            <a:extLst>
              <a:ext uri="{FF2B5EF4-FFF2-40B4-BE49-F238E27FC236}">
                <a16:creationId xmlns:a16="http://schemas.microsoft.com/office/drawing/2014/main" id="{842E022C-4DB1-F0A5-EA74-B2EB68860CE8}"/>
              </a:ext>
            </a:extLst>
          </p:cNvPr>
          <p:cNvSpPr/>
          <p:nvPr/>
        </p:nvSpPr>
        <p:spPr>
          <a:xfrm>
            <a:off x="1905587" y="4828949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المستقلة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6C6B68DB-DD3E-113B-EABF-FC3DE923AE27}"/>
              </a:ext>
            </a:extLst>
          </p:cNvPr>
          <p:cNvSpPr>
            <a:spLocks noChangeAspect="1"/>
          </p:cNvSpPr>
          <p:nvPr/>
        </p:nvSpPr>
        <p:spPr>
          <a:xfrm>
            <a:off x="7304354" y="4873416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51" name="Rectangle: Rounded Corners 55">
            <a:extLst>
              <a:ext uri="{FF2B5EF4-FFF2-40B4-BE49-F238E27FC236}">
                <a16:creationId xmlns:a16="http://schemas.microsoft.com/office/drawing/2014/main" id="{552543E0-C64D-1373-F711-CE51C9618D2A}"/>
              </a:ext>
            </a:extLst>
          </p:cNvPr>
          <p:cNvSpPr/>
          <p:nvPr/>
        </p:nvSpPr>
        <p:spPr>
          <a:xfrm>
            <a:off x="1910596" y="5585365"/>
            <a:ext cx="5596424" cy="53837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fr-FR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81">
            <a:extLst>
              <a:ext uri="{FF2B5EF4-FFF2-40B4-BE49-F238E27FC236}">
                <a16:creationId xmlns:a16="http://schemas.microsoft.com/office/drawing/2014/main" id="{8CC27E03-4922-18BE-BB20-C96A03FF2A65}"/>
              </a:ext>
            </a:extLst>
          </p:cNvPr>
          <p:cNvSpPr>
            <a:spLocks noChangeAspect="1"/>
          </p:cNvSpPr>
          <p:nvPr/>
        </p:nvSpPr>
        <p:spPr>
          <a:xfrm>
            <a:off x="7304353" y="5656898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1">
            <a:extLst>
              <a:ext uri="{FF2B5EF4-FFF2-40B4-BE49-F238E27FC236}">
                <a16:creationId xmlns:a16="http://schemas.microsoft.com/office/drawing/2014/main" id="{61663448-D991-9F03-2D0E-CA6E0B2DEA0D}"/>
              </a:ext>
            </a:extLst>
          </p:cNvPr>
          <p:cNvSpPr>
            <a:spLocks noChangeAspect="1"/>
          </p:cNvSpPr>
          <p:nvPr/>
        </p:nvSpPr>
        <p:spPr>
          <a:xfrm>
            <a:off x="7304357" y="2658223"/>
            <a:ext cx="395307" cy="39530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2640C5B-A809-2A72-E1C0-48F512127CD5}"/>
              </a:ext>
            </a:extLst>
          </p:cNvPr>
          <p:cNvGrpSpPr/>
          <p:nvPr/>
        </p:nvGrpSpPr>
        <p:grpSpPr>
          <a:xfrm>
            <a:off x="1577383" y="2459765"/>
            <a:ext cx="599748" cy="671849"/>
            <a:chOff x="1583196" y="2459765"/>
            <a:chExt cx="599748" cy="67184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F9EE853-4E73-D2BE-977B-013C3D5E2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96" y="2459765"/>
              <a:ext cx="599748" cy="67184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22FB7B0-D15E-0968-6CBA-892FD246587C}"/>
                </a:ext>
              </a:extLst>
            </p:cNvPr>
            <p:cNvSpPr txBox="1"/>
            <p:nvPr/>
          </p:nvSpPr>
          <p:spPr>
            <a:xfrm>
              <a:off x="1660247" y="2676088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DDB8762-6FDE-FBFF-2B7D-F8DE2652E9BF}"/>
              </a:ext>
            </a:extLst>
          </p:cNvPr>
          <p:cNvGrpSpPr/>
          <p:nvPr/>
        </p:nvGrpSpPr>
        <p:grpSpPr>
          <a:xfrm>
            <a:off x="1577383" y="3240243"/>
            <a:ext cx="599748" cy="671849"/>
            <a:chOff x="1547089" y="3240243"/>
            <a:chExt cx="599748" cy="67184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D8F5E2-7AB5-3E3B-B152-F1258EFB3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089" y="3240243"/>
              <a:ext cx="599748" cy="67184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F7246CC-FBA5-2FBF-09DB-5441CB32A178}"/>
                </a:ext>
              </a:extLst>
            </p:cNvPr>
            <p:cNvSpPr txBox="1"/>
            <p:nvPr/>
          </p:nvSpPr>
          <p:spPr>
            <a:xfrm>
              <a:off x="1619360" y="3438952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47F568E-11BE-3EA0-B360-FD047834AB71}"/>
              </a:ext>
            </a:extLst>
          </p:cNvPr>
          <p:cNvGrpSpPr/>
          <p:nvPr/>
        </p:nvGrpSpPr>
        <p:grpSpPr>
          <a:xfrm>
            <a:off x="1571806" y="3988655"/>
            <a:ext cx="610903" cy="684345"/>
            <a:chOff x="1596523" y="3988655"/>
            <a:chExt cx="610903" cy="68434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5BAEA4-5E46-826B-64F2-3D27E883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6523" y="3988655"/>
              <a:ext cx="610903" cy="68434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74016A1-FC94-FB9F-40AE-DA3562BD644C}"/>
                </a:ext>
              </a:extLst>
            </p:cNvPr>
            <p:cNvSpPr txBox="1"/>
            <p:nvPr/>
          </p:nvSpPr>
          <p:spPr>
            <a:xfrm>
              <a:off x="1679152" y="4170209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30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635283-C055-42D6-AC6C-1410FA3FD26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029" y="4792462"/>
            <a:ext cx="578457" cy="648000"/>
            <a:chOff x="976754" y="4005561"/>
            <a:chExt cx="558587" cy="62574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E530040-D907-6A34-4A20-6225B5B22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5C645DD-8B75-B0EE-B01B-6AF1AA870E4D}"/>
                </a:ext>
              </a:extLst>
            </p:cNvPr>
            <p:cNvSpPr txBox="1"/>
            <p:nvPr/>
          </p:nvSpPr>
          <p:spPr>
            <a:xfrm>
              <a:off x="1042995" y="4142677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15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3AF0C53-78B8-137A-A1BA-2724E597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597964" y="5438370"/>
            <a:ext cx="558587" cy="75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7CF3D80-B16B-1FF4-4E21-A0B3FA4804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61DA521-F13F-66F6-14CE-A2EDCDA0706F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62AB0F6-D3DF-7F4A-5CAC-FA5FE96ADA2E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82E58A50-8395-C227-44A9-21F7B70D19A7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F84808FE-7B1E-8859-378D-D6834AA5EC6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E9ECD804-8F28-F47E-3785-C7A9A0C72A66}"/>
              </a:ext>
            </a:extLst>
          </p:cNvPr>
          <p:cNvSpPr txBox="1"/>
          <p:nvPr/>
        </p:nvSpPr>
        <p:spPr>
          <a:xfrm>
            <a:off x="1098734" y="3835273"/>
            <a:ext cx="61892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تَصْنيفِ المُثَلَّثاتِ بِاعْتِمادِ الزَّوايا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CAC60F-F174-80BC-6C17-D631E71A6D80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478F8F0-FDB5-7109-CDA9-3D6AF665214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1A973C2B-B7AA-10F2-122B-7041671CF0C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3E0BB714-E402-6E20-B41D-F78AFCB1EE6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02616D-624D-521F-827F-D86B3CF0162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6" name="Chevron 5">
                <a:extLst>
                  <a:ext uri="{FF2B5EF4-FFF2-40B4-BE49-F238E27FC236}">
                    <a16:creationId xmlns:a16="http://schemas.microsoft.com/office/drawing/2014/main" id="{7178F748-085A-6FFC-8232-BF11AF8E6BD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45477987-C1A6-78AD-FA46-F48FA57B357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79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درسا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238208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DD94071-5FD6-6FBA-4DA2-F3C170426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23259" y="4420035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7147AE-F5E9-D32E-6A74-67E1E7492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1" y="1713186"/>
            <a:ext cx="7203700" cy="4869277"/>
          </a:xfrm>
          <a:prstGeom prst="rect">
            <a:avLst/>
          </a:prstGeom>
        </p:spPr>
      </p:pic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ص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سنصحح تمارين الواجب المنزلي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357566-3B3E-8587-65E5-FA4ADBE92449}"/>
              </a:ext>
            </a:extLst>
          </p:cNvPr>
          <p:cNvSpPr/>
          <p:nvPr/>
        </p:nvSpPr>
        <p:spPr>
          <a:xfrm>
            <a:off x="1156138" y="5155324"/>
            <a:ext cx="2869323" cy="1077310"/>
          </a:xfrm>
          <a:prstGeom prst="roundRect">
            <a:avLst>
              <a:gd name="adj" fmla="val 58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FEA5B7D-9444-1A3A-C123-10DA9B406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0" y="2437618"/>
            <a:ext cx="8334703" cy="3127243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B329FC-B3F1-C54A-F573-71E51BF65D56}"/>
              </a:ext>
            </a:extLst>
          </p:cNvPr>
          <p:cNvSpPr txBox="1"/>
          <p:nvPr/>
        </p:nvSpPr>
        <p:spPr>
          <a:xfrm>
            <a:off x="1403648" y="838597"/>
            <a:ext cx="60585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التمرين 6 بسرعة،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دقيقة واحدة.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AB550D5-7B08-9000-2EFA-9F0B04B2BB3A}"/>
              </a:ext>
            </a:extLst>
          </p:cNvPr>
          <p:cNvGrpSpPr/>
          <p:nvPr/>
        </p:nvGrpSpPr>
        <p:grpSpPr>
          <a:xfrm>
            <a:off x="2553006" y="3093734"/>
            <a:ext cx="4037987" cy="2190950"/>
            <a:chOff x="2553006" y="3060482"/>
            <a:chExt cx="4037987" cy="219095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CDF51B99-3090-EE0B-47AB-A5F4321AC81E}"/>
                </a:ext>
              </a:extLst>
            </p:cNvPr>
            <p:cNvGrpSpPr/>
            <p:nvPr/>
          </p:nvGrpSpPr>
          <p:grpSpPr>
            <a:xfrm>
              <a:off x="2553006" y="3060482"/>
              <a:ext cx="4037987" cy="2190950"/>
              <a:chOff x="2553006" y="3060482"/>
              <a:chExt cx="4037987" cy="2190950"/>
            </a:xfrm>
          </p:grpSpPr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F5B7CE94-6B94-1D7E-C3A6-EB054DDB4C8B}"/>
                  </a:ext>
                </a:extLst>
              </p:cNvPr>
              <p:cNvGrpSpPr/>
              <p:nvPr/>
            </p:nvGrpSpPr>
            <p:grpSpPr>
              <a:xfrm>
                <a:off x="2553006" y="3060482"/>
                <a:ext cx="4037987" cy="2190950"/>
                <a:chOff x="1589135" y="4072857"/>
                <a:chExt cx="4037987" cy="2190950"/>
              </a:xfrm>
            </p:grpSpPr>
            <p:cxnSp>
              <p:nvCxnSpPr>
                <p:cNvPr id="7" name="Connecteur droit 6">
                  <a:extLst>
                    <a:ext uri="{FF2B5EF4-FFF2-40B4-BE49-F238E27FC236}">
                      <a16:creationId xmlns:a16="http://schemas.microsoft.com/office/drawing/2014/main" id="{57824403-A772-4DFA-DFEC-63BD5EDBAD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93629" y="6093784"/>
                  <a:ext cx="2988000" cy="0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B349A6AA-9D71-7543-3738-5E9937091D2F}"/>
                    </a:ext>
                  </a:extLst>
                </p:cNvPr>
                <p:cNvSpPr txBox="1"/>
                <p:nvPr/>
              </p:nvSpPr>
              <p:spPr>
                <a:xfrm>
                  <a:off x="1589135" y="5740587"/>
                  <a:ext cx="588579" cy="52322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800" dirty="0">
                      <a:solidFill>
                        <a:srgbClr val="002060"/>
                      </a:solidFill>
                    </a:rPr>
                    <a:t>G</a:t>
                  </a:r>
                </a:p>
              </p:txBody>
            </p:sp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C1B745FC-C9D9-6878-6AC7-130247122FB2}"/>
                    </a:ext>
                  </a:extLst>
                </p:cNvPr>
                <p:cNvSpPr txBox="1"/>
                <p:nvPr/>
              </p:nvSpPr>
              <p:spPr>
                <a:xfrm>
                  <a:off x="5038543" y="5679686"/>
                  <a:ext cx="588579" cy="52322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800" dirty="0">
                      <a:solidFill>
                        <a:srgbClr val="002060"/>
                      </a:solidFill>
                    </a:rPr>
                    <a:t>H</a:t>
                  </a:r>
                </a:p>
              </p:txBody>
            </p:sp>
            <p:cxnSp>
              <p:nvCxnSpPr>
                <p:cNvPr id="11" name="Connecteur droit 10">
                  <a:extLst>
                    <a:ext uri="{FF2B5EF4-FFF2-40B4-BE49-F238E27FC236}">
                      <a16:creationId xmlns:a16="http://schemas.microsoft.com/office/drawing/2014/main" id="{A1956779-342F-52F6-3ED7-D16DA43358FC}"/>
                    </a:ext>
                  </a:extLst>
                </p:cNvPr>
                <p:cNvCxnSpPr/>
                <p:nvPr/>
              </p:nvCxnSpPr>
              <p:spPr>
                <a:xfrm>
                  <a:off x="1998800" y="4324725"/>
                  <a:ext cx="0" cy="1764000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80B6CE87-B3C2-AF03-8784-D0C162082210}"/>
                    </a:ext>
                  </a:extLst>
                </p:cNvPr>
                <p:cNvSpPr txBox="1"/>
                <p:nvPr/>
              </p:nvSpPr>
              <p:spPr>
                <a:xfrm>
                  <a:off x="1699339" y="4072857"/>
                  <a:ext cx="588579" cy="52322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800" dirty="0">
                      <a:solidFill>
                        <a:srgbClr val="002060"/>
                      </a:solidFill>
                    </a:rPr>
                    <a:t>I</a:t>
                  </a:r>
                </a:p>
              </p:txBody>
            </p:sp>
          </p:grp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31C64475-CE5C-494A-75DA-FE1D87F8FF88}"/>
                  </a:ext>
                </a:extLst>
              </p:cNvPr>
              <p:cNvCxnSpPr/>
              <p:nvPr/>
            </p:nvCxnSpPr>
            <p:spPr>
              <a:xfrm>
                <a:off x="2968386" y="3323236"/>
                <a:ext cx="2977114" cy="1764000"/>
              </a:xfrm>
              <a:prstGeom prst="line">
                <a:avLst/>
              </a:prstGeom>
              <a:ln w="19050">
                <a:solidFill>
                  <a:srgbClr val="CF1F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B4F2ECC1-859A-4252-5A38-EFA8E496280A}"/>
                </a:ext>
              </a:extLst>
            </p:cNvPr>
            <p:cNvCxnSpPr/>
            <p:nvPr/>
          </p:nvCxnSpPr>
          <p:spPr>
            <a:xfrm>
              <a:off x="2957500" y="4724398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C98C192A-31FC-B492-95AC-31FFA417CE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142558" y="4898570"/>
              <a:ext cx="36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931847"/>
              <a:ext cx="841742" cy="841742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A48B48A-C619-8D16-0632-41001EB5C933}"/>
                </a:ext>
              </a:extLst>
            </p:cNvPr>
            <p:cNvSpPr txBox="1"/>
            <p:nvPr/>
          </p:nvSpPr>
          <p:spPr>
            <a:xfrm>
              <a:off x="2290915" y="3345288"/>
              <a:ext cx="39779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4052380"/>
              <a:ext cx="35988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حساب 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1DC1429-07DE-6F15-1586-44348ACAD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733592" y="4422172"/>
            <a:ext cx="764479" cy="10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EED030-CB55-2CFB-47F0-F3208FD44391}"/>
              </a:ext>
            </a:extLst>
          </p:cNvPr>
          <p:cNvSpPr txBox="1"/>
          <p:nvPr/>
        </p:nvSpPr>
        <p:spPr>
          <a:xfrm>
            <a:off x="560439" y="881801"/>
            <a:ext cx="695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نبدأ حصتنا بنشاط الحساب الذهني. خذوا كراسات الحساب الذهني، على الصفحة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Image 5" descr="Une image contenant texte, dessin humoristique, Dessin animé, habits&#10;&#10;Le contenu généré par l’IA peut être incorrect.">
            <a:extLst>
              <a:ext uri="{FF2B5EF4-FFF2-40B4-BE49-F238E27FC236}">
                <a16:creationId xmlns:a16="http://schemas.microsoft.com/office/drawing/2014/main" id="{D5F6AC03-2E24-08E6-49AF-CC6EBD50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535" y="1671101"/>
            <a:ext cx="3280929" cy="464413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4375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17987" y="871291"/>
            <a:ext cx="7419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دقيقة واحدة لتنجزوا عمليات ضرب 8 على السطر. دوّنوا النتيجة فقط في دفاتركم.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921AD5-3176-F974-6954-F37A1EEEA040}"/>
              </a:ext>
            </a:extLst>
          </p:cNvPr>
          <p:cNvGrpSpPr/>
          <p:nvPr/>
        </p:nvGrpSpPr>
        <p:grpSpPr>
          <a:xfrm>
            <a:off x="1581931" y="2616985"/>
            <a:ext cx="5597012" cy="613155"/>
            <a:chOff x="1581931" y="2616985"/>
            <a:chExt cx="5597012" cy="613155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4FE8EC36-9FFE-6BC1-DC34-E3A98359CB37}"/>
                </a:ext>
              </a:extLst>
            </p:cNvPr>
            <p:cNvSpPr/>
            <p:nvPr/>
          </p:nvSpPr>
          <p:spPr>
            <a:xfrm>
              <a:off x="1848631" y="2616985"/>
              <a:ext cx="342108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3EEC354-2DDD-0730-627C-2C069E64FD5A}"/>
                </a:ext>
              </a:extLst>
            </p:cNvPr>
            <p:cNvSpPr txBox="1"/>
            <p:nvPr/>
          </p:nvSpPr>
          <p:spPr>
            <a:xfrm>
              <a:off x="2326931" y="2637496"/>
              <a:ext cx="31090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8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× </a:t>
              </a: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A8F9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</a:t>
              </a:r>
              <a:r>
                <a:rPr kumimoji="0" lang="fr-F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=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ED6C027-0D08-0EF6-9603-D1094FD01DA0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FDAD17-E160-8610-99FB-7B9539A7868F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23F1B6-9208-F418-F161-218457461693}"/>
                </a:ext>
              </a:extLst>
            </p:cNvPr>
            <p:cNvSpPr txBox="1"/>
            <p:nvPr/>
          </p:nvSpPr>
          <p:spPr>
            <a:xfrm>
              <a:off x="4896465" y="2768475"/>
              <a:ext cx="2282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مِ</a:t>
              </a:r>
              <a:r>
                <a:rPr kumimoji="0" lang="ar-M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ثالٌ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: 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08F30-F4EA-1342-CD19-41EB0B9463D7}"/>
              </a:ext>
            </a:extLst>
          </p:cNvPr>
          <p:cNvGrpSpPr/>
          <p:nvPr/>
        </p:nvGrpSpPr>
        <p:grpSpPr>
          <a:xfrm>
            <a:off x="2208522" y="3613351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E91CEDC2-FBA2-D759-B7A9-5FF74E6F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9FCB7F9-A045-AC19-8C12-ACB78DF9558C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6EB45A0-9A0B-79E6-740C-548B853357B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halkboard" panose="03050602040202020205" pitchFamily="66" charset="77"/>
                  <a:ea typeface="+mn-ea"/>
                  <a:cs typeface="JF Flat Bold" panose="02000500000000000000" pitchFamily="2" charset="-78"/>
                </a:rPr>
                <a:t>24</a:t>
              </a:r>
              <a:endPara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25000"/>
                  </a:srgbClr>
                </a:solidFill>
                <a:effectLst/>
                <a:uLnTx/>
                <a:uFillTx/>
                <a:latin typeface="Chalkboard" panose="03050602040202020205" pitchFamily="66" charset="77"/>
                <a:ea typeface="+mn-ea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6932ACC-E9AD-38DF-C0B5-7CDE5E071BCD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337E72E-8527-75A0-0EFA-C84255C9408B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8DCB309-3B71-0754-276A-461A3976226E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6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837240" y="854031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AD31042-9EC4-A96C-3DEF-A3AA67C41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357500B3-6560-0FA2-4A23-1951CC5DBC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142C04-2221-33D6-D46C-1785629F30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79" y="3039364"/>
            <a:ext cx="8345214" cy="86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3BE6039-A868-3D47-BD9E-96BA3777A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3039364"/>
            <a:ext cx="8345214" cy="8617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9062B6-B166-72E0-4B9E-A4912E382D31}"/>
              </a:ext>
            </a:extLst>
          </p:cNvPr>
          <p:cNvSpPr txBox="1"/>
          <p:nvPr/>
        </p:nvSpPr>
        <p:spPr>
          <a:xfrm>
            <a:off x="2857518" y="863797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EC4B3D-4B42-F75F-B539-7B37055922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F39A64C-23AB-E8E4-A630-9D0B5D444E3C}"/>
              </a:ext>
            </a:extLst>
          </p:cNvPr>
          <p:cNvSpPr txBox="1"/>
          <p:nvPr/>
        </p:nvSpPr>
        <p:spPr>
          <a:xfrm>
            <a:off x="1569810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56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8111A8-99F5-5765-F7A9-03EC8DF61D29}"/>
              </a:ext>
            </a:extLst>
          </p:cNvPr>
          <p:cNvSpPr txBox="1"/>
          <p:nvPr/>
        </p:nvSpPr>
        <p:spPr>
          <a:xfrm>
            <a:off x="1589473" y="34676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834931-C9AF-2E30-592F-C2C2BF3BB573}"/>
              </a:ext>
            </a:extLst>
          </p:cNvPr>
          <p:cNvSpPr txBox="1"/>
          <p:nvPr/>
        </p:nvSpPr>
        <p:spPr>
          <a:xfrm>
            <a:off x="2664382" y="307805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A48D2A-12BE-229C-2DD3-0566DAD0CFE1}"/>
              </a:ext>
            </a:extLst>
          </p:cNvPr>
          <p:cNvSpPr txBox="1"/>
          <p:nvPr/>
        </p:nvSpPr>
        <p:spPr>
          <a:xfrm>
            <a:off x="5265799" y="303936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6760ED-84A7-B4CC-3985-3D78DCD7689B}"/>
              </a:ext>
            </a:extLst>
          </p:cNvPr>
          <p:cNvSpPr txBox="1"/>
          <p:nvPr/>
        </p:nvSpPr>
        <p:spPr>
          <a:xfrm>
            <a:off x="3175659" y="345881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Aptos" panose="02110004020202020204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FA4B86-2B94-E77C-3079-E52CEB049A98}"/>
              </a:ext>
            </a:extLst>
          </p:cNvPr>
          <p:cNvSpPr txBox="1"/>
          <p:nvPr/>
        </p:nvSpPr>
        <p:spPr>
          <a:xfrm>
            <a:off x="4774185" y="3470243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B6E5B91-CA26-2AB1-0347-E8CC9FA939AF}"/>
              </a:ext>
            </a:extLst>
          </p:cNvPr>
          <p:cNvSpPr txBox="1"/>
          <p:nvPr/>
        </p:nvSpPr>
        <p:spPr>
          <a:xfrm>
            <a:off x="6882280" y="3039364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FDF5A7-4EBC-E930-B90C-43839320519B}"/>
              </a:ext>
            </a:extLst>
          </p:cNvPr>
          <p:cNvSpPr txBox="1"/>
          <p:nvPr/>
        </p:nvSpPr>
        <p:spPr>
          <a:xfrm>
            <a:off x="7689605" y="3478169"/>
            <a:ext cx="51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9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BFBBCEF-D646-11D1-A22C-4483676C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7543" y="3541840"/>
            <a:ext cx="765221" cy="76522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7908E46-0C93-50FC-46ED-90A0A328BAA7}"/>
              </a:ext>
            </a:extLst>
          </p:cNvPr>
          <p:cNvGrpSpPr/>
          <p:nvPr/>
        </p:nvGrpSpPr>
        <p:grpSpPr>
          <a:xfrm>
            <a:off x="2106000" y="2158011"/>
            <a:ext cx="4932000" cy="2854675"/>
            <a:chOff x="2193989" y="2167843"/>
            <a:chExt cx="4932000" cy="285467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4516206-7278-5837-B1A7-7D0FB8C81D28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515ABE7-B97A-F1D8-DA24-CA25B3A5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14087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AA7C1BC-ACCF-4727-42AA-551246061261}"/>
                </a:ext>
              </a:extLst>
            </p:cNvPr>
            <p:cNvSpPr txBox="1"/>
            <p:nvPr/>
          </p:nvSpPr>
          <p:spPr>
            <a:xfrm>
              <a:off x="2679639" y="3252245"/>
              <a:ext cx="3526123" cy="671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ct val="150000"/>
                </a:lnSpc>
                <a:defRPr/>
              </a:pPr>
              <a:r>
                <a:rPr lang="ar-MA" sz="28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الزَّوايا في المُثَلَّثِ</a:t>
              </a:r>
            </a:p>
          </p:txBody>
        </p:sp>
        <p:sp>
          <p:nvSpPr>
            <p:cNvPr id="16" name="Flowchart: Alternate Process 54">
              <a:extLst>
                <a:ext uri="{FF2B5EF4-FFF2-40B4-BE49-F238E27FC236}">
                  <a16:creationId xmlns:a16="http://schemas.microsoft.com/office/drawing/2014/main" id="{5021892F-2F86-43BD-B3BE-E64B1F2EFB62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النمذجة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36B90ADC-8FF7-E6F4-1992-213967D0F5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3200" b="1" dirty="0"/>
                <a:t>2</a:t>
              </a:r>
              <a:endParaRPr lang="fr-MA" sz="3200" b="1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EBA9DD-7D98-DCE3-E659-747C76171715}"/>
              </a:ext>
            </a:extLst>
          </p:cNvPr>
          <p:cNvGrpSpPr/>
          <p:nvPr/>
        </p:nvGrpSpPr>
        <p:grpSpPr>
          <a:xfrm>
            <a:off x="1782000" y="4642137"/>
            <a:ext cx="648000" cy="682105"/>
            <a:chOff x="1547089" y="3240244"/>
            <a:chExt cx="568182" cy="63648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6A05688-B2B5-A374-B0CA-AEFBE5F2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089" y="3240244"/>
              <a:ext cx="568182" cy="6364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AD8281-5D06-1D55-C56F-0BD71F84F0D4}"/>
                </a:ext>
              </a:extLst>
            </p:cNvPr>
            <p:cNvSpPr txBox="1"/>
            <p:nvPr/>
          </p:nvSpPr>
          <p:spPr>
            <a:xfrm>
              <a:off x="1607393" y="341348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FCAA204-E01F-1D7E-1548-76115FB57B4A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مرحباً، سنتعلم </a:t>
            </a:r>
            <a:r>
              <a:rPr lang="ar-MA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نصنف المثلثات حسب أنواع زواياها،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مع مجد وندى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AC99BB-33C5-8180-4DC4-627D068D90D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7B54CAB-C815-88C0-AC38-CA897B7926C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8020" y="1856765"/>
            <a:ext cx="8187638" cy="4602879"/>
            <a:chOff x="358020" y="1856765"/>
            <a:chExt cx="8187638" cy="460287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1F58E7E-A598-4424-EE25-FB2E93C80F2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020" y="1856765"/>
              <a:ext cx="8187638" cy="460287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DC24FEA-DACA-0535-7919-656605025E2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08945" y="2665319"/>
              <a:ext cx="3428748" cy="1928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88555" y="88630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النمذجة</a:t>
            </a:r>
          </a:p>
        </p:txBody>
      </p:sp>
      <p:pic>
        <p:nvPicPr>
          <p:cNvPr id="2" name="MATHS_N3_P4_SEM1_S3_V1">
            <a:hlinkClick r:id="" action="ppaction://media"/>
            <a:extLst>
              <a:ext uri="{FF2B5EF4-FFF2-40B4-BE49-F238E27FC236}">
                <a16:creationId xmlns:a16="http://schemas.microsoft.com/office/drawing/2014/main" id="{96075D21-401D-5308-9617-0990129647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8494" y="1728982"/>
            <a:ext cx="8376117" cy="471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CBD-5986-75E3-16AD-19E44D6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6B9CDE2-B85C-692C-FFAE-273A1EE43352}"/>
              </a:ext>
            </a:extLst>
          </p:cNvPr>
          <p:cNvSpPr txBox="1"/>
          <p:nvPr/>
        </p:nvSpPr>
        <p:spPr>
          <a:xfrm>
            <a:off x="358020" y="875930"/>
            <a:ext cx="719282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لنتذكر ما تعلمناه مع مجد وندى؛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D54B55-9DB5-7176-70B1-528698398C3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864EB6A-6885-EFBF-99C7-713E85725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15" y="2360732"/>
            <a:ext cx="8132769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B682AD1-235B-63C0-FF62-59E8CF268588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8" name="Image 2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E16350-4EC5-0807-5914-889DC5E5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A71785-8DCF-259E-4AB4-9C53216A4C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30" name="Flowchart: Alternate Process 54">
            <a:extLst>
              <a:ext uri="{FF2B5EF4-FFF2-40B4-BE49-F238E27FC236}">
                <a16:creationId xmlns:a16="http://schemas.microsoft.com/office/drawing/2014/main" id="{F5E6B08A-1DDB-3F04-5761-C7DCA3D111C7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80">
            <a:extLst>
              <a:ext uri="{FF2B5EF4-FFF2-40B4-BE49-F238E27FC236}">
                <a16:creationId xmlns:a16="http://schemas.microsoft.com/office/drawing/2014/main" id="{067991E9-6782-4311-F2C2-A3B864E83234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3EC2C7D-B3C1-87D6-43EF-33516828D2C8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57C3412-0F8F-7BBB-2EC8-550AE9FE56FF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54DA90-8090-3879-A901-DFCFA95CB1E3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908FEDC-C006-4088-F113-6C9DB3AC5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742ADB-9065-C2F4-1F14-19E7034932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13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CF6A-EF6A-E468-6EFD-6E65E303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، سنحدد أنواع هذه المثلثات حسب أنواع زواياها، خُطوَةً خطوة مثل مجد وندى</a:t>
            </a:r>
          </a:p>
        </p:txBody>
      </p:sp>
      <p:pic>
        <p:nvPicPr>
          <p:cNvPr id="38" name="Image 3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C661FC1-F1DB-1E1B-1F60-AEF94B50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28B2B58-512B-65FA-1CA5-9D3CBC532FF5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72A5433-D0E6-6FAA-E294-8C00B088D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1" y="2678920"/>
              <a:ext cx="8306593" cy="2565743"/>
            </a:xfrm>
            <a:prstGeom prst="rect">
              <a:avLst/>
            </a:prstGeom>
          </p:spPr>
        </p:pic>
        <p:sp>
          <p:nvSpPr>
            <p:cNvPr id="5" name="Triangle rectangle 4">
              <a:extLst>
                <a:ext uri="{FF2B5EF4-FFF2-40B4-BE49-F238E27FC236}">
                  <a16:creationId xmlns:a16="http://schemas.microsoft.com/office/drawing/2014/main" id="{3CB72A0B-02DB-A0D3-195A-DAA7279EDC36}"/>
                </a:ext>
              </a:extLst>
            </p:cNvPr>
            <p:cNvSpPr/>
            <p:nvPr/>
          </p:nvSpPr>
          <p:spPr>
            <a:xfrm rot="4852870">
              <a:off x="1027846" y="2657470"/>
              <a:ext cx="1580890" cy="26203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8309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75B7-612F-7246-D687-2F052A25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A0E0B7-194B-A9B1-78D7-1BFF4E09A732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الألواح، واستعدوا.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C1EB9-023C-8117-E859-F275C792F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234B57-03C3-1969-B95D-D9D77010FA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3BD0-9C52-0B75-AA18-EFF2559A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BF8D9B2-F745-6DA9-12C2-EBAB9B1097A1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لتمييز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المثلث القائم الزاوية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؟</a:t>
            </a:r>
          </a:p>
        </p:txBody>
      </p:sp>
      <p:grpSp>
        <p:nvGrpSpPr>
          <p:cNvPr id="16" name="Group 12">
            <a:extLst>
              <a:ext uri="{FF2B5EF4-FFF2-40B4-BE49-F238E27FC236}">
                <a16:creationId xmlns:a16="http://schemas.microsoft.com/office/drawing/2014/main" id="{3FC757A7-5EAF-B45B-B0B4-B0E75A93E41C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B928EFA-6BA4-4583-0B5E-ABA35217B2EA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زَاوِيَةٌ قَائِمَةٌ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مُثَلَّثٌ قَائِمُ الزَّاوِيَةِ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C0CB823-F186-AB0B-FA6F-42C62DB7F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AD0ED14-D27E-CFDB-343E-C73F200AC345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454FCF7-1765-FA8D-183A-7C2D205142B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مُنْفَرِجَةٌ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مُثَلَّثٌ مُنْفَرِجٌ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A0D1A1E6-9786-BDD5-98A4-335ABAD50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410E26-AC52-FA6E-ADA4-84AFE3A55A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EF2AC1CA-983E-4275-F575-6930AE73FFC1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82CBEB0-4E0C-B215-C262-009D5E8667B0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زَوَايَاهُ الثَّلَاثُ حَادَّةً 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مُثَلَّثٌ حَادّ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Oval 80">
              <a:extLst>
                <a:ext uri="{FF2B5EF4-FFF2-40B4-BE49-F238E27FC236}">
                  <a16:creationId xmlns:a16="http://schemas.microsoft.com/office/drawing/2014/main" id="{597DCD18-3625-0DE9-273C-3CF700C0D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2200661-63F9-02CA-6459-AA7C717CDEB7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8353EB6-DCB2-6A9C-C29B-CDF88D023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1" y="2678920"/>
              <a:ext cx="8306593" cy="2565743"/>
            </a:xfrm>
            <a:prstGeom prst="rect">
              <a:avLst/>
            </a:prstGeom>
          </p:spPr>
        </p:pic>
        <p:sp>
          <p:nvSpPr>
            <p:cNvPr id="8" name="Triangle rectangle 7">
              <a:extLst>
                <a:ext uri="{FF2B5EF4-FFF2-40B4-BE49-F238E27FC236}">
                  <a16:creationId xmlns:a16="http://schemas.microsoft.com/office/drawing/2014/main" id="{0339E598-4BA0-F8CA-493E-35D556DABA28}"/>
                </a:ext>
              </a:extLst>
            </p:cNvPr>
            <p:cNvSpPr/>
            <p:nvPr/>
          </p:nvSpPr>
          <p:spPr>
            <a:xfrm rot="4852870">
              <a:off x="1027846" y="2657470"/>
              <a:ext cx="1580890" cy="26203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25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00F1-D9B2-C7CC-0F49-D111160E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4DBEBD4-E5B5-F02A-FE5D-2C4F8296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9" name="ZoneTexte 2">
            <a:extLst>
              <a:ext uri="{FF2B5EF4-FFF2-40B4-BE49-F238E27FC236}">
                <a16:creationId xmlns:a16="http://schemas.microsoft.com/office/drawing/2014/main" id="{85E44D67-2D6F-B6AE-058B-9EA9C2669F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 للبحث عن المثلث قائم الزاوية؟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 12">
            <a:extLst>
              <a:ext uri="{FF2B5EF4-FFF2-40B4-BE49-F238E27FC236}">
                <a16:creationId xmlns:a16="http://schemas.microsoft.com/office/drawing/2014/main" id="{7F066066-1652-1D07-8378-D4A6597655B9}"/>
              </a:ext>
            </a:extLst>
          </p:cNvPr>
          <p:cNvGrpSpPr/>
          <p:nvPr/>
        </p:nvGrpSpPr>
        <p:grpSpPr>
          <a:xfrm>
            <a:off x="5788508" y="1770421"/>
            <a:ext cx="2614454" cy="551406"/>
            <a:chOff x="5827780" y="1914188"/>
            <a:chExt cx="2526167" cy="55140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8CD6BF3-CD49-D2DC-351D-73820B048263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rtl="1">
                <a:defRPr/>
              </a:pP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زَاوِيَةٌ قَائِمَةٌ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1600" b="1" kern="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مُثَلَّثٌ قَائِمُ الزَّاوِيَةِ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val 80">
              <a:extLst>
                <a:ext uri="{FF2B5EF4-FFF2-40B4-BE49-F238E27FC236}">
                  <a16:creationId xmlns:a16="http://schemas.microsoft.com/office/drawing/2014/main" id="{AFCFACAC-F340-A061-29C8-0A3AFA0C39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1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3CBFD6E2-6AEB-CA11-7113-7208E95761AD}"/>
              </a:ext>
            </a:extLst>
          </p:cNvPr>
          <p:cNvGrpSpPr/>
          <p:nvPr/>
        </p:nvGrpSpPr>
        <p:grpSpPr>
          <a:xfrm>
            <a:off x="3030223" y="1770421"/>
            <a:ext cx="2602699" cy="551406"/>
            <a:chOff x="5691260" y="1914188"/>
            <a:chExt cx="2602699" cy="551406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0866F5A-BCC1-C29A-5EFC-9BB46DEC1047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مُنْفَرِجَةٌ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مُثَلَّثٌ مُنْفَرِجٌ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C5F72DE6-18E8-41BA-A36A-8BB090722A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12">
            <a:extLst>
              <a:ext uri="{FF2B5EF4-FFF2-40B4-BE49-F238E27FC236}">
                <a16:creationId xmlns:a16="http://schemas.microsoft.com/office/drawing/2014/main" id="{871BE55B-C954-EE0A-503D-03F7B340BD29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23A361A-AE1B-C750-0E5E-AC781E03101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زَوَايَاهُ الثَّلَاثُ حَادَّةً 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مُثَلَّثٌ حَادّ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Oval 80">
              <a:extLst>
                <a:ext uri="{FF2B5EF4-FFF2-40B4-BE49-F238E27FC236}">
                  <a16:creationId xmlns:a16="http://schemas.microsoft.com/office/drawing/2014/main" id="{DDD35BFE-19A2-39AD-F1B8-C7B34075FF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E46DB61-930E-E9D3-EB2A-7560F77D158A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B2A828-4360-997F-B310-95FA0F5C2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1" y="2678920"/>
              <a:ext cx="8306593" cy="2565743"/>
            </a:xfrm>
            <a:prstGeom prst="rect">
              <a:avLst/>
            </a:prstGeom>
          </p:spPr>
        </p:pic>
        <p:sp>
          <p:nvSpPr>
            <p:cNvPr id="4" name="Triangle rectangle 3">
              <a:extLst>
                <a:ext uri="{FF2B5EF4-FFF2-40B4-BE49-F238E27FC236}">
                  <a16:creationId xmlns:a16="http://schemas.microsoft.com/office/drawing/2014/main" id="{CDAF9725-9622-D714-B47C-5E58E567A931}"/>
                </a:ext>
              </a:extLst>
            </p:cNvPr>
            <p:cNvSpPr/>
            <p:nvPr/>
          </p:nvSpPr>
          <p:spPr>
            <a:xfrm rot="4852870">
              <a:off x="1027846" y="2657470"/>
              <a:ext cx="1580890" cy="26203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578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969CE-CC66-FC38-49D4-B0C2C891C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259BD7-0011-88F0-B649-4BC67EBA8E45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المثلث قائم الزاوية هو المثلث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KLM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0A978D8-36D1-B6A2-F1E2-8002A72701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463B2C1-E157-658A-A7B2-A0F92652BE4E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BDA35C2-36AC-D129-5447-451ED14FA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1" y="2678920"/>
              <a:ext cx="8306593" cy="2565743"/>
            </a:xfrm>
            <a:prstGeom prst="rect">
              <a:avLst/>
            </a:prstGeom>
          </p:spPr>
        </p:pic>
        <p:sp>
          <p:nvSpPr>
            <p:cNvPr id="6" name="Triangle rectangle 5">
              <a:extLst>
                <a:ext uri="{FF2B5EF4-FFF2-40B4-BE49-F238E27FC236}">
                  <a16:creationId xmlns:a16="http://schemas.microsoft.com/office/drawing/2014/main" id="{23B4A89A-C129-F31B-E2FA-F49EC73089B8}"/>
                </a:ext>
              </a:extLst>
            </p:cNvPr>
            <p:cNvSpPr/>
            <p:nvPr/>
          </p:nvSpPr>
          <p:spPr>
            <a:xfrm rot="4852870">
              <a:off x="1027846" y="2657470"/>
              <a:ext cx="1580890" cy="26203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371B78AC-DF80-A226-BEF8-FF6C0A3B3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4842621">
            <a:off x="539279" y="3302269"/>
            <a:ext cx="1831203" cy="1765970"/>
          </a:xfrm>
          <a:prstGeom prst="rtTriangl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77EC6F-DE07-152C-A160-AA84246112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286400">
            <a:off x="3846252" y="2950286"/>
            <a:ext cx="1831203" cy="1765970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41964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39AD-8D03-ECBF-9BF1-6DD7CE63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5BA5D556-692B-5CF7-5638-6CEC413F73D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لتمييز المثلث المنفرج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FEB497B-5991-6AB6-C23E-DE5A616926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6" name="Group 12">
            <a:extLst>
              <a:ext uri="{FF2B5EF4-FFF2-40B4-BE49-F238E27FC236}">
                <a16:creationId xmlns:a16="http://schemas.microsoft.com/office/drawing/2014/main" id="{EF1131E7-79A6-A9D0-9EF8-A59160DC1AE8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00F480D-73E3-ABB4-6C4A-C9874B5194C0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مُنْفَرِجَةٌ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مُثَلَّثٌ مُنْفَرِجٌ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7532F761-8A1E-2C7A-5808-44AEA9A8D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6553251E-1371-30BB-40EA-A69188B06D2E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3C59ED5-EBD5-E6F3-3E36-3C687454C96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قَائِمَةٌ  --&gt;  مُثَلَّثٌ قَائِمُ الزَّاوِيَةِ</a:t>
              </a: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EA278C48-98B4-18CA-6660-F7822B720D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2">
            <a:extLst>
              <a:ext uri="{FF2B5EF4-FFF2-40B4-BE49-F238E27FC236}">
                <a16:creationId xmlns:a16="http://schemas.microsoft.com/office/drawing/2014/main" id="{A5BEB2A9-71B1-4EC9-A9D6-38C2659B077F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690963C-F845-D7EF-E459-FC2CCF81CEB4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زَوَايَاهُ الثَّلَاثُ حَادَّةً 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مُثَلَّثٌ حَادّ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Oval 80">
              <a:extLst>
                <a:ext uri="{FF2B5EF4-FFF2-40B4-BE49-F238E27FC236}">
                  <a16:creationId xmlns:a16="http://schemas.microsoft.com/office/drawing/2014/main" id="{03D37B2B-029A-8688-A1C9-CB9955EDDC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5547299-92F1-DEBE-FDCB-0F394530B6B6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F33E864-352D-845A-E383-C4C6E0444182}"/>
                </a:ext>
              </a:extLst>
            </p:cNvPr>
            <p:cNvGrpSpPr/>
            <p:nvPr/>
          </p:nvGrpSpPr>
          <p:grpSpPr>
            <a:xfrm>
              <a:off x="297181" y="2678920"/>
              <a:ext cx="8306593" cy="2565743"/>
              <a:chOff x="297181" y="2678920"/>
              <a:chExt cx="8306593" cy="2565743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7D925166-E32F-F437-97FE-C73088FEBB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181" y="2678920"/>
                <a:ext cx="8306593" cy="2565743"/>
              </a:xfrm>
              <a:prstGeom prst="rect">
                <a:avLst/>
              </a:prstGeom>
            </p:spPr>
          </p:pic>
          <p:sp>
            <p:nvSpPr>
              <p:cNvPr id="4" name="Triangle rectangle 3">
                <a:extLst>
                  <a:ext uri="{FF2B5EF4-FFF2-40B4-BE49-F238E27FC236}">
                    <a16:creationId xmlns:a16="http://schemas.microsoft.com/office/drawing/2014/main" id="{C2C3EAA3-CCE2-CD51-E406-9AA2A87F702C}"/>
                  </a:ext>
                </a:extLst>
              </p:cNvPr>
              <p:cNvSpPr/>
              <p:nvPr/>
            </p:nvSpPr>
            <p:spPr>
              <a:xfrm rot="4852870">
                <a:off x="1027846" y="2657470"/>
                <a:ext cx="1580890" cy="26203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E62C07B-0D17-57AC-5266-0CF578039775}"/>
                </a:ext>
              </a:extLst>
            </p:cNvPr>
            <p:cNvSpPr/>
            <p:nvPr/>
          </p:nvSpPr>
          <p:spPr>
            <a:xfrm rot="21043867">
              <a:off x="416606" y="3376450"/>
              <a:ext cx="199697" cy="19706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26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221EB-03FE-7DCB-2550-B4FF0231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189CD43-9662-20E8-1CC6-F58E570C1696}"/>
              </a:ext>
            </a:extLst>
          </p:cNvPr>
          <p:cNvSpPr txBox="1"/>
          <p:nvPr/>
        </p:nvSpPr>
        <p:spPr>
          <a:xfrm>
            <a:off x="276161" y="849493"/>
            <a:ext cx="727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للبحث عن المثلث المنفرج؟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16E0D30-E865-551E-D399-1C0C0598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089C4008-3896-0F12-5BD8-9EAF82324799}"/>
              </a:ext>
            </a:extLst>
          </p:cNvPr>
          <p:cNvGrpSpPr/>
          <p:nvPr/>
        </p:nvGrpSpPr>
        <p:grpSpPr>
          <a:xfrm>
            <a:off x="3069119" y="1770421"/>
            <a:ext cx="2614454" cy="551406"/>
            <a:chOff x="5827780" y="1914188"/>
            <a:chExt cx="2526167" cy="551406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2E60BD0-CA8F-4F5B-FE6E-B45D6659F221}"/>
                </a:ext>
              </a:extLst>
            </p:cNvPr>
            <p:cNvSpPr/>
            <p:nvPr/>
          </p:nvSpPr>
          <p:spPr>
            <a:xfrm>
              <a:off x="5827780" y="1914188"/>
              <a:ext cx="2087059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مُنْفَرِجَةٌ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مُثَلَّثٌ مُنْفَرِجٌ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C496E7E-D518-967B-ED22-AFFCCFE0B5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:a16="http://schemas.microsoft.com/office/drawing/2014/main" id="{F2E4200C-393E-6C68-4B29-B99077ED897D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ABE09DF-6E6C-5FB2-9341-26F0C37C851B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قَائِمَةٌ  --&gt;  مُثَلَّثٌ قَائِمُ الزَّاوِيَةِ</a:t>
              </a:r>
            </a:p>
          </p:txBody>
        </p:sp>
        <p:sp>
          <p:nvSpPr>
            <p:cNvPr id="17" name="Oval 80">
              <a:extLst>
                <a:ext uri="{FF2B5EF4-FFF2-40B4-BE49-F238E27FC236}">
                  <a16:creationId xmlns:a16="http://schemas.microsoft.com/office/drawing/2014/main" id="{6B418F71-6011-83E6-EBFC-8D6254C94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A3ACB920-1A18-C23E-822D-A6FA95D905BD}"/>
              </a:ext>
            </a:extLst>
          </p:cNvPr>
          <p:cNvGrpSpPr/>
          <p:nvPr/>
        </p:nvGrpSpPr>
        <p:grpSpPr>
          <a:xfrm>
            <a:off x="349731" y="1770421"/>
            <a:ext cx="2602699" cy="551406"/>
            <a:chOff x="5691260" y="1914188"/>
            <a:chExt cx="2602699" cy="551406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5FD5F27-FBB3-EDEE-8FE0-97AEF6D0BAEF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زَوَايَاهُ الثَّلَاثُ حَادَّةً 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مُثَلَّثٌ حَادّ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E9032CC4-BEE6-9EF4-7B7F-A29690525B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EF24A57-578E-D551-C335-B4B06DB81759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EF997E2-C9C3-155A-73D8-C910520A22C4}"/>
                </a:ext>
              </a:extLst>
            </p:cNvPr>
            <p:cNvGrpSpPr/>
            <p:nvPr/>
          </p:nvGrpSpPr>
          <p:grpSpPr>
            <a:xfrm>
              <a:off x="297181" y="2678920"/>
              <a:ext cx="8306593" cy="2565743"/>
              <a:chOff x="297181" y="2678920"/>
              <a:chExt cx="8306593" cy="2565743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4650780C-DCEF-A45F-9C13-F269A33D9D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181" y="2678920"/>
                <a:ext cx="8306593" cy="2565743"/>
              </a:xfrm>
              <a:prstGeom prst="rect">
                <a:avLst/>
              </a:prstGeom>
            </p:spPr>
          </p:pic>
          <p:sp>
            <p:nvSpPr>
              <p:cNvPr id="15" name="Triangle rectangle 14">
                <a:extLst>
                  <a:ext uri="{FF2B5EF4-FFF2-40B4-BE49-F238E27FC236}">
                    <a16:creationId xmlns:a16="http://schemas.microsoft.com/office/drawing/2014/main" id="{8E5A188F-6E6B-28D8-1E5C-EC08DE9D7BA2}"/>
                  </a:ext>
                </a:extLst>
              </p:cNvPr>
              <p:cNvSpPr/>
              <p:nvPr/>
            </p:nvSpPr>
            <p:spPr>
              <a:xfrm rot="4852870">
                <a:off x="1027846" y="2657470"/>
                <a:ext cx="1580890" cy="26203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669F8C-F3B6-8D4D-6011-3E9DFAF34158}"/>
                </a:ext>
              </a:extLst>
            </p:cNvPr>
            <p:cNvSpPr/>
            <p:nvPr/>
          </p:nvSpPr>
          <p:spPr>
            <a:xfrm rot="21043867">
              <a:off x="416606" y="3376450"/>
              <a:ext cx="199697" cy="19706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741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12498-E98F-49FD-7FFD-86267C3E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D2B3C608-37B7-1ED0-1958-25156FCC44AC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0437552-8ECD-4DB5-5F9C-FA0227E8A0E1}"/>
                </a:ext>
              </a:extLst>
            </p:cNvPr>
            <p:cNvGrpSpPr/>
            <p:nvPr/>
          </p:nvGrpSpPr>
          <p:grpSpPr>
            <a:xfrm>
              <a:off x="297181" y="2678920"/>
              <a:ext cx="8306593" cy="2565743"/>
              <a:chOff x="297181" y="2678920"/>
              <a:chExt cx="8306593" cy="2565743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52B4AB8E-8BF8-4EE7-47FE-6A44AF6AD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7181" y="2678920"/>
                <a:ext cx="8306593" cy="2565743"/>
              </a:xfrm>
              <a:prstGeom prst="rect">
                <a:avLst/>
              </a:prstGeom>
            </p:spPr>
          </p:pic>
          <p:sp>
            <p:nvSpPr>
              <p:cNvPr id="7" name="Triangle rectangle 6">
                <a:extLst>
                  <a:ext uri="{FF2B5EF4-FFF2-40B4-BE49-F238E27FC236}">
                    <a16:creationId xmlns:a16="http://schemas.microsoft.com/office/drawing/2014/main" id="{564C04E8-C438-DE4F-E7B7-A03216AF945D}"/>
                  </a:ext>
                </a:extLst>
              </p:cNvPr>
              <p:cNvSpPr/>
              <p:nvPr/>
            </p:nvSpPr>
            <p:spPr>
              <a:xfrm rot="4852870">
                <a:off x="1027846" y="2657470"/>
                <a:ext cx="1580890" cy="26203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0E956A9-35E9-B249-C152-10AD9FA6F59C}"/>
                </a:ext>
              </a:extLst>
            </p:cNvPr>
            <p:cNvSpPr/>
            <p:nvPr/>
          </p:nvSpPr>
          <p:spPr>
            <a:xfrm rot="21043867">
              <a:off x="416606" y="3376450"/>
              <a:ext cx="199697" cy="19706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AD1700C-4A81-600D-33D8-521F76B29C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00924B-4E98-06A8-8BF2-1F20B5DC46CC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المثلث المنفرج هو المثلث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ABC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Arc partiel 13">
            <a:extLst>
              <a:ext uri="{FF2B5EF4-FFF2-40B4-BE49-F238E27FC236}">
                <a16:creationId xmlns:a16="http://schemas.microsoft.com/office/drawing/2014/main" id="{21715083-3208-ACDE-08F2-93C17A1BFC65}"/>
              </a:ext>
            </a:extLst>
          </p:cNvPr>
          <p:cNvSpPr/>
          <p:nvPr/>
        </p:nvSpPr>
        <p:spPr>
          <a:xfrm>
            <a:off x="7028900" y="4174266"/>
            <a:ext cx="740271" cy="760422"/>
          </a:xfrm>
          <a:prstGeom prst="pie">
            <a:avLst>
              <a:gd name="adj1" fmla="val 11738033"/>
              <a:gd name="adj2" fmla="val 18249025"/>
            </a:avLst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85A5A5-5824-1B88-E0DB-DDB7B839E2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148856">
            <a:off x="5890977" y="2531397"/>
            <a:ext cx="1831203" cy="1765970"/>
          </a:xfrm>
          <a:prstGeom prst="rtTriangl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BD68DC-E703-AECF-8022-52D279AF3C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286400">
            <a:off x="3846252" y="2950286"/>
            <a:ext cx="1831203" cy="1765970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85759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4B120-1E9B-E4CF-9586-4C5DFB0AB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801253-DC67-82F3-54AD-7E6578933A0C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لتمييز المثلث الحاد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EBB4C2-A5D7-7AB1-074C-F37A4496C8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id="{30750E1E-0744-C2DA-5AB7-7F8D0512E584}"/>
              </a:ext>
            </a:extLst>
          </p:cNvPr>
          <p:cNvGrpSpPr/>
          <p:nvPr/>
        </p:nvGrpSpPr>
        <p:grpSpPr>
          <a:xfrm>
            <a:off x="349730" y="1770421"/>
            <a:ext cx="2838895" cy="551406"/>
            <a:chOff x="5610918" y="1914188"/>
            <a:chExt cx="274302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7B3D3FB-73BC-1683-582E-8B314398D206}"/>
                </a:ext>
              </a:extLst>
            </p:cNvPr>
            <p:cNvSpPr/>
            <p:nvPr/>
          </p:nvSpPr>
          <p:spPr>
            <a:xfrm>
              <a:off x="5610918" y="1914188"/>
              <a:ext cx="230392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زَوَايَاهُ الثَّلَاثُ حَادَّةً 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مُثَلَّثٌ حَادّ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EE9BCEC-3202-E311-53EF-FE5BF72E5A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554A3174-7F72-8D44-0951-FDC725231D00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5E30EE9-AE1D-B5E7-0C1C-5AF65132BC6E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قَائِمَةٌ  --&gt;  مُثَلَّثٌ قَائِمُ الزَّاوِيَةِ</a:t>
              </a:r>
            </a:p>
          </p:txBody>
        </p:sp>
        <p:sp>
          <p:nvSpPr>
            <p:cNvPr id="18" name="Oval 80">
              <a:extLst>
                <a:ext uri="{FF2B5EF4-FFF2-40B4-BE49-F238E27FC236}">
                  <a16:creationId xmlns:a16="http://schemas.microsoft.com/office/drawing/2014/main" id="{E713E779-786D-EF33-9021-CCFDAFC41C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06120AE4-78AF-1F85-BA58-149C53FC1852}"/>
              </a:ext>
            </a:extLst>
          </p:cNvPr>
          <p:cNvGrpSpPr/>
          <p:nvPr/>
        </p:nvGrpSpPr>
        <p:grpSpPr>
          <a:xfrm>
            <a:off x="3261170" y="1770421"/>
            <a:ext cx="2466549" cy="551406"/>
            <a:chOff x="5827410" y="1914188"/>
            <a:chExt cx="2466549" cy="55140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AFD1B94-E122-B9EF-13BB-A0F7E593D44B}"/>
                </a:ext>
              </a:extLst>
            </p:cNvPr>
            <p:cNvSpPr/>
            <p:nvPr/>
          </p:nvSpPr>
          <p:spPr>
            <a:xfrm>
              <a:off x="5827410" y="1914188"/>
              <a:ext cx="202385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مُنْفَرِجَةٌ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مُثَلَّثٌ مُنْفَرِجٌ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Oval 80">
              <a:extLst>
                <a:ext uri="{FF2B5EF4-FFF2-40B4-BE49-F238E27FC236}">
                  <a16:creationId xmlns:a16="http://schemas.microsoft.com/office/drawing/2014/main" id="{93B0EBC4-CE09-C175-663D-D5AFACA1AC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806D7FB7-B2EB-19FC-1FAB-3B319AE8BF8B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C0E04E1-41A8-B748-4C3C-CBF634A2E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1" y="2678920"/>
              <a:ext cx="8306593" cy="2565743"/>
            </a:xfrm>
            <a:prstGeom prst="rect">
              <a:avLst/>
            </a:prstGeom>
          </p:spPr>
        </p:pic>
        <p:sp>
          <p:nvSpPr>
            <p:cNvPr id="5" name="Triangle rectangle 4">
              <a:extLst>
                <a:ext uri="{FF2B5EF4-FFF2-40B4-BE49-F238E27FC236}">
                  <a16:creationId xmlns:a16="http://schemas.microsoft.com/office/drawing/2014/main" id="{3F089809-5C9B-FAC7-555E-84833943EE3A}"/>
                </a:ext>
              </a:extLst>
            </p:cNvPr>
            <p:cNvSpPr/>
            <p:nvPr/>
          </p:nvSpPr>
          <p:spPr>
            <a:xfrm rot="4852870">
              <a:off x="1027846" y="2657470"/>
              <a:ext cx="1580890" cy="26203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3037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60676-65B7-FA32-2A90-00B350C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CCE3A28B-E23C-BE20-16E5-33D2693EB548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للبحث عن المثلث الحاد؟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BFD7DD4C-1F25-6186-BCC7-83D54E743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4" name="Group 12">
            <a:extLst>
              <a:ext uri="{FF2B5EF4-FFF2-40B4-BE49-F238E27FC236}">
                <a16:creationId xmlns:a16="http://schemas.microsoft.com/office/drawing/2014/main" id="{D086F11D-4DE7-82E7-2BD7-05598DCBBAAD}"/>
              </a:ext>
            </a:extLst>
          </p:cNvPr>
          <p:cNvGrpSpPr/>
          <p:nvPr/>
        </p:nvGrpSpPr>
        <p:grpSpPr>
          <a:xfrm>
            <a:off x="349730" y="1770421"/>
            <a:ext cx="2838895" cy="551406"/>
            <a:chOff x="5610918" y="1914188"/>
            <a:chExt cx="2743029" cy="55140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BB9A75D-C4DA-8754-6597-39BA98658787}"/>
                </a:ext>
              </a:extLst>
            </p:cNvPr>
            <p:cNvSpPr/>
            <p:nvPr/>
          </p:nvSpPr>
          <p:spPr>
            <a:xfrm>
              <a:off x="5610918" y="1914188"/>
              <a:ext cx="2303924" cy="551406"/>
            </a:xfrm>
            <a:prstGeom prst="roundRect">
              <a:avLst/>
            </a:prstGeom>
            <a:solidFill>
              <a:srgbClr val="0F9ED5">
                <a:lumMod val="5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rtl="1">
                <a:defRPr/>
              </a:pP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زَوَايَاهُ الثَّلَاثُ حَادَّةً  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مُثَلَّثٌ حَادّ</a:t>
              </a:r>
              <a:endPara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03ADC923-0D5E-4EDA-98ED-055BE1DDF2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21329" y="1979518"/>
              <a:ext cx="432618" cy="432618"/>
            </a:xfrm>
            <a:prstGeom prst="ellipse">
              <a:avLst/>
            </a:prstGeom>
            <a:solidFill>
              <a:srgbClr val="FCC30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D384112F-20CA-4AB8-B955-9F97B5C3C6C9}"/>
              </a:ext>
            </a:extLst>
          </p:cNvPr>
          <p:cNvGrpSpPr/>
          <p:nvPr/>
        </p:nvGrpSpPr>
        <p:grpSpPr>
          <a:xfrm>
            <a:off x="5800263" y="1770421"/>
            <a:ext cx="2602699" cy="551406"/>
            <a:chOff x="5691260" y="1914188"/>
            <a:chExt cx="2602699" cy="55140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C95D174-9040-3B41-DF2D-4D955F571021}"/>
                </a:ext>
              </a:extLst>
            </p:cNvPr>
            <p:cNvSpPr/>
            <p:nvPr/>
          </p:nvSpPr>
          <p:spPr>
            <a:xfrm>
              <a:off x="5691260" y="1914188"/>
              <a:ext cx="216000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قَائِمَةٌ  --&gt;  مُثَلَّثٌ قَائِمُ الزَّاوِيَةِ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89ED3990-6E29-8BE4-CC0F-DA88E4B929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FF106973-50FC-DDE3-DB8F-658FC0A41753}"/>
              </a:ext>
            </a:extLst>
          </p:cNvPr>
          <p:cNvGrpSpPr/>
          <p:nvPr/>
        </p:nvGrpSpPr>
        <p:grpSpPr>
          <a:xfrm>
            <a:off x="3261170" y="1770421"/>
            <a:ext cx="2466549" cy="551406"/>
            <a:chOff x="5827410" y="1914188"/>
            <a:chExt cx="2466549" cy="55140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8E22D33-1BB2-98CA-5065-5DA0E78C2F77}"/>
                </a:ext>
              </a:extLst>
            </p:cNvPr>
            <p:cNvSpPr/>
            <p:nvPr/>
          </p:nvSpPr>
          <p:spPr>
            <a:xfrm>
              <a:off x="5827410" y="1914188"/>
              <a:ext cx="2023850" cy="55140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زَاوِيَةٌ مُنْفَرِجَةٌ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--&gt;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مُثَلَّثٌ مُنْفَرِجٌ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Oval 80">
              <a:extLst>
                <a:ext uri="{FF2B5EF4-FFF2-40B4-BE49-F238E27FC236}">
                  <a16:creationId xmlns:a16="http://schemas.microsoft.com/office/drawing/2014/main" id="{5164CB71-E4A0-9CAD-FA17-5758812429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1341" y="1979518"/>
              <a:ext cx="432618" cy="43261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D92ECFD-2316-1959-CD8C-22B08F786B15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EA6E4D1-B9A6-4080-C517-8CF5D0102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1" y="2678920"/>
              <a:ext cx="8306593" cy="2565743"/>
            </a:xfrm>
            <a:prstGeom prst="rect">
              <a:avLst/>
            </a:prstGeom>
          </p:spPr>
        </p:pic>
        <p:sp>
          <p:nvSpPr>
            <p:cNvPr id="5" name="Triangle rectangle 4">
              <a:extLst>
                <a:ext uri="{FF2B5EF4-FFF2-40B4-BE49-F238E27FC236}">
                  <a16:creationId xmlns:a16="http://schemas.microsoft.com/office/drawing/2014/main" id="{822ADED5-A20F-123B-97B1-25B1A706F25B}"/>
                </a:ext>
              </a:extLst>
            </p:cNvPr>
            <p:cNvSpPr/>
            <p:nvPr/>
          </p:nvSpPr>
          <p:spPr>
            <a:xfrm rot="4852870">
              <a:off x="1027846" y="2657470"/>
              <a:ext cx="1580890" cy="26203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723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AA9F-D8AD-B820-3A6E-39466F713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37585AD-62DF-9AC1-D1DD-EE46F95FD373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المثلث الحاد هو المثلث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16FED49-94E8-E6C9-E156-FDD5317BE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81690F2-47E6-419B-347C-2AAB2A4C1051}"/>
              </a:ext>
            </a:extLst>
          </p:cNvPr>
          <p:cNvGrpSpPr/>
          <p:nvPr/>
        </p:nvGrpSpPr>
        <p:grpSpPr>
          <a:xfrm>
            <a:off x="297181" y="2678920"/>
            <a:ext cx="8306593" cy="2565743"/>
            <a:chOff x="297181" y="2678920"/>
            <a:chExt cx="8306593" cy="256574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74FC1DA-7ACB-E780-2B8A-1338F9F1F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1" y="2678920"/>
              <a:ext cx="8306593" cy="2565743"/>
            </a:xfrm>
            <a:prstGeom prst="rect">
              <a:avLst/>
            </a:prstGeom>
          </p:spPr>
        </p:pic>
        <p:sp>
          <p:nvSpPr>
            <p:cNvPr id="5" name="Triangle rectangle 4">
              <a:extLst>
                <a:ext uri="{FF2B5EF4-FFF2-40B4-BE49-F238E27FC236}">
                  <a16:creationId xmlns:a16="http://schemas.microsoft.com/office/drawing/2014/main" id="{0C9B13E2-CA90-7B92-30B4-543846BD24EF}"/>
                </a:ext>
              </a:extLst>
            </p:cNvPr>
            <p:cNvSpPr/>
            <p:nvPr/>
          </p:nvSpPr>
          <p:spPr>
            <a:xfrm rot="4852870">
              <a:off x="1027846" y="2657470"/>
              <a:ext cx="1580890" cy="26203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Arc partiel 7">
            <a:extLst>
              <a:ext uri="{FF2B5EF4-FFF2-40B4-BE49-F238E27FC236}">
                <a16:creationId xmlns:a16="http://schemas.microsoft.com/office/drawing/2014/main" id="{05B221FF-A9F4-FCC9-2248-E259F27AFEEA}"/>
              </a:ext>
            </a:extLst>
          </p:cNvPr>
          <p:cNvSpPr/>
          <p:nvPr/>
        </p:nvSpPr>
        <p:spPr>
          <a:xfrm>
            <a:off x="7028900" y="4174266"/>
            <a:ext cx="740271" cy="760422"/>
          </a:xfrm>
          <a:prstGeom prst="pie">
            <a:avLst>
              <a:gd name="adj1" fmla="val 11738033"/>
              <a:gd name="adj2" fmla="val 18249025"/>
            </a:avLst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89A6A3-AD81-972B-B09B-CC9180AD3F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148856">
            <a:off x="5890977" y="2544009"/>
            <a:ext cx="1831203" cy="1765970"/>
          </a:xfrm>
          <a:prstGeom prst="rtTriangl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683722-0431-64FF-659D-F58D6F3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286400">
            <a:off x="3789498" y="2925062"/>
            <a:ext cx="1831203" cy="1765970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79159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4EF43-51C7-D188-5EF5-580C111C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DFEA7E-7F8A-C048-786F-DCABA1F2E2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2687B7-08A2-7736-7A8F-CE7BFA215B60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1036E64-6355-3A9D-BEC9-C883CE10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627043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E14B7C6-3D7D-CE92-59E8-0178E028C705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18973899-64D5-3129-61F9-CE394B540C66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14B6CE55-F22C-ECF5-1AEC-B10480226C1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2354BCD-FBFD-34ED-D88A-D0F3285BA50D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119EAF-0957-5E0D-87D1-01CFA5F365D9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D07AF8A-38B2-8AF7-B639-239BA532D97B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CB330E-D003-2FBE-1D5E-8E12F40C8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864F651-222A-35FA-DF9E-0B885E008F0E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984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 حسب نوع زواياه: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C14797C1-B0EA-7FB7-A6B5-40FBC4233D1E}"/>
              </a:ext>
            </a:extLst>
          </p:cNvPr>
          <p:cNvGrpSpPr/>
          <p:nvPr/>
        </p:nvGrpSpPr>
        <p:grpSpPr>
          <a:xfrm>
            <a:off x="2363412" y="1361538"/>
            <a:ext cx="3890394" cy="2877235"/>
            <a:chOff x="2174572" y="1570259"/>
            <a:chExt cx="3890394" cy="287723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494820-C398-E054-428D-BF08DD9BD2B1}"/>
                </a:ext>
              </a:extLst>
            </p:cNvPr>
            <p:cNvSpPr/>
            <p:nvPr/>
          </p:nvSpPr>
          <p:spPr>
            <a:xfrm>
              <a:off x="4442791" y="1570259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F844F2-EA2D-5FD8-35AB-DB5638D03D3F}"/>
                </a:ext>
              </a:extLst>
            </p:cNvPr>
            <p:cNvSpPr/>
            <p:nvPr/>
          </p:nvSpPr>
          <p:spPr>
            <a:xfrm>
              <a:off x="2174572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E10729F-C95B-E2AA-FBE1-5E989FF580F3}"/>
                </a:ext>
              </a:extLst>
            </p:cNvPr>
            <p:cNvSpPr/>
            <p:nvPr/>
          </p:nvSpPr>
          <p:spPr>
            <a:xfrm>
              <a:off x="5528253" y="3880840"/>
              <a:ext cx="536713" cy="566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8F01433-DE0F-CB06-48D2-9C78372E0E31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CC2E150-CBDD-9C0E-1441-B12CF7F5D5A2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93C792F8-78CF-A5DD-8F38-AAE2B6DC894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0838426-A070-BF2D-3A1D-94F3D4D7D121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392BBE6-8582-C13C-2075-A6534ED2F3B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D8EB475E-B6D0-756B-2322-FB0A275FD224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C8D6C01-17E5-F438-78D9-6FB07D7A65CB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8710228F-B1A7-15A6-1C72-33AA827B8E00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3AC57E5-A7A9-F46E-5DB7-8AF53781F8A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8E8BA5EF-2462-23E8-6914-01274A7AC016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34DF3704-7F3A-6ADE-D707-BF24F4F2EDC8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8CE287C1-A575-3029-C585-8BBB3DF485BF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9FE85F52-70FF-AA3E-ED35-1DBDC008EC70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F4FBC5B1-9039-0234-46D7-A16B90406F29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E91C3E77-7E07-304C-265A-01C5DC6D9591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25FECC32-1E0B-7D9A-DF5D-9C0E1EE5234C}"/>
              </a:ext>
            </a:extLst>
          </p:cNvPr>
          <p:cNvSpPr/>
          <p:nvPr/>
        </p:nvSpPr>
        <p:spPr>
          <a:xfrm>
            <a:off x="2363412" y="2051315"/>
            <a:ext cx="3586940" cy="2251477"/>
          </a:xfrm>
          <a:prstGeom prst="triangle">
            <a:avLst>
              <a:gd name="adj" fmla="val 7593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4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DEE2-59FE-44BF-D2D9-BDD1893A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E12B751C-A7D4-C221-829E-62404C2719C7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CEEF1294-E5DB-A83D-6820-CFE1D0357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EFFAC364-610B-2FE4-6776-7E601C0C2AE8}"/>
              </a:ext>
            </a:extLst>
          </p:cNvPr>
          <p:cNvSpPr/>
          <p:nvPr/>
        </p:nvSpPr>
        <p:spPr>
          <a:xfrm>
            <a:off x="2363412" y="2051315"/>
            <a:ext cx="3586940" cy="2251477"/>
          </a:xfrm>
          <a:prstGeom prst="triangle">
            <a:avLst>
              <a:gd name="adj" fmla="val 7593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CF7BC32-780C-5B55-CA17-CD7EA6539FAF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C04B2B2-DD60-05EB-7764-762E3C2ABF51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C31E4A7-19A4-E31B-5205-87B991CAA403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B3D7E14-2D62-A25C-6C82-A3B28361EF6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4A96C1B-FA84-7B3F-1266-DE8AA938540A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54CEFFC-104B-CE64-CE65-6A10B53B3076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B217B78-FFA0-1AC4-D16A-A3926BDD20B8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1B990BC-B5E0-F94A-CD37-D448345A52E2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8C09D7D-52B1-B37C-D580-DB12D54CBD7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B307E48-8BB7-5C72-87CA-486D3786B56C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E1A170B-C2FB-412A-91C9-24C54A4250A4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9EA0210-B4CE-1517-AD62-61D2028F9C45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45BF3EE-DB35-5D40-1B14-C1B96BF5C5AD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C61990E-64EE-8842-C49C-18C65766FC7E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EA1029A-1A58-FD63-4A82-74DA38B5B48B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rc partiel 40">
            <a:extLst>
              <a:ext uri="{FF2B5EF4-FFF2-40B4-BE49-F238E27FC236}">
                <a16:creationId xmlns:a16="http://schemas.microsoft.com/office/drawing/2014/main" id="{B837670B-D8B9-EF62-BF52-BA26060725DB}"/>
              </a:ext>
            </a:extLst>
          </p:cNvPr>
          <p:cNvSpPr/>
          <p:nvPr/>
        </p:nvSpPr>
        <p:spPr>
          <a:xfrm>
            <a:off x="5566997" y="3926175"/>
            <a:ext cx="740271" cy="760422"/>
          </a:xfrm>
          <a:prstGeom prst="pie">
            <a:avLst>
              <a:gd name="adj1" fmla="val 10845232"/>
              <a:gd name="adj2" fmla="val 14917655"/>
            </a:avLst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34284178-5B86-A6FD-1A3B-B45739A612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938922">
            <a:off x="3825201" y="2828949"/>
            <a:ext cx="1831203" cy="1765970"/>
          </a:xfrm>
          <a:prstGeom prst="rtTriangle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حاد، لأن زواياه الثلاثة حادة.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017FBD3E-614E-E799-03F3-5DE149E1CFAA}"/>
              </a:ext>
            </a:extLst>
          </p:cNvPr>
          <p:cNvSpPr/>
          <p:nvPr/>
        </p:nvSpPr>
        <p:spPr>
          <a:xfrm>
            <a:off x="2363412" y="2051315"/>
            <a:ext cx="3586940" cy="2251477"/>
          </a:xfrm>
          <a:prstGeom prst="triangle">
            <a:avLst>
              <a:gd name="adj" fmla="val 7593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B6DBB8D-2084-A081-57C3-B5F96D8DFBB8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84A9323-B3B2-A3A3-9EA1-6F68EE5EFF9B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7AFFAE7-3A30-58D8-BA92-4FD5D0C273FA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0303F4C-A632-2CF0-D04A-FFFC58980EE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5CEC2E7-28AF-D113-8970-3897C85D2134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3F63264-122E-67B5-779F-90B24458A72F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7D03304-A2AF-567A-8CEB-990B5F97981C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874981D-BAB8-5BC1-AA03-BAE7F11E06F3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3A6D5E3-0D59-36B3-716A-D45908C5034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F1F3C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56382C71-ED87-CF1C-7E60-03528AE0747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B</a:t>
                </a: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743D8E0-5AAA-CA90-BA80-96C34B4ED817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823BB3-16BA-D735-007F-B81C303AD5BC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BF271D7-F981-12B4-8B08-2AF96586F183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FA34548B-F6FB-ACBF-7F43-6D1083A2BF30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5B7ACB1-6894-2545-802E-A8B4737AF005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A7539-CB8E-E4BB-9709-C385B612C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5BA2E8C-A4D7-1978-5247-B75DC8748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1A6394-A451-3387-D12D-88E6ACF6B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0A20F84-4ABF-F74A-A243-1F8F6FC5015C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 حسب نوع زواياه: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92EE23C-404D-42E9-1FE8-825D8F648C1D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3EAB268-12FD-DDEC-2860-38DA30F07F39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7948D41-78E6-FD77-C727-64CDDACCFC0B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D7472C4-4BFD-BAB6-FC5B-5E4F34B5EAE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D4D76008-8DA6-A9BA-2E26-D9BFF08634EC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2F3B1CA-30CB-AB54-E8BD-4B4538534142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747B1E5-7A9A-F538-9EEC-42E3B713339B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936BF07-AFFF-F4F7-27F5-888FBD3266CB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57B78B5-52A5-43F4-361E-5C92EB0791A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1692A1A-9D72-0F45-3918-A9078845AC1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98D18A0-A7DA-CCEF-6369-C8A01E5CB229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6C5ABE2-2953-8858-72AB-931783B6E889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BB5EB429-3ABF-28D4-7CA4-0FD4925676DF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1C7CDBE-3B3F-BA9B-68BC-077C2DF077D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31C628F7-6F91-0D75-A7AE-86562984A583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168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3B3E3-A5B8-2EE6-1F48-6F3A6490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382F44-E659-7F1D-450D-970B079AF741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F154426-8472-7C30-AE36-C1E68B6F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BC4AC-AD74-589D-0731-B28C99DBF5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44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AAD73-E86E-1C57-B6E7-2F095DDA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76A97923-4DE9-B15E-227E-3FE97A09E37E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B908141-D2C9-9DC1-783F-210C34F14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447EF8A-409F-BC15-6D21-762D884F2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7521B01-2148-55D3-1EA3-C60ED4F572BF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72B9111-35F7-DDB5-89C9-BD8C69A88FA1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5AD7B0A-38ED-12C2-DA4A-E54E86CA425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C5DE2AC-0253-8426-D9D7-907523B35A8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77BC642-A7A3-E22C-D512-85B840BC574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78606E4B-FFE0-3A30-5A6F-065EDA444080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503D23E-5835-ACFE-497C-7F5A44BF4AD7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86AF9BE-B4DE-7271-4F2B-396727F25042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CE43671-BEBA-0BC0-6175-F8CCFFE5510B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4E5909D-8464-9429-9169-536B6D88AF95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DAD00C2-17E8-8C02-D055-5E9951E9A375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D75C2FE-B82E-4DE1-8A80-72D5008124B7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8A3320A9-4FBC-F6E9-2E87-2C011292D00A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94EF4EA-E3C6-9072-0BA0-44F263E105E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4FE0B58-1ACD-13D9-6A85-C12F99B7F29E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207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B8AC-824A-79E5-564D-8C8F608F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CB2BC20-A179-BF2A-8109-EB6C11EFE2C6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قائم الزاوية، لأن إحدى زواياه قائمة.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7DD664F-DBE8-048E-0359-A793F86C6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AD8A1B24-BBFB-DD52-01A8-FF26F3176A29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B516C4D-916D-7D58-8AD3-632CBC6E718C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54EA3B6-F1B8-97C4-67D6-3C78B75629F5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C421F14-D7F8-03CC-B3B3-79EE483442D8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129374F-D545-6F90-64F3-E3557098CA7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A</a:t>
                </a:r>
              </a:p>
            </p:txBody>
          </p:sp>
        </p:grp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361CA37B-41B6-50A1-3BCA-4202FF01B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863" y="2213684"/>
            <a:ext cx="2934789" cy="2207992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0A547D0E-DDEA-2ACD-2AAF-7C87D7214F0F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F7641A5-7B09-AD29-767A-C9101E2DC423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A4DAFC44-984B-BB3A-BE16-E986CDF2559E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6012E360-43CA-474E-62C9-D2FF7A44A8A7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63E1AB8-A436-DC62-BDDD-E93EA8B7070B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C30AB86-C46E-5D73-1DAF-4AB1B8954321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D140B68-97AD-21CD-159B-75AE1F671D54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F51D47B0-6A12-E48E-0F40-A7C1FD1FF380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1DCDE64-1BEA-D13E-8067-3E1F96ADFEAD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7FA42F31-1F5B-BC0E-961C-DE4CBFD2D2C1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EB947-0199-04F1-AA64-45644427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D263342-345F-2222-3BC6-874A9BA90E4E}"/>
              </a:ext>
            </a:extLst>
          </p:cNvPr>
          <p:cNvSpPr txBox="1"/>
          <p:nvPr/>
        </p:nvSpPr>
        <p:spPr>
          <a:xfrm>
            <a:off x="304801" y="858759"/>
            <a:ext cx="72210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1867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اكتبوا، على ألواحكم، نوع المثلث التالي، حسب نوع زواياه: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42ED9E8-D4A4-BF85-DAC9-6A52BB976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AB636D9-2E34-2B01-F68B-B14643851D04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70BABE9-E5AD-F7C9-52B9-3D457EFFEAE8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A11E433-9A68-3403-F6E3-3B81F3FEEB14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CD157AC-B777-E92B-1A68-23A61EE33342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B504851-1AD6-7423-DC1E-0C00DA2472F0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903FBF9-5D45-A4F4-B74D-79547D22AF7F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593D2FB-0148-CED8-0E3B-0590F0618E4C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F8B87C2-AB58-6AE2-4348-FB2E11B00DCD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D66C5E3-0806-7A76-6E2F-17CD293F8EC0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DACE0D-E171-00C5-B20D-5B246DE938EF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53F870-0F45-017D-30EF-69FAC991EDC9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649941C-DCD3-4364-606E-AE70B2E04167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31860C6-24E3-9E59-CA13-6C9EA72821C6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4E92C23-3F8C-B19F-08C4-2E9F30297BE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53A5794-CEBA-4020-1C36-A2655D8C226C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CC7B6E4-2612-8E15-B0B0-2C5FDFA757F6}"/>
              </a:ext>
            </a:extLst>
          </p:cNvPr>
          <p:cNvGrpSpPr/>
          <p:nvPr/>
        </p:nvGrpSpPr>
        <p:grpSpPr>
          <a:xfrm>
            <a:off x="1704641" y="2572407"/>
            <a:ext cx="5452904" cy="1702676"/>
            <a:chOff x="1704641" y="2572407"/>
            <a:chExt cx="5452904" cy="1702676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0DEDD5B4-0FF6-E6CB-A692-3F3C9B758E84}"/>
                </a:ext>
              </a:extLst>
            </p:cNvPr>
            <p:cNvCxnSpPr/>
            <p:nvPr/>
          </p:nvCxnSpPr>
          <p:spPr>
            <a:xfrm>
              <a:off x="1704641" y="2572407"/>
              <a:ext cx="1679004" cy="16921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312D62C9-73BE-8815-9F57-94FEA2DB3DC5}"/>
                </a:ext>
              </a:extLst>
            </p:cNvPr>
            <p:cNvCxnSpPr/>
            <p:nvPr/>
          </p:nvCxnSpPr>
          <p:spPr>
            <a:xfrm>
              <a:off x="1723697" y="2585545"/>
              <a:ext cx="5423337" cy="9459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15D2787C-F184-7092-94B8-AF27C13108C8}"/>
                </a:ext>
              </a:extLst>
            </p:cNvPr>
            <p:cNvCxnSpPr/>
            <p:nvPr/>
          </p:nvCxnSpPr>
          <p:spPr>
            <a:xfrm flipH="1">
              <a:off x="3373135" y="2680138"/>
              <a:ext cx="3784410" cy="1594945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14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C297-F587-33F0-53FB-BF3A44866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65C048-547B-F78B-B891-CCC724FE0503}"/>
              </a:ext>
            </a:extLst>
          </p:cNvPr>
          <p:cNvSpPr txBox="1"/>
          <p:nvPr/>
        </p:nvSpPr>
        <p:spPr>
          <a:xfrm>
            <a:off x="1252057" y="858759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الالواح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1D908F-6312-892D-6592-268E33D60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61E5E78-6673-6E2F-2238-42C0202586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049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C388D-4BB4-2322-D1FA-FA50A09D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">
            <a:extLst>
              <a:ext uri="{FF2B5EF4-FFF2-40B4-BE49-F238E27FC236}">
                <a16:creationId xmlns:a16="http://schemas.microsoft.com/office/drawing/2014/main" id="{F716C8E9-275B-8DC8-7E1A-AC5609B1F01D}"/>
              </a:ext>
            </a:extLst>
          </p:cNvPr>
          <p:cNvSpPr txBox="1"/>
          <p:nvPr/>
        </p:nvSpPr>
        <p:spPr>
          <a:xfrm>
            <a:off x="349731" y="849493"/>
            <a:ext cx="7182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توصل إلى الجواب؟</a:t>
            </a:r>
            <a:endParaRPr lang="ar-MA" sz="1867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32084D36-73D4-24C0-D315-7870A1C58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D3EE1AF-CBF3-8492-5E42-06716D82CDBB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FF7C6CD-D752-BB2D-71B7-B0D8B6EB4C96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EB431C7-9820-007E-D6F1-AB7CE5F6ECD6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9AE75AC-024F-F034-B46D-7A69504F94AA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EE70FA9-43AA-6AC5-731C-5069CF312042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5BD49FA-549F-0F29-BFB9-B199289EA181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B9DD00E-D0F4-1FD6-928E-7E50B1B242C1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79CABC7-CAF1-8A54-C2CB-DF8890008187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1A0EEC8-A354-81D8-F4F8-842C4B041E35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94A385E-EFDE-B067-06B0-9A82F17EEF34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C86D2FB-83B9-D14D-8D45-A3F64E230775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852FED-5F5A-6649-50E1-B0AB9B4B5561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104C0504-BB56-0DB0-26F8-FB7E479ECE0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3F993F5-6034-96D9-BD03-78B5E4F388FC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CA8701A-230E-9D7D-57CE-E91E18BD4785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C</a:t>
                </a:r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679088F-C470-B3F6-C5DC-0F8704070505}"/>
              </a:ext>
            </a:extLst>
          </p:cNvPr>
          <p:cNvGrpSpPr/>
          <p:nvPr/>
        </p:nvGrpSpPr>
        <p:grpSpPr>
          <a:xfrm>
            <a:off x="1704641" y="2572407"/>
            <a:ext cx="5452904" cy="1702676"/>
            <a:chOff x="1704641" y="2572407"/>
            <a:chExt cx="5452904" cy="17026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43F28C17-89AD-F63E-FF2B-F869BB5D2B38}"/>
                </a:ext>
              </a:extLst>
            </p:cNvPr>
            <p:cNvCxnSpPr/>
            <p:nvPr/>
          </p:nvCxnSpPr>
          <p:spPr>
            <a:xfrm>
              <a:off x="1704641" y="2572407"/>
              <a:ext cx="1679004" cy="16921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050A8F2B-1C5A-DAA6-46A4-E64CA2892B07}"/>
                </a:ext>
              </a:extLst>
            </p:cNvPr>
            <p:cNvCxnSpPr/>
            <p:nvPr/>
          </p:nvCxnSpPr>
          <p:spPr>
            <a:xfrm>
              <a:off x="1723697" y="2585545"/>
              <a:ext cx="5423337" cy="9459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078206F-68D7-9CAF-C966-5FAAA4306E1E}"/>
                </a:ext>
              </a:extLst>
            </p:cNvPr>
            <p:cNvCxnSpPr/>
            <p:nvPr/>
          </p:nvCxnSpPr>
          <p:spPr>
            <a:xfrm flipH="1">
              <a:off x="3373135" y="2680138"/>
              <a:ext cx="3784410" cy="1594945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99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2634-87E0-B0B5-5307-34D1C4F87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20605C8-8A7A-F09C-8B9B-463EDE2DB265}"/>
              </a:ext>
            </a:extLst>
          </p:cNvPr>
          <p:cNvSpPr txBox="1"/>
          <p:nvPr/>
        </p:nvSpPr>
        <p:spPr>
          <a:xfrm>
            <a:off x="304801" y="858759"/>
            <a:ext cx="722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 هذا مثلث مُنْفَرِجٌ، لأن به زاوية منفرجة.</a:t>
            </a:r>
            <a:endParaRPr kumimoji="0" lang="ar-MA" sz="1867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036E6CC-D7F3-A08D-7E55-D47EE7086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D5B2D6B-27B3-09D5-C159-36670A013D9B}"/>
              </a:ext>
            </a:extLst>
          </p:cNvPr>
          <p:cNvGrpSpPr/>
          <p:nvPr/>
        </p:nvGrpSpPr>
        <p:grpSpPr>
          <a:xfrm>
            <a:off x="5597826" y="5331245"/>
            <a:ext cx="2964193" cy="588921"/>
            <a:chOff x="5597826" y="5202038"/>
            <a:chExt cx="2964193" cy="58892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A626E6C-E429-44B1-961C-4E7997A80211}"/>
                </a:ext>
              </a:extLst>
            </p:cNvPr>
            <p:cNvSpPr txBox="1"/>
            <p:nvPr/>
          </p:nvSpPr>
          <p:spPr>
            <a:xfrm>
              <a:off x="5597826" y="526773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قائِمُ الزَّاوِيَةِ  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080FD91-0C0E-DCCB-4F39-D510EA739489}"/>
                </a:ext>
              </a:extLst>
            </p:cNvPr>
            <p:cNvGrpSpPr/>
            <p:nvPr/>
          </p:nvGrpSpPr>
          <p:grpSpPr>
            <a:xfrm>
              <a:off x="8022019" y="5202038"/>
              <a:ext cx="540000" cy="540000"/>
              <a:chOff x="8022019" y="5251733"/>
              <a:chExt cx="540000" cy="540000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F26694B-4C8B-B5ED-B832-4F8034C332D0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5370F55-C217-5145-572A-4083DC585063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A</a:t>
                </a:r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1F022AA-588B-BAC3-9954-8BB00B3DDD96}"/>
              </a:ext>
            </a:extLst>
          </p:cNvPr>
          <p:cNvGrpSpPr/>
          <p:nvPr/>
        </p:nvGrpSpPr>
        <p:grpSpPr>
          <a:xfrm>
            <a:off x="2661768" y="5331245"/>
            <a:ext cx="2944315" cy="588921"/>
            <a:chOff x="2879971" y="5210428"/>
            <a:chExt cx="2944315" cy="588921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1DAF3D7-9685-5710-F6C6-13B3657B445E}"/>
                </a:ext>
              </a:extLst>
            </p:cNvPr>
            <p:cNvSpPr txBox="1"/>
            <p:nvPr/>
          </p:nvSpPr>
          <p:spPr>
            <a:xfrm>
              <a:off x="2879971" y="5276129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حَادّ</a:t>
              </a:r>
              <a:endParaRPr lang="fr-FR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CE2A27B9-F906-D82A-BD9C-17031521C6FB}"/>
                </a:ext>
              </a:extLst>
            </p:cNvPr>
            <p:cNvGrpSpPr/>
            <p:nvPr/>
          </p:nvGrpSpPr>
          <p:grpSpPr>
            <a:xfrm>
              <a:off x="5284286" y="5210428"/>
              <a:ext cx="540000" cy="540000"/>
              <a:chOff x="8022019" y="5251733"/>
              <a:chExt cx="540000" cy="540000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EF5D895-62C0-6F45-A32B-C4CEDE0153E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>
                <a:solidFill>
                  <a:srgbClr val="FC8D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FD0D62C-3B77-BD48-9929-892A5AC89469}"/>
                  </a:ext>
                </a:extLst>
              </p:cNvPr>
              <p:cNvSpPr txBox="1"/>
              <p:nvPr/>
            </p:nvSpPr>
            <p:spPr>
              <a:xfrm>
                <a:off x="8088267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/>
                  <a:t>B</a:t>
                </a:r>
              </a:p>
            </p:txBody>
          </p:sp>
        </p:grp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D99EE80-C653-DCED-22FA-481910E11549}"/>
              </a:ext>
            </a:extLst>
          </p:cNvPr>
          <p:cNvGrpSpPr/>
          <p:nvPr/>
        </p:nvGrpSpPr>
        <p:grpSpPr>
          <a:xfrm>
            <a:off x="-294168" y="5331245"/>
            <a:ext cx="2964193" cy="588921"/>
            <a:chOff x="52670" y="5213715"/>
            <a:chExt cx="2964193" cy="588921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C09791D-6677-BDAC-008B-B9269FBCB7A3}"/>
                </a:ext>
              </a:extLst>
            </p:cNvPr>
            <p:cNvSpPr txBox="1"/>
            <p:nvPr/>
          </p:nvSpPr>
          <p:spPr>
            <a:xfrm>
              <a:off x="52670" y="5279416"/>
              <a:ext cx="2425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مُثَلَّثٌ مُنْفَرِجٌ</a:t>
              </a:r>
              <a:endPara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E4DF7028-C835-2BC8-CCD3-5DEF76ABD3FC}"/>
                </a:ext>
              </a:extLst>
            </p:cNvPr>
            <p:cNvGrpSpPr/>
            <p:nvPr/>
          </p:nvGrpSpPr>
          <p:grpSpPr>
            <a:xfrm>
              <a:off x="2476863" y="5213715"/>
              <a:ext cx="540000" cy="540000"/>
              <a:chOff x="8022019" y="5251733"/>
              <a:chExt cx="540000" cy="540000"/>
            </a:xfrm>
          </p:grpSpPr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4AE9CD5-7B64-2708-9F9C-B6CB56566746}"/>
                  </a:ext>
                </a:extLst>
              </p:cNvPr>
              <p:cNvSpPr txBox="1"/>
              <p:nvPr/>
            </p:nvSpPr>
            <p:spPr>
              <a:xfrm>
                <a:off x="8022019" y="5251733"/>
                <a:ext cx="540000" cy="540000"/>
              </a:xfrm>
              <a:prstGeom prst="flowChartConnector">
                <a:avLst/>
              </a:prstGeom>
              <a:noFill/>
              <a:ln w="28575">
                <a:solidFill>
                  <a:srgbClr val="CF1F3C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r" rtl="1"/>
                <a:endParaRPr lang="fr-FR" sz="2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DCBAB3C4-6DF0-6CD5-0B1D-0A8416606B7D}"/>
                  </a:ext>
                </a:extLst>
              </p:cNvPr>
              <p:cNvSpPr txBox="1"/>
              <p:nvPr/>
            </p:nvSpPr>
            <p:spPr>
              <a:xfrm>
                <a:off x="8068389" y="5260123"/>
                <a:ext cx="3677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800" b="1" dirty="0">
                    <a:solidFill>
                      <a:srgbClr val="C00000"/>
                    </a:solidFill>
                  </a:rPr>
                  <a:t>C</a:t>
                </a:r>
              </a:p>
            </p:txBody>
          </p:sp>
        </p:grp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079DA30-583C-0400-1C33-2B5745467BB2}"/>
              </a:ext>
            </a:extLst>
          </p:cNvPr>
          <p:cNvGrpSpPr/>
          <p:nvPr/>
        </p:nvGrpSpPr>
        <p:grpSpPr>
          <a:xfrm>
            <a:off x="1704641" y="2572407"/>
            <a:ext cx="5452904" cy="1702676"/>
            <a:chOff x="1704641" y="2572407"/>
            <a:chExt cx="5452904" cy="1702676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1F2B1095-C01F-35CA-FB70-6EA9FE141578}"/>
                </a:ext>
              </a:extLst>
            </p:cNvPr>
            <p:cNvCxnSpPr/>
            <p:nvPr/>
          </p:nvCxnSpPr>
          <p:spPr>
            <a:xfrm>
              <a:off x="1704641" y="2572407"/>
              <a:ext cx="1679004" cy="169216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AFF4E574-A503-CBD1-E969-3C1605E950E1}"/>
                </a:ext>
              </a:extLst>
            </p:cNvPr>
            <p:cNvCxnSpPr/>
            <p:nvPr/>
          </p:nvCxnSpPr>
          <p:spPr>
            <a:xfrm>
              <a:off x="1723697" y="2585545"/>
              <a:ext cx="5423337" cy="9459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7C4B4734-9966-37F2-AE32-37CEE55C9CF5}"/>
                </a:ext>
              </a:extLst>
            </p:cNvPr>
            <p:cNvCxnSpPr/>
            <p:nvPr/>
          </p:nvCxnSpPr>
          <p:spPr>
            <a:xfrm flipH="1">
              <a:off x="3373135" y="2680138"/>
              <a:ext cx="3784410" cy="1594945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Arc partiel 43">
            <a:extLst>
              <a:ext uri="{FF2B5EF4-FFF2-40B4-BE49-F238E27FC236}">
                <a16:creationId xmlns:a16="http://schemas.microsoft.com/office/drawing/2014/main" id="{04CD4FE8-92EA-F833-18C7-6231F37CD9EC}"/>
              </a:ext>
            </a:extLst>
          </p:cNvPr>
          <p:cNvSpPr/>
          <p:nvPr/>
        </p:nvSpPr>
        <p:spPr>
          <a:xfrm>
            <a:off x="3013509" y="3898557"/>
            <a:ext cx="740271" cy="760422"/>
          </a:xfrm>
          <a:prstGeom prst="pie">
            <a:avLst>
              <a:gd name="adj1" fmla="val 13582912"/>
              <a:gd name="adj2" fmla="val 20206002"/>
            </a:avLst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1297E662-EE91-698D-6E61-5DEB23F023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911982">
            <a:off x="2514654" y="2094822"/>
            <a:ext cx="1831203" cy="1765970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4617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10E7-CEBC-3CCF-B729-BFD8A0AD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CD7183B-2359-5CCE-EF4D-D1CAF842CB0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7C9C3DA-F73E-9269-D5BF-E8F48BF3216E}"/>
              </a:ext>
            </a:extLst>
          </p:cNvPr>
          <p:cNvSpPr/>
          <p:nvPr/>
        </p:nvSpPr>
        <p:spPr>
          <a:xfrm>
            <a:off x="2106000" y="2600686"/>
            <a:ext cx="4932000" cy="24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Image 1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2C1DC8-DE34-6ED6-4B36-0A0BDFDE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4256315"/>
            <a:ext cx="841742" cy="841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8FC6CE5-FC39-10FF-FAF4-57C8683C039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 spc="-10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النشاط 1</a:t>
            </a:r>
          </a:p>
        </p:txBody>
      </p:sp>
      <p:sp>
        <p:nvSpPr>
          <p:cNvPr id="19" name="Flowchart: Alternate Process 54">
            <a:extLst>
              <a:ext uri="{FF2B5EF4-FFF2-40B4-BE49-F238E27FC236}">
                <a16:creationId xmlns:a16="http://schemas.microsoft.com/office/drawing/2014/main" id="{FEBD621A-0DE2-629E-40F0-9125C5E903DB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ممارسة موجهة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CC322D68-4A37-3B69-8B3C-647827DFF209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756B434-57A8-A733-5694-90E31EEE3823}"/>
              </a:ext>
            </a:extLst>
          </p:cNvPr>
          <p:cNvSpPr txBox="1"/>
          <p:nvPr/>
        </p:nvSpPr>
        <p:spPr>
          <a:xfrm>
            <a:off x="2654710" y="3785126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9191F0-4FE0-9486-384A-4FF252B473C7}"/>
              </a:ext>
            </a:extLst>
          </p:cNvPr>
          <p:cNvSpPr txBox="1"/>
          <p:nvPr/>
        </p:nvSpPr>
        <p:spPr>
          <a:xfrm>
            <a:off x="2654710" y="4431442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AF99E3C-8E64-0364-2834-ED8579BB5F28}"/>
              </a:ext>
            </a:extLst>
          </p:cNvPr>
          <p:cNvGrpSpPr>
            <a:grpSpLocks noChangeAspect="1"/>
          </p:cNvGrpSpPr>
          <p:nvPr/>
        </p:nvGrpSpPr>
        <p:grpSpPr>
          <a:xfrm>
            <a:off x="1736854" y="4579496"/>
            <a:ext cx="738292" cy="827051"/>
            <a:chOff x="976754" y="4005561"/>
            <a:chExt cx="558587" cy="62574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9A6DD0D-376C-50F2-DF05-115743B1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86A515D-A620-9448-991E-195ABBC8E053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3314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535FEB-F9B9-B3C6-460E-0A6BB7591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38" y="1773420"/>
            <a:ext cx="7116323" cy="4806939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 افتحوا كراساتكم على الصفحة 71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1272208" y="2322782"/>
            <a:ext cx="2847844" cy="1187674"/>
          </a:xfrm>
          <a:prstGeom prst="roundRect">
            <a:avLst>
              <a:gd name="adj" fmla="val 996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278A5-CE53-7B19-2151-4DAA11D4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C6CCA4-8498-984F-268A-0919154CF062}"/>
              </a:ext>
            </a:extLst>
          </p:cNvPr>
          <p:cNvSpPr txBox="1"/>
          <p:nvPr/>
        </p:nvSpPr>
        <p:spPr>
          <a:xfrm>
            <a:off x="381066" y="803664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سنطبق نفس الخطوات في هذا النشاط؛ سأشرح التعليمة. انتظروا الانطلاقة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11AC0D-FF8E-3DE6-03F5-474CDE7F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6" y="589935"/>
            <a:ext cx="994585" cy="1024853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1FA7D5-8858-FE68-19B3-B5D05949B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98" y="2724448"/>
            <a:ext cx="8331814" cy="342479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4CDE7CB-7349-7F81-57BB-805D9BE5C09A}"/>
              </a:ext>
            </a:extLst>
          </p:cNvPr>
          <p:cNvSpPr/>
          <p:nvPr/>
        </p:nvSpPr>
        <p:spPr>
          <a:xfrm>
            <a:off x="2400300" y="2724448"/>
            <a:ext cx="6168277" cy="449956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44107E-BF90-6F5E-7E0A-E90540C88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48" y="2392417"/>
            <a:ext cx="7196362" cy="29580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لديكم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دقائق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للإنجاز؛ سأمر بين الصفوف لمساعدتكم؛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AF2288-3F6B-0EE1-473B-E946DCD376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472C68-5436-A894-1577-F65791DC3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270402" y="3563690"/>
            <a:ext cx="2675619" cy="267561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F7FF70-3170-0A2C-4202-E1EBC3EB37C4}"/>
              </a:ext>
            </a:extLst>
          </p:cNvPr>
          <p:cNvSpPr/>
          <p:nvPr/>
        </p:nvSpPr>
        <p:spPr>
          <a:xfrm>
            <a:off x="2176041" y="2392417"/>
            <a:ext cx="5355969" cy="445376"/>
          </a:xfrm>
          <a:prstGeom prst="roundRect">
            <a:avLst>
              <a:gd name="adj" fmla="val 3357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الآن، ستشتغلون في ثنائيات.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FAED4-34C1-7704-3FDB-318383F6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468" y="2619673"/>
            <a:ext cx="2609063" cy="2609063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FB6CBD-B57A-742F-A96D-E5A7420BA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زميله. تأكدوا أنكم اتبعتم الخطوات بشكل سليم. 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8767D6-6E0A-49BE-A000-F942A5DB6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2BA28A-1C19-463C-7B25-8AF2E22F6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15" y="2360732"/>
            <a:ext cx="8132769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02832F-4124-25BD-8703-597AD0991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98" y="2724448"/>
            <a:ext cx="8331814" cy="342479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13D7AA-D034-D927-6FE3-D6C4E6B06927}"/>
              </a:ext>
            </a:extLst>
          </p:cNvPr>
          <p:cNvSpPr txBox="1"/>
          <p:nvPr/>
        </p:nvSpPr>
        <p:spPr>
          <a:xfrm>
            <a:off x="5694744" y="5444473"/>
            <a:ext cx="1969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مُثَلَّثٌ حَادٌّ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0D0887-B5E4-1FF2-9576-5E64EE6B1BA6}"/>
              </a:ext>
            </a:extLst>
          </p:cNvPr>
          <p:cNvSpPr txBox="1"/>
          <p:nvPr/>
        </p:nvSpPr>
        <p:spPr>
          <a:xfrm>
            <a:off x="1951387" y="5420160"/>
            <a:ext cx="1969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مُثَلَّثٌ مُنْفَرِجٌ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529A7B4-AFD0-8B34-FD6E-734271B9968E}"/>
              </a:ext>
            </a:extLst>
          </p:cNvPr>
          <p:cNvSpPr/>
          <p:nvPr/>
        </p:nvSpPr>
        <p:spPr>
          <a:xfrm>
            <a:off x="2106000" y="2600687"/>
            <a:ext cx="4932000" cy="160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CD86B12-23CE-09F8-4312-452CEE42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71001" y="3017447"/>
            <a:ext cx="841742" cy="8417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D912C49-8F6E-04B0-51CF-B69DF9C0FAB2}"/>
              </a:ext>
            </a:extLst>
          </p:cNvPr>
          <p:cNvSpPr txBox="1"/>
          <p:nvPr/>
        </p:nvSpPr>
        <p:spPr>
          <a:xfrm>
            <a:off x="2654710" y="3138810"/>
            <a:ext cx="3526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</p:txBody>
      </p:sp>
      <p:sp>
        <p:nvSpPr>
          <p:cNvPr id="14" name="Flowchart: Alternate Process 54">
            <a:extLst>
              <a:ext uri="{FF2B5EF4-FFF2-40B4-BE49-F238E27FC236}">
                <a16:creationId xmlns:a16="http://schemas.microsoft.com/office/drawing/2014/main" id="{1F340EDF-EC6A-0787-852F-2E3654BE744A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ممارسة مستقلة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D9A148B1-BE32-D6AB-B1AD-29EA5BE9076C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56B5FA-5EF3-8C50-FF46-E1041DC16B91}"/>
              </a:ext>
            </a:extLst>
          </p:cNvPr>
          <p:cNvGrpSpPr>
            <a:grpSpLocks noChangeAspect="1"/>
          </p:cNvGrpSpPr>
          <p:nvPr/>
        </p:nvGrpSpPr>
        <p:grpSpPr>
          <a:xfrm>
            <a:off x="1717190" y="3753586"/>
            <a:ext cx="738292" cy="827051"/>
            <a:chOff x="976754" y="4005561"/>
            <a:chExt cx="558587" cy="62574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33C13FF-7516-482D-08AE-46BD39DBE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7BC9C06-D1C5-1540-7147-1195BA293A4C}"/>
                </a:ext>
              </a:extLst>
            </p:cNvPr>
            <p:cNvSpPr txBox="1"/>
            <p:nvPr/>
          </p:nvSpPr>
          <p:spPr>
            <a:xfrm>
              <a:off x="1057660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336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24E90A-7DB7-D0CB-D362-C54AF5F21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38" y="1773420"/>
            <a:ext cx="7116323" cy="4806939"/>
          </a:xfrm>
          <a:prstGeom prst="rect">
            <a:avLst/>
          </a:prstGeom>
        </p:spPr>
      </p:pic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290145" y="730665"/>
            <a:ext cx="723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الصفحة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، أنجزوا النشاط رقم 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 بين الصفوف لأتحقق من  إنجازاتكم وأصحح كراساتكم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1CC39B-DC75-22F4-9A0B-6744A4C2E791}"/>
              </a:ext>
            </a:extLst>
          </p:cNvPr>
          <p:cNvSpPr/>
          <p:nvPr/>
        </p:nvSpPr>
        <p:spPr>
          <a:xfrm>
            <a:off x="1282263" y="3836276"/>
            <a:ext cx="2851308" cy="981742"/>
          </a:xfrm>
          <a:prstGeom prst="roundRect">
            <a:avLst>
              <a:gd name="adj" fmla="val 901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F5BB-4D3B-6002-A7E9-58CEAE18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0D68B4C-F630-151A-2773-6965F398D3B5}"/>
              </a:ext>
            </a:extLst>
          </p:cNvPr>
          <p:cNvSpPr txBox="1"/>
          <p:nvPr/>
        </p:nvSpPr>
        <p:spPr>
          <a:xfrm>
            <a:off x="1272261" y="891696"/>
            <a:ext cx="624947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B84A4A-998F-2107-2127-514387B48B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558AAB-D096-306C-F078-3F7FD01B2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79" y="2753663"/>
            <a:ext cx="8327985" cy="27805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00A535-9101-555A-7166-E9202CBA2A11}"/>
              </a:ext>
            </a:extLst>
          </p:cNvPr>
          <p:cNvSpPr txBox="1"/>
          <p:nvPr/>
        </p:nvSpPr>
        <p:spPr>
          <a:xfrm>
            <a:off x="5058694" y="4904051"/>
            <a:ext cx="2564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C00000"/>
                </a:solidFill>
              </a:rPr>
              <a:t>مُثَلَّثٌ قَائِمُ الزّاوِيَةِ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478C62-8F49-52A2-FE85-0591FCAE1516}"/>
              </a:ext>
            </a:extLst>
          </p:cNvPr>
          <p:cNvSpPr txBox="1"/>
          <p:nvPr/>
        </p:nvSpPr>
        <p:spPr>
          <a:xfrm>
            <a:off x="1272740" y="4904051"/>
            <a:ext cx="1969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C00000"/>
                </a:solidFill>
              </a:rPr>
              <a:t>مُثَلَّثٌ مُنْفَرِجٌ</a:t>
            </a:r>
            <a:endParaRPr lang="fr-FR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982E-69EC-19E2-0324-3874D6C2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9C4F29-5CE8-D542-DDA9-DA112BBD09A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5DE28FCE-462E-4D46-B570-E5BAC997F590}"/>
              </a:ext>
            </a:extLst>
          </p:cNvPr>
          <p:cNvSpPr/>
          <p:nvPr/>
        </p:nvSpPr>
        <p:spPr>
          <a:xfrm>
            <a:off x="2862900" y="2158011"/>
            <a:ext cx="3096000" cy="792000"/>
          </a:xfrm>
          <a:prstGeom prst="flowChartAlternateProcess">
            <a:avLst/>
          </a:prstGeom>
          <a:solidFill>
            <a:srgbClr val="3A8F9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800" b="1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en-US" sz="38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993983EE-22A2-84EA-7F7A-EDDAE4064FC8}"/>
              </a:ext>
            </a:extLst>
          </p:cNvPr>
          <p:cNvSpPr>
            <a:spLocks noChangeAspect="1"/>
          </p:cNvSpPr>
          <p:nvPr/>
        </p:nvSpPr>
        <p:spPr>
          <a:xfrm>
            <a:off x="5583880" y="2202503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5</a:t>
            </a:r>
            <a:endParaRPr lang="fr-MA" sz="3200" b="1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ADE55D7-5166-3E72-7B4D-CF6BA66B23E0}"/>
              </a:ext>
            </a:extLst>
          </p:cNvPr>
          <p:cNvGrpSpPr>
            <a:grpSpLocks noChangeAspect="1"/>
          </p:cNvGrpSpPr>
          <p:nvPr/>
        </p:nvGrpSpPr>
        <p:grpSpPr>
          <a:xfrm>
            <a:off x="4041754" y="4264863"/>
            <a:ext cx="738292" cy="827051"/>
            <a:chOff x="976754" y="4005561"/>
            <a:chExt cx="558587" cy="62574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064A5A2-96F0-BE66-D5A7-213C1AC9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6D3B83D-3491-3039-6466-537F6DE8A141}"/>
                </a:ext>
              </a:extLst>
            </p:cNvPr>
            <p:cNvSpPr txBox="1"/>
            <p:nvPr/>
          </p:nvSpPr>
          <p:spPr>
            <a:xfrm>
              <a:off x="1027905" y="4193174"/>
              <a:ext cx="445646" cy="29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0411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327278" y="894883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جيدا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في المنزل، ستنجزون كل الأنشطة المتبقية على الصفحتين: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و71.</a:t>
            </a: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EE6F4F8-81C1-CAD3-5776-2F998978AF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92F301-1020-1E58-B9DC-7C6465A19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838" y="1773420"/>
            <a:ext cx="7116323" cy="480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89387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التمارين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BC8D666-AD87-430E-F88A-6152ABAE8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7206DB3B-F23E-2B82-DDAA-B51068E454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1252C-2590-D9D4-26CE-BB962E0A20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51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FCA8558-4F6B-8E3C-863D-A04174875E3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8B6CD-37DD-31F0-91B5-518A30F1C879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9076AE98-2370-FDA7-945D-9AB455B81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8549EC-681C-B690-E2E1-0445E53F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15155</TotalTime>
  <Words>900</Words>
  <Application>Microsoft Office PowerPoint</Application>
  <PresentationFormat>Affichage à l'écran (4:3)</PresentationFormat>
  <Paragraphs>263</Paragraphs>
  <Slides>58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58</vt:i4>
      </vt:variant>
    </vt:vector>
  </HeadingPairs>
  <TitlesOfParts>
    <vt:vector size="72" baseType="lpstr">
      <vt:lpstr>Aptos</vt:lpstr>
      <vt:lpstr>Aptos Display</vt:lpstr>
      <vt:lpstr>Arial</vt:lpstr>
      <vt:lpstr>Calibri</vt:lpstr>
      <vt:lpstr>Chalkboard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الأول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EL HAMDOUNI BTIHAJ</cp:lastModifiedBy>
  <cp:revision>124</cp:revision>
  <cp:lastPrinted>2025-08-13T10:11:39Z</cp:lastPrinted>
  <dcterms:created xsi:type="dcterms:W3CDTF">2025-08-01T12:31:49Z</dcterms:created>
  <dcterms:modified xsi:type="dcterms:W3CDTF">2026-03-30T15:55:34Z</dcterms:modified>
</cp:coreProperties>
</file>