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55"/>
  </p:notesMasterIdLst>
  <p:handoutMasterIdLst>
    <p:handoutMasterId r:id="rId56"/>
  </p:handoutMasterIdLst>
  <p:sldIdLst>
    <p:sldId id="2134806761" r:id="rId4"/>
    <p:sldId id="2134806762" r:id="rId5"/>
    <p:sldId id="2134806763" r:id="rId6"/>
    <p:sldId id="2134806764" r:id="rId7"/>
    <p:sldId id="2134806765" r:id="rId8"/>
    <p:sldId id="2134806766" r:id="rId9"/>
    <p:sldId id="2134806767" r:id="rId10"/>
    <p:sldId id="2134806768" r:id="rId11"/>
    <p:sldId id="2134806769" r:id="rId12"/>
    <p:sldId id="2134806770" r:id="rId13"/>
    <p:sldId id="2134806771" r:id="rId14"/>
    <p:sldId id="2134806794" r:id="rId15"/>
    <p:sldId id="2134806795" r:id="rId16"/>
    <p:sldId id="2134806707" r:id="rId17"/>
    <p:sldId id="2134806796" r:id="rId18"/>
    <p:sldId id="2134806817" r:id="rId19"/>
    <p:sldId id="2134806818" r:id="rId20"/>
    <p:sldId id="2134806797" r:id="rId21"/>
    <p:sldId id="2134806659" r:id="rId22"/>
    <p:sldId id="2134806801" r:id="rId23"/>
    <p:sldId id="2134806812" r:id="rId24"/>
    <p:sldId id="2134806597" r:id="rId25"/>
    <p:sldId id="2134806638" r:id="rId26"/>
    <p:sldId id="2134806665" r:id="rId27"/>
    <p:sldId id="2134806599" r:id="rId28"/>
    <p:sldId id="2134806667" r:id="rId29"/>
    <p:sldId id="2134806813" r:id="rId30"/>
    <p:sldId id="2134806814" r:id="rId31"/>
    <p:sldId id="2134806735" r:id="rId32"/>
    <p:sldId id="2134806686" r:id="rId33"/>
    <p:sldId id="2134806758" r:id="rId34"/>
    <p:sldId id="2134806815" r:id="rId35"/>
    <p:sldId id="2134806760" r:id="rId36"/>
    <p:sldId id="2134806806" r:id="rId37"/>
    <p:sldId id="2134806747" r:id="rId38"/>
    <p:sldId id="2134806748" r:id="rId39"/>
    <p:sldId id="2134806598" r:id="rId40"/>
    <p:sldId id="2134806652" r:id="rId41"/>
    <p:sldId id="2134806688" r:id="rId42"/>
    <p:sldId id="2134806750" r:id="rId43"/>
    <p:sldId id="2134806696" r:id="rId44"/>
    <p:sldId id="2134806749" r:id="rId45"/>
    <p:sldId id="2134806798" r:id="rId46"/>
    <p:sldId id="2134806799" r:id="rId47"/>
    <p:sldId id="2134806656" r:id="rId48"/>
    <p:sldId id="2134806690" r:id="rId49"/>
    <p:sldId id="2134806751" r:id="rId50"/>
    <p:sldId id="789" r:id="rId51"/>
    <p:sldId id="2134806639" r:id="rId52"/>
    <p:sldId id="2134806816" r:id="rId53"/>
    <p:sldId id="980" r:id="rId54"/>
  </p:sldIdLst>
  <p:sldSz cx="9144000" cy="6858000" type="screen4x3"/>
  <p:notesSz cx="6735763" cy="9866313"/>
  <p:embeddedFontLst>
    <p:embeddedFont>
      <p:font typeface="Dosis" pitchFamily="2" charset="0"/>
      <p:regular r:id="rId57"/>
      <p:bold r:id="rId58"/>
    </p:embeddedFont>
    <p:embeddedFont>
      <p:font typeface="Noto Sans Symbols" panose="020B0604020202020204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2134806761"/>
            <p14:sldId id="2134806762"/>
            <p14:sldId id="2134806763"/>
            <p14:sldId id="2134806764"/>
            <p14:sldId id="2134806765"/>
            <p14:sldId id="2134806766"/>
            <p14:sldId id="2134806767"/>
            <p14:sldId id="2134806768"/>
            <p14:sldId id="2134806769"/>
            <p14:sldId id="2134806770"/>
            <p14:sldId id="2134806771"/>
            <p14:sldId id="2134806794"/>
            <p14:sldId id="2134806795"/>
            <p14:sldId id="2134806707"/>
            <p14:sldId id="2134806796"/>
            <p14:sldId id="2134806817"/>
            <p14:sldId id="2134806818"/>
            <p14:sldId id="2134806797"/>
            <p14:sldId id="2134806659"/>
            <p14:sldId id="2134806801"/>
            <p14:sldId id="2134806812"/>
            <p14:sldId id="2134806597"/>
            <p14:sldId id="2134806638"/>
            <p14:sldId id="2134806665"/>
            <p14:sldId id="2134806599"/>
            <p14:sldId id="2134806667"/>
            <p14:sldId id="2134806813"/>
            <p14:sldId id="2134806814"/>
            <p14:sldId id="2134806735"/>
            <p14:sldId id="2134806686"/>
            <p14:sldId id="2134806758"/>
            <p14:sldId id="2134806815"/>
            <p14:sldId id="2134806760"/>
            <p14:sldId id="2134806806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88"/>
            <p14:sldId id="2134806750"/>
            <p14:sldId id="2134806696"/>
            <p14:sldId id="2134806749"/>
            <p14:sldId id="2134806798"/>
            <p14:sldId id="2134806799"/>
            <p14:sldId id="2134806656"/>
            <p14:sldId id="2134806690"/>
            <p14:sldId id="2134806751"/>
            <p14:sldId id="789"/>
            <p14:sldId id="2134806639"/>
            <p14:sldId id="2134806816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E98301"/>
    <a:srgbClr val="3A8F98"/>
    <a:srgbClr val="00AB9B"/>
    <a:srgbClr val="2B7589"/>
    <a:srgbClr val="FFDA6D"/>
    <a:srgbClr val="FFEFB9"/>
    <a:srgbClr val="00E4CF"/>
    <a:srgbClr val="9BD3D9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4" d="100"/>
          <a:sy n="74" d="100"/>
        </p:scale>
        <p:origin x="112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2.fntdata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handoutMaster" Target="handoutMasters/handoutMaster1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3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1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4.fntdata"/><Relationship Id="rId65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F3DB4-0DE6-5EF7-F4E6-EB0EF5EE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9091CA-B533-199E-5EA4-29EE008FF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4F7A0C-2D47-B35B-EB63-9C42907F5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7AB667-302E-700B-754D-C72C85EFC4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180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6C91A-08B7-4B11-C86F-7AEF204B8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9D9817-D10C-6E94-04B1-6A008F05A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167D40-2EFB-0DEA-2353-502B0719E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FB9D34-61C7-D478-A9F8-6299CADA97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696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png"/><Relationship Id="rId4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emf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1.png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1.png"/><Relationship Id="rId4" Type="http://schemas.openxmlformats.org/officeDocument/2006/relationships/image" Target="../media/image1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emf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9.sv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1.png"/><Relationship Id="rId4" Type="http://schemas.openxmlformats.org/officeDocument/2006/relationships/image" Target="../media/image1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2.png"/><Relationship Id="rId4" Type="http://schemas.openxmlformats.org/officeDocument/2006/relationships/image" Target="../media/image3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3.png"/><Relationship Id="rId4" Type="http://schemas.openxmlformats.org/officeDocument/2006/relationships/image" Target="../media/image16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8.mp4"/><Relationship Id="rId7" Type="http://schemas.openxmlformats.org/officeDocument/2006/relationships/image" Target="../media/image2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8.mp4"/><Relationship Id="rId9" Type="http://schemas.openxmlformats.org/officeDocument/2006/relationships/image" Target="../media/image2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ال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مراجعة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CC Arbc" panose="020B0503020203020204" pitchFamily="34" charset="-78"/>
              <a:ea typeface="+mn-ea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4" y="5365609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4408743" y="5137630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2619778" y="5632966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BA724B1-BECA-0942-5A06-7745727058D0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EA272B-9A0E-7EE2-BA5A-8400945F8544}"/>
              </a:ext>
            </a:extLst>
          </p:cNvPr>
          <p:cNvGrpSpPr/>
          <p:nvPr/>
        </p:nvGrpSpPr>
        <p:grpSpPr>
          <a:xfrm>
            <a:off x="575070" y="245686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8D76A9E-45BE-EDAD-2329-15E49A73B77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F76A9190-B902-993B-DB7B-70169FC5B2F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CE7AE538-3EF9-442C-8FA7-C80E16AF605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0C0825E-2EB6-41AF-F1AE-C6A921571A03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B1B967A-460F-9040-1E73-31A00A443F4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E78F2C63-FD6C-6D81-FD66-99511758CFA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1DFDE4BC-81FC-A22F-BFBA-448F1C5F312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(الجداء)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0381C3B-631F-29F0-2098-E5A66076E5FA}"/>
              </a:ext>
            </a:extLst>
          </p:cNvPr>
          <p:cNvGrpSpPr/>
          <p:nvPr/>
        </p:nvGrpSpPr>
        <p:grpSpPr>
          <a:xfrm>
            <a:off x="4557298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7F2803C0-265F-11FA-7CE0-7D3C1BFA2BA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EF3D4FB-40A6-677D-B261-58E9944C2A8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72C964B5-2083-F9AE-0AC4-6FFA18072B7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6D239DF8-67EE-0A6C-2DC4-463079741006}"/>
              </a:ext>
            </a:extLst>
          </p:cNvPr>
          <p:cNvSpPr txBox="1"/>
          <p:nvPr/>
        </p:nvSpPr>
        <p:spPr>
          <a:xfrm>
            <a:off x="4736360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(1)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3433CE8-86E7-DE9B-B3E5-925DF5FAD366}"/>
              </a:ext>
            </a:extLst>
          </p:cNvPr>
          <p:cNvSpPr txBox="1"/>
          <p:nvPr/>
        </p:nvSpPr>
        <p:spPr>
          <a:xfrm>
            <a:off x="691144" y="297272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(2)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67A80592-A952-E077-0807-90DCA693A28E}"/>
              </a:ext>
            </a:extLst>
          </p:cNvPr>
          <p:cNvGrpSpPr/>
          <p:nvPr/>
        </p:nvGrpSpPr>
        <p:grpSpPr>
          <a:xfrm>
            <a:off x="4553018" y="377559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C1124605-2C91-CAC1-8317-9B45538C146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0" name="Organigramme : Terminateur 21">
              <a:extLst>
                <a:ext uri="{FF2B5EF4-FFF2-40B4-BE49-F238E27FC236}">
                  <a16:creationId xmlns:a16="http://schemas.microsoft.com/office/drawing/2014/main" id="{C23DC4AC-C972-7758-D917-1D68AFA155E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Espace réservé du texte 5">
              <a:extLst>
                <a:ext uri="{FF2B5EF4-FFF2-40B4-BE49-F238E27FC236}">
                  <a16:creationId xmlns:a16="http://schemas.microsoft.com/office/drawing/2014/main" id="{904250B7-DFFD-97A5-1E7B-ACFB818708C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BD456B9C-E96F-DF43-ECBD-F5B19767F174}"/>
              </a:ext>
            </a:extLst>
          </p:cNvPr>
          <p:cNvSpPr txBox="1"/>
          <p:nvPr/>
        </p:nvSpPr>
        <p:spPr>
          <a:xfrm>
            <a:off x="4669092" y="429145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(3)</a:t>
            </a:r>
          </a:p>
        </p:txBody>
      </p:sp>
    </p:spTree>
    <p:extLst>
      <p:ext uri="{BB962C8B-B14F-4D97-AF65-F5344CB8AC3E}">
        <p14:creationId xmlns:p14="http://schemas.microsoft.com/office/powerpoint/2010/main" val="42727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B20274-3217-AA09-F8D7-0537AE579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338" y="2462815"/>
            <a:ext cx="2715228" cy="389133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C9314A-5304-2A07-6964-4EC1D9B5A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110" y="2462815"/>
            <a:ext cx="2715228" cy="389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5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701479" y="3367460"/>
            <a:ext cx="6969586" cy="186671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F24C40DE-6E7F-9B2E-84AB-58F6E940FAEE}"/>
              </a:ext>
            </a:extLst>
          </p:cNvPr>
          <p:cNvSpPr txBox="1"/>
          <p:nvPr/>
        </p:nvSpPr>
        <p:spPr>
          <a:xfrm>
            <a:off x="597159" y="3357270"/>
            <a:ext cx="6420559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المجسمات وعد وجوهها؛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عد رؤوس وأحرف ووجوه المجسمات؛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نشور المجسمات؛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البحث عن الكل (الجداء)  باستخدام نموذج الأشرطة؛ </a:t>
            </a:r>
          </a:p>
        </p:txBody>
      </p:sp>
    </p:spTree>
    <p:extLst>
      <p:ext uri="{BB962C8B-B14F-4D97-AF65-F5344CB8AC3E}">
        <p14:creationId xmlns:p14="http://schemas.microsoft.com/office/powerpoint/2010/main" val="40748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8204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F92C8F8-5C6A-35A1-12C5-A21E1BD47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603" y="1973194"/>
            <a:ext cx="3692373" cy="45048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57C6B1-AF38-50E1-4267-491B14D53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76" y="1973193"/>
            <a:ext cx="3692373" cy="4504855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 103، سنصحح تمارين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DC4672F-EC72-87E9-2E6F-DB053846E3A0}"/>
              </a:ext>
            </a:extLst>
          </p:cNvPr>
          <p:cNvSpPr/>
          <p:nvPr/>
        </p:nvSpPr>
        <p:spPr>
          <a:xfrm>
            <a:off x="1296955" y="4397826"/>
            <a:ext cx="3181367" cy="1825693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4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2F2E71D-49D5-0EF0-AFF2-F2E9A44B0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440" y="1887896"/>
            <a:ext cx="6498459" cy="4425823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2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C7443DEE-DB4F-C982-3EA5-0C1ECA7CD4C8}"/>
              </a:ext>
            </a:extLst>
          </p:cNvPr>
          <p:cNvSpPr txBox="1"/>
          <p:nvPr/>
        </p:nvSpPr>
        <p:spPr>
          <a:xfrm>
            <a:off x="6692963" y="5794312"/>
            <a:ext cx="804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0931FF-AFEE-A734-94D0-3448A5A107AE}"/>
              </a:ext>
            </a:extLst>
          </p:cNvPr>
          <p:cNvSpPr txBox="1"/>
          <p:nvPr/>
        </p:nvSpPr>
        <p:spPr>
          <a:xfrm>
            <a:off x="5314582" y="4528459"/>
            <a:ext cx="1786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 6 x 40 = 240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04FE072-C529-4B00-2130-92236E6CD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746830"/>
              </p:ext>
            </p:extLst>
          </p:nvPr>
        </p:nvGraphicFramePr>
        <p:xfrm>
          <a:off x="1642713" y="3940647"/>
          <a:ext cx="2350272" cy="7148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712">
                  <a:extLst>
                    <a:ext uri="{9D8B030D-6E8A-4147-A177-3AD203B41FA5}">
                      <a16:colId xmlns:a16="http://schemas.microsoft.com/office/drawing/2014/main" val="400952862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1254280711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103610392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2015680130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4087851079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955694849"/>
                    </a:ext>
                  </a:extLst>
                </a:gridCol>
              </a:tblGrid>
              <a:tr h="337127">
                <a:tc gridSpan="6"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35254" marR="35254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extLst>
                  <a:ext uri="{0D108BD9-81ED-4DB2-BD59-A6C34878D82A}">
                    <a16:rowId xmlns:a16="http://schemas.microsoft.com/office/drawing/2014/main" val="884570554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40</a:t>
                      </a:r>
                    </a:p>
                  </a:txBody>
                  <a:tcPr marL="35254" marR="35254" marT="41564" marB="41564"/>
                </a:tc>
                <a:extLst>
                  <a:ext uri="{0D108BD9-81ED-4DB2-BD59-A6C34878D82A}">
                    <a16:rowId xmlns:a16="http://schemas.microsoft.com/office/drawing/2014/main" val="1243398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5655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79CFF8-190E-E9C6-71BB-C33B08CB5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743" y="1758149"/>
            <a:ext cx="3559627" cy="462621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126C773-41CD-7A3B-F3AC-AF8BBC2CC5D6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95312-80B7-CE25-263E-82377F6FDCA1}"/>
              </a:ext>
            </a:extLst>
          </p:cNvPr>
          <p:cNvSpPr/>
          <p:nvPr/>
        </p:nvSpPr>
        <p:spPr>
          <a:xfrm>
            <a:off x="3022766" y="4757061"/>
            <a:ext cx="2844634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0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45EF38-DD3A-E351-3466-E42A5B298FEE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العمليات التالية.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2D286E1-0AC9-B027-E2A9-66E1E60F5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15133D-49D5-09DC-636B-EDFB1C0EF2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985796"/>
            <a:ext cx="7557025" cy="84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5EA188B-BF8F-8E53-D6D9-4FC296992237}"/>
              </a:ext>
            </a:extLst>
          </p:cNvPr>
          <p:cNvSpPr txBox="1"/>
          <p:nvPr/>
        </p:nvSpPr>
        <p:spPr>
          <a:xfrm>
            <a:off x="849086" y="767167"/>
            <a:ext cx="66242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حصل(ت) على أكبر عدد من العمليات الصحيحة هو بطل(ة) الحساب الذهني.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FBBECE-2D9F-FB38-352A-D7E4B8C99B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985796"/>
            <a:ext cx="7557025" cy="84054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C224D9-F9FE-D0DA-0689-1ECE05EDD199}"/>
              </a:ext>
            </a:extLst>
          </p:cNvPr>
          <p:cNvSpPr txBox="1"/>
          <p:nvPr/>
        </p:nvSpPr>
        <p:spPr>
          <a:xfrm>
            <a:off x="1805472" y="3402563"/>
            <a:ext cx="620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C397B1-BBB4-2EFF-67A9-6C260C5C76BB}"/>
              </a:ext>
            </a:extLst>
          </p:cNvPr>
          <p:cNvSpPr txBox="1"/>
          <p:nvPr/>
        </p:nvSpPr>
        <p:spPr>
          <a:xfrm>
            <a:off x="3554964" y="3021562"/>
            <a:ext cx="4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BE3618-1DB2-4367-62CC-C261F7047FD3}"/>
              </a:ext>
            </a:extLst>
          </p:cNvPr>
          <p:cNvSpPr txBox="1"/>
          <p:nvPr/>
        </p:nvSpPr>
        <p:spPr>
          <a:xfrm>
            <a:off x="3581401" y="3401007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CB882D-A02F-229A-DE80-7151F8180864}"/>
              </a:ext>
            </a:extLst>
          </p:cNvPr>
          <p:cNvSpPr txBox="1"/>
          <p:nvPr/>
        </p:nvSpPr>
        <p:spPr>
          <a:xfrm>
            <a:off x="5225142" y="3021562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23F7BE-6B4F-8C5E-33E1-018E37C5DED8}"/>
              </a:ext>
            </a:extLst>
          </p:cNvPr>
          <p:cNvSpPr txBox="1"/>
          <p:nvPr/>
        </p:nvSpPr>
        <p:spPr>
          <a:xfrm>
            <a:off x="5192484" y="3410338"/>
            <a:ext cx="620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560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8A23EFD-810C-AD4C-6F20-A2CC115A8715}"/>
              </a:ext>
            </a:extLst>
          </p:cNvPr>
          <p:cNvSpPr txBox="1"/>
          <p:nvPr/>
        </p:nvSpPr>
        <p:spPr>
          <a:xfrm>
            <a:off x="6882877" y="3032447"/>
            <a:ext cx="51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5A6F785-0695-DA25-4197-A3F9EE0DD0BB}"/>
              </a:ext>
            </a:extLst>
          </p:cNvPr>
          <p:cNvSpPr txBox="1"/>
          <p:nvPr/>
        </p:nvSpPr>
        <p:spPr>
          <a:xfrm>
            <a:off x="6879772" y="3390120"/>
            <a:ext cx="620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360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BBF884-AC4C-2563-89C7-8816682FA286}"/>
              </a:ext>
            </a:extLst>
          </p:cNvPr>
          <p:cNvSpPr txBox="1"/>
          <p:nvPr/>
        </p:nvSpPr>
        <p:spPr>
          <a:xfrm>
            <a:off x="1813246" y="3032451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177593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EE9AC-0C27-9D91-9DB4-C10BA8828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F70E25-6FB7-B830-CB38-C403A1814B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BF3387C3-53B1-7522-2602-C35061870A67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FA48A7E-15B2-823F-5EDB-06E461F5E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58586BC-F3EA-6C99-6C10-3219EDC5259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4E38B675-315E-739B-62E1-01F33EA55C9B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أنجزوا هاتين العمليتين على كراسات الحساب الذهني.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71D035A-965F-449B-3B51-8E2B6CE94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9" y="2491663"/>
            <a:ext cx="6870023" cy="187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28659-4717-470D-75E7-402B4874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2CEFD98-A1E2-9670-91D4-CE50155C5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491663"/>
            <a:ext cx="6870023" cy="1874673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EDD31F8-736D-8A06-E1DD-9173A5A34B9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20220DAD-E474-9541-88E7-054468E5E8B9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98272C8-9C1D-E767-6950-978586F6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0B988FB-85F9-308D-8A89-3714DA9A03C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ADD8091-3CAE-60A1-A3E6-9B758BCD9543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787FD3-B37D-F91D-1349-48E4269113AD}"/>
              </a:ext>
            </a:extLst>
          </p:cNvPr>
          <p:cNvSpPr txBox="1"/>
          <p:nvPr/>
        </p:nvSpPr>
        <p:spPr>
          <a:xfrm>
            <a:off x="1523995" y="3698025"/>
            <a:ext cx="1974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 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0    8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F7B48E5-D18A-1573-4BAE-EEF6B6FF1922}"/>
              </a:ext>
            </a:extLst>
          </p:cNvPr>
          <p:cNvSpPr txBox="1"/>
          <p:nvPr/>
        </p:nvSpPr>
        <p:spPr>
          <a:xfrm>
            <a:off x="6742923" y="2301553"/>
            <a:ext cx="504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dirty="0">
                <a:solidFill>
                  <a:srgbClr val="C00000"/>
                </a:solidFill>
                <a:latin typeface="Aptos" panose="02110004020202020204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1CA33-6CB3-3456-C78F-BDAF837BC94B}"/>
              </a:ext>
            </a:extLst>
          </p:cNvPr>
          <p:cNvSpPr/>
          <p:nvPr/>
        </p:nvSpPr>
        <p:spPr>
          <a:xfrm>
            <a:off x="6789577" y="2366869"/>
            <a:ext cx="233263" cy="255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D39CFE1-B717-1C74-156D-C5A1BBA96D22}"/>
              </a:ext>
            </a:extLst>
          </p:cNvPr>
          <p:cNvSpPr txBox="1"/>
          <p:nvPr/>
        </p:nvSpPr>
        <p:spPr>
          <a:xfrm>
            <a:off x="7241075" y="2304661"/>
            <a:ext cx="671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BE0A15-521A-5140-93A1-3C1B9E473762}"/>
              </a:ext>
            </a:extLst>
          </p:cNvPr>
          <p:cNvSpPr/>
          <p:nvPr/>
        </p:nvSpPr>
        <p:spPr>
          <a:xfrm>
            <a:off x="7332580" y="2369977"/>
            <a:ext cx="310473" cy="255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E623FD1-17C9-676D-F531-DCE964271C68}"/>
              </a:ext>
            </a:extLst>
          </p:cNvPr>
          <p:cNvCxnSpPr>
            <a:cxnSpLocks/>
          </p:cNvCxnSpPr>
          <p:nvPr/>
        </p:nvCxnSpPr>
        <p:spPr>
          <a:xfrm flipH="1">
            <a:off x="6861114" y="2707874"/>
            <a:ext cx="205479" cy="206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15C0FAB-6672-B945-D2C4-113B62CE5443}"/>
              </a:ext>
            </a:extLst>
          </p:cNvPr>
          <p:cNvCxnSpPr>
            <a:cxnSpLocks/>
          </p:cNvCxnSpPr>
          <p:nvPr/>
        </p:nvCxnSpPr>
        <p:spPr>
          <a:xfrm flipH="1">
            <a:off x="7414731" y="2701655"/>
            <a:ext cx="205479" cy="206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C4B62E2-E104-1A32-2644-D828D7EF2B71}"/>
              </a:ext>
            </a:extLst>
          </p:cNvPr>
          <p:cNvSpPr txBox="1"/>
          <p:nvPr/>
        </p:nvSpPr>
        <p:spPr>
          <a:xfrm>
            <a:off x="6071111" y="3682473"/>
            <a:ext cx="1974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0    9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CFD9661-BD45-3523-7B9A-1F3DBA6B9532}"/>
              </a:ext>
            </a:extLst>
          </p:cNvPr>
          <p:cNvSpPr txBox="1"/>
          <p:nvPr/>
        </p:nvSpPr>
        <p:spPr>
          <a:xfrm>
            <a:off x="2239349" y="2295332"/>
            <a:ext cx="504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dirty="0">
                <a:solidFill>
                  <a:srgbClr val="C00000"/>
                </a:solidFill>
                <a:latin typeface="Aptos" panose="02110004020202020204"/>
              </a:rPr>
              <a:t>2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CA5FC0-4178-B1FE-D116-FD269BBC8B09}"/>
              </a:ext>
            </a:extLst>
          </p:cNvPr>
          <p:cNvSpPr/>
          <p:nvPr/>
        </p:nvSpPr>
        <p:spPr>
          <a:xfrm>
            <a:off x="2286003" y="2360648"/>
            <a:ext cx="233263" cy="255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911EB97-2B25-B6FF-C542-4223E793878E}"/>
              </a:ext>
            </a:extLst>
          </p:cNvPr>
          <p:cNvSpPr txBox="1"/>
          <p:nvPr/>
        </p:nvSpPr>
        <p:spPr>
          <a:xfrm>
            <a:off x="2737501" y="2298440"/>
            <a:ext cx="671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8C7B6-3737-4D93-6E67-96450E25ED17}"/>
              </a:ext>
            </a:extLst>
          </p:cNvPr>
          <p:cNvSpPr/>
          <p:nvPr/>
        </p:nvSpPr>
        <p:spPr>
          <a:xfrm>
            <a:off x="2829006" y="2363756"/>
            <a:ext cx="310473" cy="255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6F5A679-4939-A3F7-6F1A-A0626BD096A7}"/>
              </a:ext>
            </a:extLst>
          </p:cNvPr>
          <p:cNvCxnSpPr>
            <a:cxnSpLocks/>
          </p:cNvCxnSpPr>
          <p:nvPr/>
        </p:nvCxnSpPr>
        <p:spPr>
          <a:xfrm flipH="1">
            <a:off x="2357540" y="2701653"/>
            <a:ext cx="205479" cy="206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9E8F7694-870B-5189-4E27-049FD5A9C0CE}"/>
              </a:ext>
            </a:extLst>
          </p:cNvPr>
          <p:cNvCxnSpPr>
            <a:cxnSpLocks/>
          </p:cNvCxnSpPr>
          <p:nvPr/>
        </p:nvCxnSpPr>
        <p:spPr>
          <a:xfrm flipH="1">
            <a:off x="2911157" y="2695434"/>
            <a:ext cx="205479" cy="2063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72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87E5B-DD80-1C68-CFEF-440E2BBB8D90}"/>
              </a:ext>
            </a:extLst>
          </p:cNvPr>
          <p:cNvSpPr txBox="1"/>
          <p:nvPr/>
        </p:nvSpPr>
        <p:spPr>
          <a:xfrm>
            <a:off x="2113934" y="3506415"/>
            <a:ext cx="3805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تعرف المجسمات وعد وجوهها.</a:t>
            </a:r>
          </a:p>
        </p:txBody>
      </p:sp>
    </p:spTree>
    <p:extLst>
      <p:ext uri="{BB962C8B-B14F-4D97-AF65-F5344CB8AC3E}">
        <p14:creationId xmlns:p14="http://schemas.microsoft.com/office/powerpoint/2010/main" val="175779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A0A363C-40A7-AE01-798D-967EBC138EA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4A5ABF-02C8-FFAB-DC08-20BD4F56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174BA-3AE9-6556-5CDB-8782E0DE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94B135-DACC-97EE-85DB-5C129ABBD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pic>
        <p:nvPicPr>
          <p:cNvPr id="4" name="Graphique 3" descr="Cube contour">
            <a:extLst>
              <a:ext uri="{FF2B5EF4-FFF2-40B4-BE49-F238E27FC236}">
                <a16:creationId xmlns:a16="http://schemas.microsoft.com/office/drawing/2014/main" id="{D7DFCF3B-9F61-B69A-58EB-F8A8BF321A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8310" y="2115407"/>
            <a:ext cx="2869780" cy="28697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4C08692-DD51-E4F5-E8EB-4392530E1270}"/>
              </a:ext>
            </a:extLst>
          </p:cNvPr>
          <p:cNvSpPr txBox="1"/>
          <p:nvPr/>
        </p:nvSpPr>
        <p:spPr>
          <a:xfrm>
            <a:off x="5132397" y="3088632"/>
            <a:ext cx="2869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</a:t>
            </a:r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وُجوهٍ</a:t>
            </a:r>
            <a:endParaRPr lang="fr-MA" sz="5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D43B29-00F0-B81B-5E1D-F1D6E3116AFB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وجوه المكعب.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0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29248-0D61-EA8E-EF7C-98C2D6972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E08C53-D455-5506-74A4-28D829EE4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F412DD6-8776-1594-82F1-EDECAC8223B7}"/>
              </a:ext>
            </a:extLst>
          </p:cNvPr>
          <p:cNvSpPr txBox="1"/>
          <p:nvPr/>
        </p:nvSpPr>
        <p:spPr>
          <a:xfrm>
            <a:off x="367382" y="887245"/>
            <a:ext cx="720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" name="Graphique 1" descr="Cube contour">
            <a:extLst>
              <a:ext uri="{FF2B5EF4-FFF2-40B4-BE49-F238E27FC236}">
                <a16:creationId xmlns:a16="http://schemas.microsoft.com/office/drawing/2014/main" id="{ABDDBE25-FC0F-4D72-E880-30C77FF767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8310" y="2115407"/>
            <a:ext cx="2869780" cy="286978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5EE581-AD58-78DF-4F49-04BED980CAA9}"/>
              </a:ext>
            </a:extLst>
          </p:cNvPr>
          <p:cNvSpPr txBox="1"/>
          <p:nvPr/>
        </p:nvSpPr>
        <p:spPr>
          <a:xfrm>
            <a:off x="5132397" y="3088632"/>
            <a:ext cx="2869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</a:t>
            </a:r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وُجوهٍ</a:t>
            </a:r>
            <a:endParaRPr lang="fr-MA" sz="5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87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r" defTabSz="914400" rtl="1" eaLnBrk="1" latinLnBrk="0" hangingPunct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فيديو نمذجة الدرس 1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s- N2-P4-SEM 4- S1">
            <a:hlinkClick r:id="" action="ppaction://media"/>
            <a:extLst>
              <a:ext uri="{FF2B5EF4-FFF2-40B4-BE49-F238E27FC236}">
                <a16:creationId xmlns:a16="http://schemas.microsoft.com/office/drawing/2014/main" id="{C1DDD6EC-1277-7280-49DA-FB935D7C03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7456" y="1876319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عد رؤوس وأحرف ووجوه المجسمات. 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F8EC-1AF4-FF42-8F35-E4762345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4D02C-D412-7E34-C638-41617FE73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E1D065-6776-1B83-959E-386BC71A5EE7}"/>
              </a:ext>
            </a:extLst>
          </p:cNvPr>
          <p:cNvSpPr txBox="1"/>
          <p:nvPr/>
        </p:nvSpPr>
        <p:spPr>
          <a:xfrm>
            <a:off x="367382" y="933898"/>
            <a:ext cx="720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رؤوس الهرم.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D332A6-F649-CABF-5FB5-E5AEAC878B31}"/>
              </a:ext>
            </a:extLst>
          </p:cNvPr>
          <p:cNvSpPr txBox="1"/>
          <p:nvPr/>
        </p:nvSpPr>
        <p:spPr>
          <a:xfrm>
            <a:off x="4869709" y="3088632"/>
            <a:ext cx="3132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</a:t>
            </a:r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رُؤوسِ</a:t>
            </a:r>
            <a:endParaRPr lang="fr-MA" sz="5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phique 5" descr="Forme pyramidale contour">
            <a:extLst>
              <a:ext uri="{FF2B5EF4-FFF2-40B4-BE49-F238E27FC236}">
                <a16:creationId xmlns:a16="http://schemas.microsoft.com/office/drawing/2014/main" id="{571C8660-6C51-D4FB-964D-41C5BF2BAF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2574" y="2364437"/>
            <a:ext cx="2371719" cy="2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3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3AB8-C981-55BC-8020-A923155DA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DBB2982E-4631-7EDF-841F-55430C98896C}"/>
              </a:ext>
            </a:extLst>
          </p:cNvPr>
          <p:cNvSpPr>
            <a:spLocks/>
          </p:cNvSpPr>
          <p:nvPr/>
        </p:nvSpPr>
        <p:spPr>
          <a:xfrm>
            <a:off x="635239" y="89020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C1D1C-87DA-1B07-D396-2A502D771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07C117-170F-FC85-DEF2-AB7F264DE417}"/>
              </a:ext>
            </a:extLst>
          </p:cNvPr>
          <p:cNvSpPr txBox="1"/>
          <p:nvPr/>
        </p:nvSpPr>
        <p:spPr>
          <a:xfrm>
            <a:off x="4869709" y="3088632"/>
            <a:ext cx="3132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5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رُؤوسِ</a:t>
            </a:r>
            <a:endParaRPr lang="fr-MA" sz="5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raphique 8" descr="Forme pyramidale contour">
            <a:extLst>
              <a:ext uri="{FF2B5EF4-FFF2-40B4-BE49-F238E27FC236}">
                <a16:creationId xmlns:a16="http://schemas.microsoft.com/office/drawing/2014/main" id="{2CFE9B42-BFC6-1538-D8FA-A58EB20B44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2574" y="2364437"/>
            <a:ext cx="2371719" cy="2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27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610DEC5B-C29E-AC58-7F35-F62D9F2B1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6D0CBA-0E59-95E6-4BC1-56C3906D8F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4" name="Maths- N2-P4-SEM 4- S2">
            <a:hlinkClick r:id="" action="ppaction://media"/>
            <a:extLst>
              <a:ext uri="{FF2B5EF4-FFF2-40B4-BE49-F238E27FC236}">
                <a16:creationId xmlns:a16="http://schemas.microsoft.com/office/drawing/2014/main" id="{78DD213C-2E15-C021-9E7A-3D0495A224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0984" y="2000725"/>
            <a:ext cx="6870023" cy="386438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83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835FF90-3B25-C7FC-D3FA-1380C26D1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479" y="1932346"/>
            <a:ext cx="2986751" cy="4280464"/>
          </a:xfrm>
          <a:prstGeom prst="rect">
            <a:avLst/>
          </a:prstGeom>
        </p:spPr>
      </p:pic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DD8A8-F883-19B2-22CE-DD6EB077B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6DD0BD-F030-A0C7-6928-C14319B17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4397" y="1932346"/>
            <a:ext cx="2986751" cy="4280464"/>
          </a:xfrm>
          <a:prstGeom prst="rect">
            <a:avLst/>
          </a:prstGeom>
        </p:spPr>
      </p:pic>
      <p:sp>
        <p:nvSpPr>
          <p:cNvPr id="14" name="Rectangle à coins arrondis 4">
            <a:extLst>
              <a:ext uri="{FF2B5EF4-FFF2-40B4-BE49-F238E27FC236}">
                <a16:creationId xmlns:a16="http://schemas.microsoft.com/office/drawing/2014/main" id="{5CFBEF39-EB88-9987-A067-EF45CC3E05A8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104. أنجزوا النشاط 2.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A23FB5C-1754-82E7-8510-B54D64C92BEF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48F8A56-2F34-92A6-6088-BB857C84A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F9FD28B-C4D8-3DCD-3E59-E4B88289A7E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4DDE73B-2CB1-F700-896C-342EE6CEF121}"/>
              </a:ext>
            </a:extLst>
          </p:cNvPr>
          <p:cNvSpPr/>
          <p:nvPr/>
        </p:nvSpPr>
        <p:spPr>
          <a:xfrm>
            <a:off x="4788641" y="4413380"/>
            <a:ext cx="2461245" cy="152089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315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305902C6-BFD1-F274-6183-38497FC2A47B}"/>
              </a:ext>
            </a:extLst>
          </p:cNvPr>
          <p:cNvSpPr>
            <a:spLocks/>
          </p:cNvSpPr>
          <p:nvPr/>
        </p:nvSpPr>
        <p:spPr>
          <a:xfrm>
            <a:off x="722662" y="914400"/>
            <a:ext cx="6829568" cy="544675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دقيقتان.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8A73938-CF34-636E-6EE7-4A70C334A8DC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14C9A94-0906-4CD0-F12A-9D499EB24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FEAF0B0-3563-2261-A80C-B5E0F611125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DD8A8-F883-19B2-22CE-DD6EB077B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1D7446-B02F-902A-70C2-4848F7611FA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7084" y="1953204"/>
            <a:ext cx="6469832" cy="39219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3DF6D9-1EED-112E-33EF-423EB71B62D9}"/>
              </a:ext>
            </a:extLst>
          </p:cNvPr>
          <p:cNvSpPr txBox="1"/>
          <p:nvPr/>
        </p:nvSpPr>
        <p:spPr>
          <a:xfrm>
            <a:off x="2584578" y="4217434"/>
            <a:ext cx="3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383189-62DA-1A38-A021-418E1950DB41}"/>
              </a:ext>
            </a:extLst>
          </p:cNvPr>
          <p:cNvSpPr txBox="1"/>
          <p:nvPr/>
        </p:nvSpPr>
        <p:spPr>
          <a:xfrm>
            <a:off x="2569023" y="4640423"/>
            <a:ext cx="3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FC7C373-6D75-3878-F6EF-3DCA806ED145}"/>
              </a:ext>
            </a:extLst>
          </p:cNvPr>
          <p:cNvSpPr txBox="1"/>
          <p:nvPr/>
        </p:nvSpPr>
        <p:spPr>
          <a:xfrm>
            <a:off x="2581458" y="5072744"/>
            <a:ext cx="3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CD9FAA-D170-1424-FD47-3A4659149A9E}"/>
              </a:ext>
            </a:extLst>
          </p:cNvPr>
          <p:cNvSpPr txBox="1"/>
          <p:nvPr/>
        </p:nvSpPr>
        <p:spPr>
          <a:xfrm>
            <a:off x="4565775" y="4229874"/>
            <a:ext cx="519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5BC6E5A-D28C-AC08-4E22-E130BD0150DE}"/>
              </a:ext>
            </a:extLst>
          </p:cNvPr>
          <p:cNvSpPr txBox="1"/>
          <p:nvPr/>
        </p:nvSpPr>
        <p:spPr>
          <a:xfrm>
            <a:off x="4624868" y="4652863"/>
            <a:ext cx="3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611CA63-F149-9836-E76C-3EE021A62902}"/>
              </a:ext>
            </a:extLst>
          </p:cNvPr>
          <p:cNvSpPr txBox="1"/>
          <p:nvPr/>
        </p:nvSpPr>
        <p:spPr>
          <a:xfrm>
            <a:off x="4637303" y="5085184"/>
            <a:ext cx="3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B044C7A-27CB-04A7-2146-337EA3833F96}"/>
              </a:ext>
            </a:extLst>
          </p:cNvPr>
          <p:cNvSpPr txBox="1"/>
          <p:nvPr/>
        </p:nvSpPr>
        <p:spPr>
          <a:xfrm>
            <a:off x="6817569" y="4214320"/>
            <a:ext cx="519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E1A47B1-065F-E5F5-495A-8DD991B41A53}"/>
              </a:ext>
            </a:extLst>
          </p:cNvPr>
          <p:cNvSpPr txBox="1"/>
          <p:nvPr/>
        </p:nvSpPr>
        <p:spPr>
          <a:xfrm>
            <a:off x="6876662" y="4637309"/>
            <a:ext cx="3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B921680-A6A0-4F27-384B-E074D662CDD9}"/>
              </a:ext>
            </a:extLst>
          </p:cNvPr>
          <p:cNvSpPr txBox="1"/>
          <p:nvPr/>
        </p:nvSpPr>
        <p:spPr>
          <a:xfrm>
            <a:off x="6917090" y="5069630"/>
            <a:ext cx="3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24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1772665" y="3000990"/>
            <a:ext cx="4627471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1912776" y="3516748"/>
            <a:ext cx="37564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تعرف نشور المجسمات.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F482E2-2794-AB9F-4D4A-BEA9082F0C04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CC6EAD-79A1-01F3-CF32-3B435BAE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AABB-14B8-C6B7-70D0-F5FA0A68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CB2733-ABC1-3E63-3000-329171A47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23EF88-FA5E-5ED8-1F6B-D21D7FB2F093}"/>
              </a:ext>
            </a:extLst>
          </p:cNvPr>
          <p:cNvSpPr txBox="1"/>
          <p:nvPr/>
        </p:nvSpPr>
        <p:spPr>
          <a:xfrm>
            <a:off x="304801" y="91318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النشر المناسب للموشور القائم.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63A05C-C5B2-B8DC-7B41-A5CF34D69A8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80" y="4043557"/>
            <a:ext cx="1472045" cy="1485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F86524-5020-B451-F036-C5B6DD9A0CE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476" y="3896699"/>
            <a:ext cx="1278082" cy="16094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369ECD-3785-3DEB-B71C-BFD6192A83D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821" y="1912813"/>
            <a:ext cx="2250786" cy="10598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5D4988-7EA3-C8C6-E85D-1B4E833048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820" y="3808174"/>
            <a:ext cx="2134755" cy="1782041"/>
          </a:xfrm>
          <a:prstGeom prst="rect">
            <a:avLst/>
          </a:prstGeom>
        </p:spPr>
      </p:pic>
      <p:pic>
        <p:nvPicPr>
          <p:cNvPr id="10" name="Graphique 9" descr="Badge 1 avec un remplissage uni">
            <a:extLst>
              <a:ext uri="{FF2B5EF4-FFF2-40B4-BE49-F238E27FC236}">
                <a16:creationId xmlns:a16="http://schemas.microsoft.com/office/drawing/2014/main" id="{84F8AEB4-B046-61F0-8EC3-12F9ECF681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54259" y="5571395"/>
            <a:ext cx="624548" cy="624548"/>
          </a:xfrm>
          <a:prstGeom prst="rect">
            <a:avLst/>
          </a:prstGeom>
        </p:spPr>
      </p:pic>
      <p:pic>
        <p:nvPicPr>
          <p:cNvPr id="12" name="Graphique 11" descr="Badge avec un remplissage uni">
            <a:extLst>
              <a:ext uri="{FF2B5EF4-FFF2-40B4-BE49-F238E27FC236}">
                <a16:creationId xmlns:a16="http://schemas.microsoft.com/office/drawing/2014/main" id="{9EC69029-DE3E-A752-3E82-D13BCE12AE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65797" y="5568958"/>
            <a:ext cx="624548" cy="624548"/>
          </a:xfrm>
          <a:prstGeom prst="rect">
            <a:avLst/>
          </a:prstGeom>
        </p:spPr>
      </p:pic>
      <p:pic>
        <p:nvPicPr>
          <p:cNvPr id="14" name="Graphique 13" descr="Badge 3 avec un remplissage uni">
            <a:extLst>
              <a:ext uri="{FF2B5EF4-FFF2-40B4-BE49-F238E27FC236}">
                <a16:creationId xmlns:a16="http://schemas.microsoft.com/office/drawing/2014/main" id="{9CB4B32F-37FC-6A68-790C-DA12840749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53760" y="5553432"/>
            <a:ext cx="624548" cy="62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2EE22-F583-9BF8-C9B4-8B42C16E9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DA9ABF-13D0-09DF-5F35-54AE1F026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0D62B3-D566-6FD6-736A-826A9C891E67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E062C6-AC25-45A9-5C31-E41BC86D4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النشر المناسب للموشور القائم هو النشر رقم 2.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8F8737-551B-22BC-B853-A2BC3DA67B4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821" y="1912813"/>
            <a:ext cx="2250786" cy="10598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623DC1-95AC-578C-A640-C30F72D33F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820" y="3808174"/>
            <a:ext cx="2134755" cy="1782041"/>
          </a:xfrm>
          <a:prstGeom prst="rect">
            <a:avLst/>
          </a:prstGeom>
        </p:spPr>
      </p:pic>
      <p:pic>
        <p:nvPicPr>
          <p:cNvPr id="10" name="Graphique 9" descr="Badge avec un remplissage uni">
            <a:extLst>
              <a:ext uri="{FF2B5EF4-FFF2-40B4-BE49-F238E27FC236}">
                <a16:creationId xmlns:a16="http://schemas.microsoft.com/office/drawing/2014/main" id="{09C32403-CC77-DE0D-6095-2FC1DE8DE4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65797" y="5568958"/>
            <a:ext cx="624548" cy="624548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16310A8-6EA6-8D04-D4D8-5F2F56AE9ECB}"/>
              </a:ext>
            </a:extLst>
          </p:cNvPr>
          <p:cNvCxnSpPr/>
          <p:nvPr/>
        </p:nvCxnSpPr>
        <p:spPr>
          <a:xfrm>
            <a:off x="4450702" y="3019341"/>
            <a:ext cx="0" cy="68491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AE5F8-7BAA-6E6C-5619-39E68BAC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4">
            <a:extLst>
              <a:ext uri="{FF2B5EF4-FFF2-40B4-BE49-F238E27FC236}">
                <a16:creationId xmlns:a16="http://schemas.microsoft.com/office/drawing/2014/main" id="{09003236-A1EC-23A7-8227-A4638CFBCECF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BC744B7-ADCF-9DB8-374C-55C1E4433A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S_ N2_P4_SEM4_L3_V1VF">
            <a:hlinkClick r:id="" action="ppaction://media"/>
            <a:extLst>
              <a:ext uri="{FF2B5EF4-FFF2-40B4-BE49-F238E27FC236}">
                <a16:creationId xmlns:a16="http://schemas.microsoft.com/office/drawing/2014/main" id="{DA5D068B-743F-24D1-D520-E24D144A6C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4259" y="2147595"/>
            <a:ext cx="6870023" cy="386438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4100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3.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9BF927F0-9DA1-C30D-8763-99E50D3A4DE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9318" y="1918320"/>
            <a:ext cx="4736563" cy="412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1296954" y="817334"/>
            <a:ext cx="6255275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EEC5117-852C-7B91-2CE5-B867B28A9E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19481" y="1691774"/>
            <a:ext cx="5210219" cy="4534607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A31A2F5-D465-1C61-B07C-ACAB7C595D19}"/>
              </a:ext>
            </a:extLst>
          </p:cNvPr>
          <p:cNvCxnSpPr/>
          <p:nvPr/>
        </p:nvCxnSpPr>
        <p:spPr>
          <a:xfrm>
            <a:off x="2248678" y="3429000"/>
            <a:ext cx="4170783" cy="9377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E1EAA25-ACC5-F9B1-259D-86520581ACBB}"/>
              </a:ext>
            </a:extLst>
          </p:cNvPr>
          <p:cNvCxnSpPr/>
          <p:nvPr/>
        </p:nvCxnSpPr>
        <p:spPr>
          <a:xfrm flipH="1">
            <a:off x="3797559" y="3429000"/>
            <a:ext cx="2509935" cy="9377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9F6D43B3-75DD-D8FB-B8E2-B7814113273B}"/>
              </a:ext>
            </a:extLst>
          </p:cNvPr>
          <p:cNvCxnSpPr>
            <a:cxnSpLocks/>
          </p:cNvCxnSpPr>
          <p:nvPr/>
        </p:nvCxnSpPr>
        <p:spPr>
          <a:xfrm>
            <a:off x="4982547" y="3460358"/>
            <a:ext cx="69979" cy="9070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FDC71B1-5FEF-EC87-1425-E37C93550A66}"/>
              </a:ext>
            </a:extLst>
          </p:cNvPr>
          <p:cNvCxnSpPr/>
          <p:nvPr/>
        </p:nvCxnSpPr>
        <p:spPr>
          <a:xfrm flipH="1">
            <a:off x="2528596" y="3429000"/>
            <a:ext cx="867746" cy="9377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1621370" y="2932058"/>
            <a:ext cx="4882338" cy="17217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1828798" y="3581448"/>
            <a:ext cx="4121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البحث عن الكل (الجداء)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EEF5-351A-6D59-42D1-A4470515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35D3F-BF55-5DF1-5FD2-C9485DF00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3B72D9-31D9-B677-2F0F-12E4D356BB63}"/>
              </a:ext>
            </a:extLst>
          </p:cNvPr>
          <p:cNvSpPr txBox="1"/>
          <p:nvPr/>
        </p:nvSpPr>
        <p:spPr>
          <a:xfrm>
            <a:off x="995869" y="940664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ويقرأها بعدي تلميذان منكم.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68BCAF77-FE19-864B-BBCD-96A0E2AC9427}"/>
              </a:ext>
            </a:extLst>
          </p:cNvPr>
          <p:cNvSpPr/>
          <p:nvPr/>
        </p:nvSpPr>
        <p:spPr>
          <a:xfrm>
            <a:off x="2074554" y="2547262"/>
            <a:ext cx="4838768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E036F50-3BCD-0950-C9BD-1DCEDB6D3698}"/>
              </a:ext>
            </a:extLst>
          </p:cNvPr>
          <p:cNvSpPr txBox="1"/>
          <p:nvPr/>
        </p:nvSpPr>
        <p:spPr>
          <a:xfrm>
            <a:off x="2319292" y="2632489"/>
            <a:ext cx="436546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بائِعٍ 5 صَناديقَ. فِي كُلِّ صُنْدوقٍ 20 بُرْتُقالَةً. كَمْ عَدَدُ البُرْتُقالاتِ؟</a:t>
            </a:r>
          </a:p>
        </p:txBody>
      </p:sp>
    </p:spTree>
    <p:extLst>
      <p:ext uri="{BB962C8B-B14F-4D97-AF65-F5344CB8AC3E}">
        <p14:creationId xmlns:p14="http://schemas.microsoft.com/office/powerpoint/2010/main" val="36292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66A4B-8015-5765-AC02-C808645C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4C24B4-1F61-B720-F094-9B1D22FFE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60502F-E145-4C52-605F-5CAD5626474A}"/>
              </a:ext>
            </a:extLst>
          </p:cNvPr>
          <p:cNvSpPr txBox="1"/>
          <p:nvPr/>
        </p:nvSpPr>
        <p:spPr>
          <a:xfrm>
            <a:off x="328612" y="934621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على الألواح المسألة في نموذج الأشرطة.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729044D-FEAF-0966-35F4-90B675D3AE5B}"/>
              </a:ext>
            </a:extLst>
          </p:cNvPr>
          <p:cNvSpPr/>
          <p:nvPr/>
        </p:nvSpPr>
        <p:spPr>
          <a:xfrm>
            <a:off x="2074554" y="2547262"/>
            <a:ext cx="4838768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88E3E8D-2A6D-8514-712D-9D27C39F83BA}"/>
              </a:ext>
            </a:extLst>
          </p:cNvPr>
          <p:cNvSpPr txBox="1"/>
          <p:nvPr/>
        </p:nvSpPr>
        <p:spPr>
          <a:xfrm>
            <a:off x="2319292" y="2632489"/>
            <a:ext cx="436546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بائِعٍ 5 صَناديقَ. فِي كُلِّ صُنْدوقٍ 20 بُرْتُقالَةً. كَمْ عَدَدُ البُرْتُقالاتِ؟</a:t>
            </a:r>
          </a:p>
        </p:txBody>
      </p:sp>
    </p:spTree>
    <p:extLst>
      <p:ext uri="{BB962C8B-B14F-4D97-AF65-F5344CB8AC3E}">
        <p14:creationId xmlns:p14="http://schemas.microsoft.com/office/powerpoint/2010/main" val="39813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CCCC-DA06-5AB8-449D-258F90BB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E0CDF-0658-F98F-DBC7-65740AFD1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00DA05-53FF-FA13-4D27-8492A8B91618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71F237-FE32-8BD3-15C1-F5B5306BF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F549E-E0C6-4749-75D2-0ACF1837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EFE0E5-A978-0539-E2BA-618884065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641EFC-C688-9E9C-7AD5-6F3A68482D30}"/>
              </a:ext>
            </a:extLst>
          </p:cNvPr>
          <p:cNvSpPr txBox="1"/>
          <p:nvPr/>
        </p:nvSpPr>
        <p:spPr>
          <a:xfrm>
            <a:off x="328612" y="90662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6C9CECF-47B3-AC3C-368A-1A3C42F6AC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401202"/>
              </p:ext>
            </p:extLst>
          </p:nvPr>
        </p:nvGraphicFramePr>
        <p:xfrm>
          <a:off x="2490176" y="4605280"/>
          <a:ext cx="4163655" cy="1096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2731">
                  <a:extLst>
                    <a:ext uri="{9D8B030D-6E8A-4147-A177-3AD203B41FA5}">
                      <a16:colId xmlns:a16="http://schemas.microsoft.com/office/drawing/2014/main" val="434401636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2376352840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2771387801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2211011850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3046306971"/>
                    </a:ext>
                  </a:extLst>
                </a:gridCol>
              </a:tblGrid>
              <a:tr h="493588">
                <a:tc gridSpan="5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 sz="2400" dirty="0"/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2681350292"/>
                  </a:ext>
                </a:extLst>
              </a:tr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3561011722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B6E8EE4-5616-1248-0167-6B2FFF6DFFB8}"/>
              </a:ext>
            </a:extLst>
          </p:cNvPr>
          <p:cNvSpPr/>
          <p:nvPr/>
        </p:nvSpPr>
        <p:spPr>
          <a:xfrm>
            <a:off x="2074554" y="2547262"/>
            <a:ext cx="4838768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465B65-96F0-7AE1-E357-19DE3452207A}"/>
              </a:ext>
            </a:extLst>
          </p:cNvPr>
          <p:cNvSpPr txBox="1"/>
          <p:nvPr/>
        </p:nvSpPr>
        <p:spPr>
          <a:xfrm>
            <a:off x="2319292" y="2632489"/>
            <a:ext cx="436546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بائِعٍ 5 صَنادِيقَ. فِي كُلِّ صُنْدوقٍ 20 بُرْتُقالَةً. كَمْ عَدَدُ البُرْتُقالاتِ؟</a:t>
            </a:r>
          </a:p>
        </p:txBody>
      </p:sp>
    </p:spTree>
    <p:extLst>
      <p:ext uri="{BB962C8B-B14F-4D97-AF65-F5344CB8AC3E}">
        <p14:creationId xmlns:p14="http://schemas.microsoft.com/office/powerpoint/2010/main" val="331416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66F9-C2CB-75BF-D7F9-466C6A4F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275090-05DF-2B14-3F78-E13588A8C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4D7A264-4545-694B-F8C2-9FC04A4C9131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البرتقالات في الصناديق.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2BDBA92-0EDB-CFBE-FC54-2DB86DD3AEDC}"/>
              </a:ext>
            </a:extLst>
          </p:cNvPr>
          <p:cNvCxnSpPr/>
          <p:nvPr/>
        </p:nvCxnSpPr>
        <p:spPr>
          <a:xfrm flipV="1">
            <a:off x="4528455" y="5080118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FA57088-3FF9-8FA5-EDF8-EEED0B9B304E}"/>
              </a:ext>
            </a:extLst>
          </p:cNvPr>
          <p:cNvSpPr txBox="1"/>
          <p:nvPr/>
        </p:nvSpPr>
        <p:spPr>
          <a:xfrm>
            <a:off x="2768294" y="4349030"/>
            <a:ext cx="3699160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70E76D4-A09C-8C34-6ED5-0C252D08C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868084"/>
              </p:ext>
            </p:extLst>
          </p:nvPr>
        </p:nvGraphicFramePr>
        <p:xfrm>
          <a:off x="2490176" y="2216643"/>
          <a:ext cx="4163655" cy="1096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2731">
                  <a:extLst>
                    <a:ext uri="{9D8B030D-6E8A-4147-A177-3AD203B41FA5}">
                      <a16:colId xmlns:a16="http://schemas.microsoft.com/office/drawing/2014/main" val="434401636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2376352840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2771387801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2211011850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3046306971"/>
                    </a:ext>
                  </a:extLst>
                </a:gridCol>
              </a:tblGrid>
              <a:tr h="493588">
                <a:tc gridSpan="5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 sz="2400" dirty="0"/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2681350292"/>
                  </a:ext>
                </a:extLst>
              </a:tr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3561011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81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D9722-666D-F967-A128-7A23DFE14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FB0066-D558-BB03-8339-CF674F8F6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3C29371-7581-DF09-044A-EBD4C372B412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F101458-684F-4159-C271-FE691025A7CF}"/>
              </a:ext>
            </a:extLst>
          </p:cNvPr>
          <p:cNvSpPr txBox="1"/>
          <p:nvPr/>
        </p:nvSpPr>
        <p:spPr>
          <a:xfrm>
            <a:off x="3354586" y="4349030"/>
            <a:ext cx="2526576" cy="658297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5 x 20 = 100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AD51E2F-3E12-0CEA-0963-C13CD403A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38068"/>
              </p:ext>
            </p:extLst>
          </p:nvPr>
        </p:nvGraphicFramePr>
        <p:xfrm>
          <a:off x="2490176" y="2216643"/>
          <a:ext cx="4163655" cy="1096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2731">
                  <a:extLst>
                    <a:ext uri="{9D8B030D-6E8A-4147-A177-3AD203B41FA5}">
                      <a16:colId xmlns:a16="http://schemas.microsoft.com/office/drawing/2014/main" val="434401636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2376352840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2771387801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2211011850"/>
                    </a:ext>
                  </a:extLst>
                </a:gridCol>
                <a:gridCol w="832731">
                  <a:extLst>
                    <a:ext uri="{9D8B030D-6E8A-4147-A177-3AD203B41FA5}">
                      <a16:colId xmlns:a16="http://schemas.microsoft.com/office/drawing/2014/main" val="3046306971"/>
                    </a:ext>
                  </a:extLst>
                </a:gridCol>
              </a:tblGrid>
              <a:tr h="493588">
                <a:tc gridSpan="5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 sz="2400" dirty="0"/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2681350292"/>
                  </a:ext>
                </a:extLst>
              </a:tr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20</a:t>
                      </a:r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3561011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68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6" name="MATHS-N2_P4_SEM2_S4 (1)">
            <a:hlinkClick r:id="" action="ppaction://media"/>
            <a:extLst>
              <a:ext uri="{FF2B5EF4-FFF2-40B4-BE49-F238E27FC236}">
                <a16:creationId xmlns:a16="http://schemas.microsoft.com/office/drawing/2014/main" id="{7C472E77-69A1-0FCA-89FC-E6F3A4E151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4156" y="1944038"/>
            <a:ext cx="6870023" cy="386438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9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CF1C532-6ED7-DBE0-328B-2A19DF487FB4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4 الصفحة 105. لديكم 8 دقائق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327DD0D-EBA7-9DDC-7B58-24C68D36725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1FECE5-CF22-5F8A-AAC4-3228AB66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7EC6DA-F7E6-65B5-0E99-9FE16628F46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2DBC7F1-3170-9B39-F53E-AB7BC72B198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8246" y="2248159"/>
            <a:ext cx="6352860" cy="381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0BB1491-3DAF-74B0-A219-2CA67340E6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8246" y="2248159"/>
            <a:ext cx="6352860" cy="3817258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CB630B1-EEFF-7097-5741-D5C208C86413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B708AD-DD20-859C-7609-3FE713DC1958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9C062-55B1-8D8E-053D-4E98DB18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0559A4-2B5B-347C-24FA-C8D16EC62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247F1367-2515-1A8D-6AD7-FB0AFC31CED9}"/>
              </a:ext>
            </a:extLst>
          </p:cNvPr>
          <p:cNvSpPr txBox="1"/>
          <p:nvPr/>
        </p:nvSpPr>
        <p:spPr>
          <a:xfrm>
            <a:off x="5408884" y="4476253"/>
            <a:ext cx="1551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 x 10 = 50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857F415-C6DD-562F-116C-59B00EE77581}"/>
              </a:ext>
            </a:extLst>
          </p:cNvPr>
          <p:cNvSpPr txBox="1"/>
          <p:nvPr/>
        </p:nvSpPr>
        <p:spPr>
          <a:xfrm>
            <a:off x="5531505" y="5422638"/>
            <a:ext cx="765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50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1709BE1-02A3-CE9F-4B3F-21DD355E49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45497"/>
              </p:ext>
            </p:extLst>
          </p:nvPr>
        </p:nvGraphicFramePr>
        <p:xfrm>
          <a:off x="1828472" y="3940647"/>
          <a:ext cx="1958560" cy="7148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712">
                  <a:extLst>
                    <a:ext uri="{9D8B030D-6E8A-4147-A177-3AD203B41FA5}">
                      <a16:colId xmlns:a16="http://schemas.microsoft.com/office/drawing/2014/main" val="400952862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1254280711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103610392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2015680130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4087851079"/>
                    </a:ext>
                  </a:extLst>
                </a:gridCol>
              </a:tblGrid>
              <a:tr h="337127">
                <a:tc gridSpan="5"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42657" marR="42657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tc hMerge="1">
                  <a:txBody>
                    <a:bodyPr/>
                    <a:lstStyle/>
                    <a:p>
                      <a:endParaRPr lang="fr-MA" sz="1600" dirty="0"/>
                    </a:p>
                  </a:txBody>
                  <a:tcPr marL="38779" marR="38779" marT="41564" marB="41564"/>
                </a:tc>
                <a:extLst>
                  <a:ext uri="{0D108BD9-81ED-4DB2-BD59-A6C34878D82A}">
                    <a16:rowId xmlns:a16="http://schemas.microsoft.com/office/drawing/2014/main" val="884570554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5254" marR="35254" marT="41564" marB="415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8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5254" marR="35254" marT="41564" marB="41564"/>
                </a:tc>
                <a:extLst>
                  <a:ext uri="{0D108BD9-81ED-4DB2-BD59-A6C34878D82A}">
                    <a16:rowId xmlns:a16="http://schemas.microsoft.com/office/drawing/2014/main" val="1243398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21D230-3CE6-2642-5A60-A7EC8B908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887" y="1820960"/>
            <a:ext cx="3285426" cy="470851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79E96C-D45B-7900-26B4-56CD5818B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002" y="1802298"/>
            <a:ext cx="3285426" cy="470851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46C0C24-3FE4-EEA4-4A2D-BE78F5F12F14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104 و 105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65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17092</TotalTime>
  <Words>823</Words>
  <Application>Microsoft Office PowerPoint</Application>
  <PresentationFormat>Affichage à l'écran (4:3)</PresentationFormat>
  <Paragraphs>245</Paragraphs>
  <Slides>51</Slides>
  <Notes>8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51</vt:i4>
      </vt:variant>
    </vt:vector>
  </HeadingPairs>
  <TitlesOfParts>
    <vt:vector size="63" baseType="lpstr">
      <vt:lpstr>Arial</vt:lpstr>
      <vt:lpstr>Effra CC Arbc</vt:lpstr>
      <vt:lpstr>Arimo Italics</vt:lpstr>
      <vt:lpstr>Aptos</vt:lpstr>
      <vt:lpstr>Dosis</vt:lpstr>
      <vt:lpstr>Wingdings</vt:lpstr>
      <vt:lpstr>Noto Sans Symbols</vt:lpstr>
      <vt:lpstr>Calibri</vt:lpstr>
      <vt:lpstr>Aptos Display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194</cp:revision>
  <cp:lastPrinted>2025-08-13T10:11:39Z</cp:lastPrinted>
  <dcterms:created xsi:type="dcterms:W3CDTF">2025-08-01T12:31:49Z</dcterms:created>
  <dcterms:modified xsi:type="dcterms:W3CDTF">2026-04-19T15:20:19Z</dcterms:modified>
</cp:coreProperties>
</file>