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67"/>
  </p:notesMasterIdLst>
  <p:handoutMasterIdLst>
    <p:handoutMasterId r:id="rId68"/>
  </p:handoutMasterIdLst>
  <p:sldIdLst>
    <p:sldId id="779" r:id="rId4"/>
    <p:sldId id="1010" r:id="rId5"/>
    <p:sldId id="828" r:id="rId6"/>
    <p:sldId id="780" r:id="rId7"/>
    <p:sldId id="1011" r:id="rId8"/>
    <p:sldId id="1012" r:id="rId9"/>
    <p:sldId id="1022" r:id="rId10"/>
    <p:sldId id="910" r:id="rId11"/>
    <p:sldId id="766" r:id="rId12"/>
    <p:sldId id="826" r:id="rId13"/>
    <p:sldId id="2134807062" r:id="rId14"/>
    <p:sldId id="1125" r:id="rId15"/>
    <p:sldId id="1135" r:id="rId16"/>
    <p:sldId id="1117" r:id="rId17"/>
    <p:sldId id="1118" r:id="rId18"/>
    <p:sldId id="1142" r:id="rId19"/>
    <p:sldId id="1143" r:id="rId20"/>
    <p:sldId id="1145" r:id="rId21"/>
    <p:sldId id="2134807066" r:id="rId22"/>
    <p:sldId id="2134807064" r:id="rId23"/>
    <p:sldId id="2134807065" r:id="rId24"/>
    <p:sldId id="2134807063" r:id="rId25"/>
    <p:sldId id="2134807067" r:id="rId26"/>
    <p:sldId id="2134807068" r:id="rId27"/>
    <p:sldId id="2134807069" r:id="rId28"/>
    <p:sldId id="1016" r:id="rId29"/>
    <p:sldId id="812" r:id="rId30"/>
    <p:sldId id="751" r:id="rId31"/>
    <p:sldId id="2134807075" r:id="rId32"/>
    <p:sldId id="916" r:id="rId33"/>
    <p:sldId id="1018" r:id="rId34"/>
    <p:sldId id="1087" r:id="rId35"/>
    <p:sldId id="1088" r:id="rId36"/>
    <p:sldId id="1089" r:id="rId37"/>
    <p:sldId id="940" r:id="rId38"/>
    <p:sldId id="2134807074" r:id="rId39"/>
    <p:sldId id="1119" r:id="rId40"/>
    <p:sldId id="2134807070" r:id="rId41"/>
    <p:sldId id="1091" r:id="rId42"/>
    <p:sldId id="2134807073" r:id="rId43"/>
    <p:sldId id="2134807071" r:id="rId44"/>
    <p:sldId id="1121" r:id="rId45"/>
    <p:sldId id="1092" r:id="rId46"/>
    <p:sldId id="2134807059" r:id="rId47"/>
    <p:sldId id="2134807072" r:id="rId48"/>
    <p:sldId id="1096" r:id="rId49"/>
    <p:sldId id="1097" r:id="rId50"/>
    <p:sldId id="2134807060" r:id="rId51"/>
    <p:sldId id="1132" r:id="rId52"/>
    <p:sldId id="1019" r:id="rId53"/>
    <p:sldId id="926" r:id="rId54"/>
    <p:sldId id="927" r:id="rId55"/>
    <p:sldId id="925" r:id="rId56"/>
    <p:sldId id="920" r:id="rId57"/>
    <p:sldId id="911" r:id="rId58"/>
    <p:sldId id="644" r:id="rId59"/>
    <p:sldId id="875" r:id="rId60"/>
    <p:sldId id="1133" r:id="rId61"/>
    <p:sldId id="1134" r:id="rId62"/>
    <p:sldId id="1021" r:id="rId63"/>
    <p:sldId id="809" r:id="rId64"/>
    <p:sldId id="764" r:id="rId65"/>
    <p:sldId id="944" r:id="rId66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69"/>
      <p:bold r:id="rId70"/>
    </p:embeddedFont>
    <p:embeddedFont>
      <p:font typeface="Dosis" pitchFamily="2" charset="0"/>
      <p:regular r:id="rId71"/>
      <p:bold r:id="rId7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56082"/>
    <a:srgbClr val="FCC302"/>
    <a:srgbClr val="3E898D"/>
    <a:srgbClr val="FFFEFC"/>
    <a:srgbClr val="FC8D00"/>
    <a:srgbClr val="2B7589"/>
    <a:srgbClr val="FEFEFE"/>
    <a:srgbClr val="617479"/>
    <a:srgbClr val="E7EDEE"/>
    <a:srgbClr val="17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54" autoAdjust="0"/>
    <p:restoredTop sz="85409" autoAdjust="0"/>
  </p:normalViewPr>
  <p:slideViewPr>
    <p:cSldViewPr snapToGrid="0">
      <p:cViewPr varScale="1">
        <p:scale>
          <a:sx n="63" d="100"/>
          <a:sy n="63" d="100"/>
        </p:scale>
        <p:origin x="1216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handoutMaster" Target="handoutMasters/handoutMaster1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viewProps" Target="viewProp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font" Target="fonts/font1.fntdata"/><Relationship Id="rId77" Type="http://schemas.microsoft.com/office/2018/10/relationships/authors" Target="author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font" Target="fonts/font4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font" Target="fonts/font2.fntdata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tableStyles" Target="tableStyles.xml"/><Relationship Id="rId7" Type="http://schemas.openxmlformats.org/officeDocument/2006/relationships/slide" Target="slides/slide4.xml"/><Relationship Id="rId71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1241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669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1D52EE-6B4B-40D1-E899-22822101B3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BDCCA78-93F0-1F93-8E48-6A4F0BAD55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778B163-4928-72B7-02BB-72645F962D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BA86DA7-3CC4-C6D3-9BBD-C955B96614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79437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A00A66-6245-45FC-2D1A-5C78A7BE6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E3C373C-5827-D44D-E7B9-71407221AD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E7BBCC9-C17E-36E7-C29E-0BEA48AA69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ABE5C03-4567-E5A4-9782-9A8486D7CF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5469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E4167B-8979-8790-0FFE-CFFD11CC3E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7BA1514-134D-F95A-64F8-98E55397C4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DE19531-0D03-2F5D-811E-10E5E80652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28F735C-AAE9-A2B9-FE0E-1FDA69D865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639060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38357C-C1F1-F5CF-D584-E20592BD3F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F6C1FAB-6C97-0491-C630-CCBD065446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0629090-5FBF-C031-BD74-B8CDC7E47D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3AB229E-21A3-0428-BD55-68B4110E85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0309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68E3C7-0329-3FD1-E7F7-A469D4E995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F1321E0-4CAE-CB18-C848-FB260F1DFD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9949E2F-E3D7-6096-95E5-EDD6E1499E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8270C57-3760-A344-87A6-F32DB6614A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424242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890341-0A23-1FF7-82EE-EC711B2794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964B998-FC94-35FE-221F-73920C7039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978FBA0-F386-AA1A-6E9F-F44B755EB1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F074229-F644-A6F4-FFAE-3360A1C9B2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86549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6E451-8162-4761-ABD9-9F7767BDFA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8EFECF1-E219-80C6-58DC-CA16F4B215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B96A6E8-95F2-985B-320D-07647263EC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721A8E5-7894-5809-39C9-A94EB2303B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35325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0AECA2-A84D-9F8C-7DC9-BEF67C8F4D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DB00826-E740-4469-E655-0CF60D2A46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E28B98F-7F4D-EBEA-F0B1-7E606F6A2E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017A712-6F8B-D16D-62A1-611DFE1774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78108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E2E-C527-8268-66F3-01FA2128C6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208A91A-F8D0-B970-7E5D-6F33DD1675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4493E66-FC60-0DE6-E063-E36AC5D4DB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6A3D6E3-C756-EE45-804E-58F035F5C4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36653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847E7B-7E6A-24FE-972D-9662E8DDA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3867EF7-9B30-B0EA-7437-4D0B7E7300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5E6944C-5909-FC56-312A-F1D931F3E5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8540373-C3D4-1001-3A2C-89F843403A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53060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F551BC-E2A7-4C2F-FEE8-8172D507B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21B168A-7F22-0FC7-A82A-D8D435DF8B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A94FE06-B107-5C30-5B06-C00A776EB3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B24570D-77DE-1CCF-17E3-6BABF20CE4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77590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0A6C1-2302-3836-7931-730C1C7157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F32E8BA-D5ED-4BC5-CD2D-55B7C1B91B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0B76714-1786-0FD4-D287-A2FB80A9B9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779A43A-62C9-EC02-2AE9-023873DCFC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743793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849347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00035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870C2-F061-E30E-6298-5AEE3D80E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E4BADB-ECEA-FC72-68CF-C75B908F2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2CFE27-A602-BB4F-F508-D27F7D1D8A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053F5D-5947-5140-A4D7-36A564F496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43549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E4D62-9933-10D9-0D66-2A3AB0865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7A59F2C-8FF7-1AD6-E05E-135C936A8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4C751B8-1ED9-9779-0017-354511AA3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FD2039-9126-2B4B-36BE-D99E1BA15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24631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78250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98279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86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637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23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  <p:sldLayoutId id="2147483900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2.mp4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0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38.png"/><Relationship Id="rId4" Type="http://schemas.openxmlformats.org/officeDocument/2006/relationships/image" Target="../media/image9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40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8.png"/><Relationship Id="rId5" Type="http://schemas.openxmlformats.org/officeDocument/2006/relationships/image" Target="../media/image22.png"/><Relationship Id="rId4" Type="http://schemas.openxmlformats.org/officeDocument/2006/relationships/notesSlide" Target="../notesSlides/notesSlide1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1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1.sv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1.sv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2.png"/><Relationship Id="rId4" Type="http://schemas.openxmlformats.org/officeDocument/2006/relationships/image" Target="../media/image1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6.png"/><Relationship Id="rId5" Type="http://schemas.openxmlformats.org/officeDocument/2006/relationships/image" Target="../media/image22.png"/><Relationship Id="rId4" Type="http://schemas.openxmlformats.org/officeDocument/2006/relationships/image" Target="../media/image4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8.emf"/><Relationship Id="rId4" Type="http://schemas.openxmlformats.org/officeDocument/2006/relationships/image" Target="../media/image2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8.emf"/><Relationship Id="rId5" Type="http://schemas.openxmlformats.org/officeDocument/2006/relationships/image" Target="../media/image22.png"/><Relationship Id="rId4" Type="http://schemas.openxmlformats.org/officeDocument/2006/relationships/image" Target="../media/image4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8.e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0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6.mp4"/><Relationship Id="rId7" Type="http://schemas.openxmlformats.org/officeDocument/2006/relationships/image" Target="../media/image23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6.mp4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074DDC1-E231-C7C5-ED67-5865BA8B5D67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EF43E9E2-63C4-0566-759D-E2C1AF422B28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0B585B-3F02-B6C5-A2CB-B915FD80A9CE}"/>
              </a:ext>
            </a:extLst>
          </p:cNvPr>
          <p:cNvSpPr txBox="1">
            <a:spLocks/>
          </p:cNvSpPr>
          <p:nvPr/>
        </p:nvSpPr>
        <p:spPr>
          <a:xfrm>
            <a:off x="3905386" y="5193105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4</a:t>
            </a:r>
            <a:endParaRPr lang="fr-FR" dirty="0">
              <a:ea typeface="DengXian" panose="02010600030101010101" pitchFamily="2" charset="-122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3DFC0F6-FE1E-69C3-DE66-06D382919D33}"/>
              </a:ext>
            </a:extLst>
          </p:cNvPr>
          <p:cNvGrpSpPr/>
          <p:nvPr/>
        </p:nvGrpSpPr>
        <p:grpSpPr>
          <a:xfrm>
            <a:off x="7151799" y="6016087"/>
            <a:ext cx="1146240" cy="288630"/>
            <a:chOff x="5350328" y="5877672"/>
            <a:chExt cx="1146240" cy="288630"/>
          </a:xfrm>
          <a:solidFill>
            <a:srgbClr val="FCC302"/>
          </a:solidFill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16BCC681-20D4-0694-0391-E79C96741B92}"/>
                </a:ext>
              </a:extLst>
            </p:cNvPr>
            <p:cNvSpPr/>
            <p:nvPr/>
          </p:nvSpPr>
          <p:spPr>
            <a:xfrm>
              <a:off x="5350328" y="5877672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92FBC287-6865-1BD7-6DF9-7D2ADE1806A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B24F8D02-1F07-ABA3-16F6-AA983915831E}"/>
              </a:ext>
            </a:extLst>
          </p:cNvPr>
          <p:cNvSpPr/>
          <p:nvPr/>
        </p:nvSpPr>
        <p:spPr>
          <a:xfrm>
            <a:off x="5558776" y="6017005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D83DAE52-FCE2-7CED-4E44-ECF9D668C8CF}"/>
              </a:ext>
            </a:extLst>
          </p:cNvPr>
          <p:cNvSpPr/>
          <p:nvPr/>
        </p:nvSpPr>
        <p:spPr>
          <a:xfrm>
            <a:off x="6414190" y="604365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3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89D7714-BC70-001F-EFC7-52198107B479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الرابع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42C2E7D-D31E-F965-BA10-9A226DC0FAEE}"/>
              </a:ext>
            </a:extLst>
          </p:cNvPr>
          <p:cNvGrpSpPr/>
          <p:nvPr/>
        </p:nvGrpSpPr>
        <p:grpSpPr>
          <a:xfrm>
            <a:off x="4520548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F47BB77-114E-78CA-6221-7AAA16C4945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6" name="Organigramme : Terminateur 21">
              <a:extLst>
                <a:ext uri="{FF2B5EF4-FFF2-40B4-BE49-F238E27FC236}">
                  <a16:creationId xmlns:a16="http://schemas.microsoft.com/office/drawing/2014/main" id="{3B2D0AD7-4253-6144-B081-1F7A378F478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الدرس3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Espace réservé du texte 5">
              <a:extLst>
                <a:ext uri="{FF2B5EF4-FFF2-40B4-BE49-F238E27FC236}">
                  <a16:creationId xmlns:a16="http://schemas.microsoft.com/office/drawing/2014/main" id="{021B310E-45B0-5423-17E9-9161F6F8301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BF045F2E-FCB9-2854-8550-120315C29A7A}"/>
              </a:ext>
            </a:extLst>
          </p:cNvPr>
          <p:cNvGrpSpPr/>
          <p:nvPr/>
        </p:nvGrpSpPr>
        <p:grpSpPr>
          <a:xfrm>
            <a:off x="575013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F90B7114-2A50-A973-BD5B-7D30EC77DB8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4" name="Organigramme : Terminateur 21">
              <a:extLst>
                <a:ext uri="{FF2B5EF4-FFF2-40B4-BE49-F238E27FC236}">
                  <a16:creationId xmlns:a16="http://schemas.microsoft.com/office/drawing/2014/main" id="{821696C4-A6C5-F153-497F-83CA70A8782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Espace réservé du texte 5">
              <a:extLst>
                <a:ext uri="{FF2B5EF4-FFF2-40B4-BE49-F238E27FC236}">
                  <a16:creationId xmlns:a16="http://schemas.microsoft.com/office/drawing/2014/main" id="{5912091D-080D-26AD-DD3D-19697790D36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(الجداء)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829E9EF4-2CAB-0A9F-E223-9FD61A8D3AEB}"/>
              </a:ext>
            </a:extLst>
          </p:cNvPr>
          <p:cNvGrpSpPr/>
          <p:nvPr/>
        </p:nvGrpSpPr>
        <p:grpSpPr>
          <a:xfrm>
            <a:off x="573129" y="2437894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B431AE93-BF27-8864-56A3-B8D17856101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21">
              <a:extLst>
                <a:ext uri="{FF2B5EF4-FFF2-40B4-BE49-F238E27FC236}">
                  <a16:creationId xmlns:a16="http://schemas.microsoft.com/office/drawing/2014/main" id="{959CA089-4FD5-7488-B8EB-F6E4C554623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EDE181A3-932A-3778-1FB6-F43D88CA1B8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A125CAE8-D02F-ABB8-DF9D-C79811141B69}"/>
              </a:ext>
            </a:extLst>
          </p:cNvPr>
          <p:cNvGrpSpPr/>
          <p:nvPr/>
        </p:nvGrpSpPr>
        <p:grpSpPr>
          <a:xfrm>
            <a:off x="2644445" y="519596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1D1D32DC-CBA5-B0D9-DB51-83059FDD525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8" name="Organigramme : Terminateur 21">
              <a:extLst>
                <a:ext uri="{FF2B5EF4-FFF2-40B4-BE49-F238E27FC236}">
                  <a16:creationId xmlns:a16="http://schemas.microsoft.com/office/drawing/2014/main" id="{18096BAC-8716-62F3-9AA8-2C1BE531A6B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Espace réservé du texte 5">
              <a:extLst>
                <a:ext uri="{FF2B5EF4-FFF2-40B4-BE49-F238E27FC236}">
                  <a16:creationId xmlns:a16="http://schemas.microsoft.com/office/drawing/2014/main" id="{E3097041-BF3F-D5CE-9149-8A8C7057B8C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مراجعة وتثبيت دروس الأسبوع 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E49F2BAA-EC2F-4B2A-284B-F08E01AFABF3}"/>
              </a:ext>
            </a:extLst>
          </p:cNvPr>
          <p:cNvSpPr txBox="1"/>
          <p:nvPr/>
        </p:nvSpPr>
        <p:spPr>
          <a:xfrm>
            <a:off x="752191" y="2926130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المجسمات (2)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F1D2554-A3CC-97FD-8054-113BDFCB399F}"/>
              </a:ext>
            </a:extLst>
          </p:cNvPr>
          <p:cNvSpPr txBox="1"/>
          <p:nvPr/>
        </p:nvSpPr>
        <p:spPr>
          <a:xfrm>
            <a:off x="4636622" y="4346267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المجسمات (3)</a:t>
            </a:r>
          </a:p>
        </p:txBody>
      </p:sp>
      <p:grpSp>
        <p:nvGrpSpPr>
          <p:cNvPr id="12" name="Group 9">
            <a:extLst>
              <a:ext uri="{FF2B5EF4-FFF2-40B4-BE49-F238E27FC236}">
                <a16:creationId xmlns:a16="http://schemas.microsoft.com/office/drawing/2014/main" id="{06F26ED0-5E7B-7CF4-AE7D-0AA2EEB3DAA5}"/>
              </a:ext>
            </a:extLst>
          </p:cNvPr>
          <p:cNvGrpSpPr/>
          <p:nvPr/>
        </p:nvGrpSpPr>
        <p:grpSpPr>
          <a:xfrm>
            <a:off x="4645106" y="2460118"/>
            <a:ext cx="3765568" cy="1149317"/>
            <a:chOff x="4491471" y="2442358"/>
            <a:chExt cx="3765568" cy="114931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06698D9B-2A67-7D5F-930D-77297231A9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91471" y="2661681"/>
              <a:ext cx="3765568" cy="929994"/>
            </a:xfrm>
            <a:prstGeom prst="rect">
              <a:avLst/>
            </a:prstGeom>
          </p:spPr>
        </p:pic>
        <p:sp>
          <p:nvSpPr>
            <p:cNvPr id="14" name="Organigramme : Terminateur 21">
              <a:extLst>
                <a:ext uri="{FF2B5EF4-FFF2-40B4-BE49-F238E27FC236}">
                  <a16:creationId xmlns:a16="http://schemas.microsoft.com/office/drawing/2014/main" id="{ADFB0B19-49AD-5C83-27BA-7124DADD8E81}"/>
                </a:ext>
              </a:extLst>
            </p:cNvPr>
            <p:cNvSpPr/>
            <p:nvPr/>
          </p:nvSpPr>
          <p:spPr>
            <a:xfrm>
              <a:off x="6649632" y="2442358"/>
              <a:ext cx="1218851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fr-FR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6345730B-781F-AC9D-C961-6893CC9F15F7}"/>
              </a:ext>
            </a:extLst>
          </p:cNvPr>
          <p:cNvSpPr txBox="1"/>
          <p:nvPr/>
        </p:nvSpPr>
        <p:spPr>
          <a:xfrm>
            <a:off x="4732194" y="2970653"/>
            <a:ext cx="33761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latin typeface="Calibri" panose="020F0502020204030204" pitchFamily="34" charset="0"/>
                <a:cs typeface="Calibri" panose="020F0502020204030204" pitchFamily="34" charset="0"/>
              </a:rPr>
              <a:t>المجسمات (1)</a:t>
            </a:r>
          </a:p>
          <a:p>
            <a:pPr marL="0" indent="0" algn="r" rtl="1">
              <a:buNone/>
            </a:pPr>
            <a:endParaRPr lang="ar-MA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1102672"/>
            <a:ext cx="4597120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78333" y="1368129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2B7589"/>
                </a:solidFill>
                <a:latin typeface="Dosis" pitchFamily="2" charset="0"/>
                <a:cs typeface="Calibri" panose="020F0502020204030204" pitchFamily="34" charset="0"/>
              </a:rPr>
              <a:t>المجسمات (1)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C73E069-01F2-7BC5-23CA-40A1D56080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7186" y="2296588"/>
            <a:ext cx="2982685" cy="41166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1F0172B-0FFE-114B-EEDC-34D68BA957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4501" y="2296588"/>
            <a:ext cx="2982685" cy="4102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58587" cy="625740"/>
            <a:chOff x="976754" y="4005561"/>
            <a:chExt cx="55858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9" y="416193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58587" cy="628926"/>
            <a:chOff x="976754" y="4706199"/>
            <a:chExt cx="558587" cy="62892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12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9D5044-364E-2DC2-8226-1DCFAFBA06E8}"/>
              </a:ext>
            </a:extLst>
          </p:cNvPr>
          <p:cNvGrpSpPr/>
          <p:nvPr/>
        </p:nvGrpSpPr>
        <p:grpSpPr>
          <a:xfrm>
            <a:off x="1648164" y="547117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216D6B5-24C2-77AF-09D1-224D02F07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CB9E538-B871-76EF-9C84-0FF898C89AA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1033064" y="3393264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10   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58587" cy="625740"/>
            <a:chOff x="976754" y="2489217"/>
            <a:chExt cx="558587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33904" y="2641600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933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415143" y="3638497"/>
            <a:ext cx="6288180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78785" y="3505458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96B9AB1-3F63-61B6-5D19-EB1B3D477D1C}"/>
              </a:ext>
            </a:extLst>
          </p:cNvPr>
          <p:cNvSpPr txBox="1"/>
          <p:nvPr/>
        </p:nvSpPr>
        <p:spPr>
          <a:xfrm>
            <a:off x="1709058" y="3823164"/>
            <a:ext cx="52245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800" b="1" kern="0" dirty="0">
                <a:solidFill>
                  <a:srgbClr val="2B758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وعد وجوه المجسمات.</a:t>
            </a:r>
          </a:p>
        </p:txBody>
      </p:sp>
    </p:spTree>
    <p:extLst>
      <p:ext uri="{BB962C8B-B14F-4D97-AF65-F5344CB8AC3E}">
        <p14:creationId xmlns:p14="http://schemas.microsoft.com/office/powerpoint/2010/main" val="2316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DF91E-320F-471E-A90F-702FA0F5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1F8DBEB-4D66-C499-7D53-1F613160E52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91F8A15-EBC9-D18D-42F6-59E6ED0804F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64C6C03-623D-12E4-4FD1-1B72A001D340}"/>
              </a:ext>
            </a:extLst>
          </p:cNvPr>
          <p:cNvSpPr/>
          <p:nvPr/>
        </p:nvSpPr>
        <p:spPr>
          <a:xfrm>
            <a:off x="2834740" y="2545266"/>
            <a:ext cx="4007926" cy="21900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F89141A-544F-4F47-893A-63D48215535F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C9298896-F157-77C2-6E8B-94075C1D6A4B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64747E9-1E17-022D-E420-65FA81FA1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132898"/>
            <a:ext cx="841742" cy="84174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561908F-0BBC-567A-EC16-E54427467D8E}"/>
              </a:ext>
            </a:extLst>
          </p:cNvPr>
          <p:cNvSpPr txBox="1"/>
          <p:nvPr/>
        </p:nvSpPr>
        <p:spPr>
          <a:xfrm>
            <a:off x="2002970" y="3234307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3CEE071-CC1C-4E0D-F503-31DEB26175A2}"/>
              </a:ext>
            </a:extLst>
          </p:cNvPr>
          <p:cNvSpPr txBox="1"/>
          <p:nvPr/>
        </p:nvSpPr>
        <p:spPr>
          <a:xfrm>
            <a:off x="2002968" y="3702393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FEA7503-3ACE-D139-0656-0A80431CFE8E}"/>
              </a:ext>
            </a:extLst>
          </p:cNvPr>
          <p:cNvSpPr txBox="1"/>
          <p:nvPr/>
        </p:nvSpPr>
        <p:spPr>
          <a:xfrm>
            <a:off x="2014142" y="4205293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</p:spTree>
    <p:extLst>
      <p:ext uri="{BB962C8B-B14F-4D97-AF65-F5344CB8AC3E}">
        <p14:creationId xmlns:p14="http://schemas.microsoft.com/office/powerpoint/2010/main" val="161762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مرحباً،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4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E092BE2-04A9-6E17-B487-8764D76CE7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5670" y="2013049"/>
            <a:ext cx="3419786" cy="438978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16ED7E6-5705-84E5-CBA9-85409488B4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9687" y="2013049"/>
            <a:ext cx="3419785" cy="4389789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941219-D44C-A2D0-A2EB-D680046A61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A7F1031-EB13-8C66-B88F-FE8CD82AB3B0}"/>
              </a:ext>
            </a:extLst>
          </p:cNvPr>
          <p:cNvSpPr txBox="1"/>
          <p:nvPr/>
        </p:nvSpPr>
        <p:spPr>
          <a:xfrm>
            <a:off x="1724913" y="862060"/>
            <a:ext cx="579961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بتصحيح الواجب المنزلي،  خذوا الكراسة ص 95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4F4FDD-6E63-1006-AB16-6598B8924B76}"/>
              </a:ext>
            </a:extLst>
          </p:cNvPr>
          <p:cNvSpPr/>
          <p:nvPr/>
        </p:nvSpPr>
        <p:spPr>
          <a:xfrm>
            <a:off x="1602035" y="4822371"/>
            <a:ext cx="2942800" cy="128015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A64478B-5CC5-2FF5-228B-50D3A4243698}"/>
              </a:ext>
            </a:extLst>
          </p:cNvPr>
          <p:cNvSpPr/>
          <p:nvPr/>
        </p:nvSpPr>
        <p:spPr>
          <a:xfrm>
            <a:off x="1580264" y="2340427"/>
            <a:ext cx="2942800" cy="104502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1284514" y="774975"/>
            <a:ext cx="6229125" cy="748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3 لديكم دقيقة.</a:t>
            </a:r>
          </a:p>
          <a:p>
            <a:pPr algn="just" rtl="1">
              <a:spcAft>
                <a:spcPts val="800"/>
              </a:spcAft>
            </a:pPr>
            <a:r>
              <a:rPr lang="ar-M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يتأكد الأستاذ(ة) من احترام القياسين المطلوبين من طرف المتعلمين.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7E735A0-56A2-21C9-6B2D-DE23A2ED60BF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53297F7-AA9A-21C2-08B5-22A34BD01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CBA1766-9BC4-09F6-A94F-56526579DB2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14A0E7A1-6177-1761-F66D-A85DABACC9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A0772D6-8792-5306-CF18-8EF971D3F63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989" y="2054503"/>
            <a:ext cx="6870023" cy="2748995"/>
          </a:xfrm>
          <a:prstGeom prst="rect">
            <a:avLst/>
          </a:prstGeom>
        </p:spPr>
      </p:pic>
      <p:grpSp>
        <p:nvGrpSpPr>
          <p:cNvPr id="31" name="Groupe 30">
            <a:extLst>
              <a:ext uri="{FF2B5EF4-FFF2-40B4-BE49-F238E27FC236}">
                <a16:creationId xmlns:a16="http://schemas.microsoft.com/office/drawing/2014/main" id="{2C5ECC9C-253F-E33E-9190-A8C4E1D2E440}"/>
              </a:ext>
            </a:extLst>
          </p:cNvPr>
          <p:cNvGrpSpPr/>
          <p:nvPr/>
        </p:nvGrpSpPr>
        <p:grpSpPr>
          <a:xfrm>
            <a:off x="1556660" y="2748839"/>
            <a:ext cx="2275112" cy="1221083"/>
            <a:chOff x="1556660" y="2748839"/>
            <a:chExt cx="2275112" cy="1221083"/>
          </a:xfrm>
        </p:grpSpPr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17F5B9FC-A29B-7215-A3BB-5B2BB4A83705}"/>
                </a:ext>
              </a:extLst>
            </p:cNvPr>
            <p:cNvCxnSpPr/>
            <p:nvPr/>
          </p:nvCxnSpPr>
          <p:spPr>
            <a:xfrm>
              <a:off x="1589314" y="2808514"/>
              <a:ext cx="2209800" cy="1110343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0A3E6207-FF5C-3D20-5535-789738471C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56660" y="2748839"/>
              <a:ext cx="54426" cy="99854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E422C73A-8791-3D2D-0C06-F60376C3EDD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777346" y="3870068"/>
              <a:ext cx="54426" cy="99854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7CAE9FC8-C83D-15AB-F452-5C62469A3724}"/>
              </a:ext>
            </a:extLst>
          </p:cNvPr>
          <p:cNvGrpSpPr/>
          <p:nvPr/>
        </p:nvGrpSpPr>
        <p:grpSpPr>
          <a:xfrm>
            <a:off x="5704115" y="2977440"/>
            <a:ext cx="1175656" cy="731225"/>
            <a:chOff x="5704115" y="2977440"/>
            <a:chExt cx="1175656" cy="731225"/>
          </a:xfrm>
        </p:grpSpPr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4E180ABC-96F4-A989-8864-A785B90C8EB4}"/>
                </a:ext>
              </a:extLst>
            </p:cNvPr>
            <p:cNvCxnSpPr>
              <a:cxnSpLocks/>
            </p:cNvCxnSpPr>
            <p:nvPr/>
          </p:nvCxnSpPr>
          <p:spPr>
            <a:xfrm>
              <a:off x="5736769" y="3037115"/>
              <a:ext cx="1121231" cy="631371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3FBB2320-E1D4-0C3A-53A1-23DCC344AD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04115" y="2977440"/>
              <a:ext cx="54426" cy="99854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id="{B1BED88F-0D53-144B-98A1-53FD4C963C0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25345" y="3608811"/>
              <a:ext cx="54426" cy="99854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47A303-FAD7-854C-F398-5CA5B8E26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C075662-DB23-368A-4A51-8F3A443E26A1}"/>
              </a:ext>
            </a:extLst>
          </p:cNvPr>
          <p:cNvSpPr txBox="1"/>
          <p:nvPr/>
        </p:nvSpPr>
        <p:spPr>
          <a:xfrm>
            <a:off x="1284514" y="905607"/>
            <a:ext cx="62291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5 لديكم دقيقة.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1294B7-43DD-AD52-3EAB-43F24AA2AB4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23DE50FC-6E21-0E63-BE98-57BFC8B53832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7A93BA2-4F62-D38A-B909-8925BAAAA7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765A8754-8F7F-B814-5042-8DADA6FC6EF7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66055F1F-F425-C59D-A1E0-9DCE71E2D0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AA73E19-5B42-55C9-8926-F305A9C045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5063" y="2135772"/>
            <a:ext cx="6653873" cy="3479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774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6BCB04-56D0-B927-A76E-2DD3E3CBC2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BF19B4A-9437-5C6C-604C-D83F8708E00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FB30617F-8163-DA99-4990-01A83C9CAEEB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01544D1-19AB-0EC3-F3BF-85C82C7CC49A}"/>
              </a:ext>
            </a:extLst>
          </p:cNvPr>
          <p:cNvSpPr/>
          <p:nvPr/>
        </p:nvSpPr>
        <p:spPr>
          <a:xfrm>
            <a:off x="2834740" y="2543808"/>
            <a:ext cx="4007926" cy="21493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DC89332B-AFE8-094D-2C28-CEBBBB101394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4BED4652-CBDB-1DA2-FF9A-96BB95AD93DB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3D9AE42-8DEE-15AD-FB49-AF0A4F8DB9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986646" y="3590098"/>
            <a:ext cx="841742" cy="84174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FF6B7B3B-1B75-F48A-0C75-52619D76514E}"/>
              </a:ext>
            </a:extLst>
          </p:cNvPr>
          <p:cNvSpPr txBox="1"/>
          <p:nvPr/>
        </p:nvSpPr>
        <p:spPr>
          <a:xfrm>
            <a:off x="2002970" y="3234307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</a:t>
            </a: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الواجب</a:t>
            </a: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المنزلي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7C1DC80-60B6-6818-93DE-801ECF1290B2}"/>
              </a:ext>
            </a:extLst>
          </p:cNvPr>
          <p:cNvSpPr txBox="1"/>
          <p:nvPr/>
        </p:nvSpPr>
        <p:spPr>
          <a:xfrm>
            <a:off x="2002968" y="3735051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4F59D6B-0599-966D-FE17-6B4189C5174F}"/>
              </a:ext>
            </a:extLst>
          </p:cNvPr>
          <p:cNvSpPr txBox="1"/>
          <p:nvPr/>
        </p:nvSpPr>
        <p:spPr>
          <a:xfrm>
            <a:off x="2014142" y="4205293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</p:spTree>
    <p:extLst>
      <p:ext uri="{BB962C8B-B14F-4D97-AF65-F5344CB8AC3E}">
        <p14:creationId xmlns:p14="http://schemas.microsoft.com/office/powerpoint/2010/main" val="2117600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7E207-E9EA-D072-E479-FBAA3B455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237D4412-5543-6BD3-5B31-135AA0F938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6743" y="1758149"/>
            <a:ext cx="3559627" cy="462621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2BBEC16-96F7-A955-99E7-E5DE17B993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36E74A1-6319-92E1-7D6A-18DCC3130296}"/>
              </a:ext>
            </a:extLst>
          </p:cNvPr>
          <p:cNvSpPr txBox="1"/>
          <p:nvPr/>
        </p:nvSpPr>
        <p:spPr>
          <a:xfrm>
            <a:off x="1175673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 كراسات الحساب الذهني الصفحة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21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9E973A9-7F5F-44F2-9431-0C7E58BB2CD0}"/>
              </a:ext>
            </a:extLst>
          </p:cNvPr>
          <p:cNvSpPr/>
          <p:nvPr/>
        </p:nvSpPr>
        <p:spPr>
          <a:xfrm>
            <a:off x="3022766" y="2710539"/>
            <a:ext cx="2844634" cy="35922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2995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A22E74-8CA1-99D7-F8A0-9AD0CD8BAD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109A10-2B94-0F14-DFAD-CD35518875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6E58726-650D-3524-38F8-D2F973FFC3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917372"/>
            <a:ext cx="7557025" cy="91909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58BCC97-5B3B-B5A4-7EFA-319A8CEB75FC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لإنجاز هذه العمليات.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4412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7AFAB-9510-DD32-F474-20D1322BD7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EA7A29-9F2F-53B3-1014-A5C295EEC5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394A3EC-62AE-BD50-178A-CFFA894E89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917372"/>
            <a:ext cx="7557025" cy="91909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E63164B-74A7-051C-3777-3D2DBBBE1D0C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واكتبوا عدد الإجابات الصحيحة. لديكم دقيقة واحدة.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DF50D0F-8377-BDBC-3675-7B6F4998E71B}"/>
              </a:ext>
            </a:extLst>
          </p:cNvPr>
          <p:cNvSpPr txBox="1"/>
          <p:nvPr/>
        </p:nvSpPr>
        <p:spPr>
          <a:xfrm>
            <a:off x="1807032" y="3264265"/>
            <a:ext cx="1008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63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134407E-5465-95A5-3FF1-DC15B138B402}"/>
              </a:ext>
            </a:extLst>
          </p:cNvPr>
          <p:cNvSpPr txBox="1"/>
          <p:nvPr/>
        </p:nvSpPr>
        <p:spPr>
          <a:xfrm>
            <a:off x="3483430" y="2872377"/>
            <a:ext cx="100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63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3CE27EC-048D-1B55-DDC5-80569D6D4CAC}"/>
              </a:ext>
            </a:extLst>
          </p:cNvPr>
          <p:cNvSpPr txBox="1"/>
          <p:nvPr/>
        </p:nvSpPr>
        <p:spPr>
          <a:xfrm>
            <a:off x="3494316" y="3253378"/>
            <a:ext cx="1008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30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3B768D2-A25B-8092-9FBD-83EA61A28CF6}"/>
              </a:ext>
            </a:extLst>
          </p:cNvPr>
          <p:cNvSpPr txBox="1"/>
          <p:nvPr/>
        </p:nvSpPr>
        <p:spPr>
          <a:xfrm>
            <a:off x="5159828" y="2872377"/>
            <a:ext cx="1008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18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6D45489-AE2E-2951-A15F-C80385E5BBD0}"/>
              </a:ext>
            </a:extLst>
          </p:cNvPr>
          <p:cNvSpPr txBox="1"/>
          <p:nvPr/>
        </p:nvSpPr>
        <p:spPr>
          <a:xfrm>
            <a:off x="5181601" y="3264264"/>
            <a:ext cx="1008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800" b="1" dirty="0">
                <a:solidFill>
                  <a:srgbClr val="C00000"/>
                </a:solidFill>
                <a:latin typeface="Aptos" panose="02110004020202020204"/>
              </a:rPr>
              <a:t>16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CC5E679-653A-5A16-4156-12B2CFB36372}"/>
              </a:ext>
            </a:extLst>
          </p:cNvPr>
          <p:cNvSpPr txBox="1"/>
          <p:nvPr/>
        </p:nvSpPr>
        <p:spPr>
          <a:xfrm>
            <a:off x="6879771" y="2872376"/>
            <a:ext cx="1008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45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80F1BBC-69CF-9999-848C-D9A4EA945D7E}"/>
              </a:ext>
            </a:extLst>
          </p:cNvPr>
          <p:cNvSpPr txBox="1"/>
          <p:nvPr/>
        </p:nvSpPr>
        <p:spPr>
          <a:xfrm>
            <a:off x="6879771" y="3264263"/>
            <a:ext cx="1008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42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73182FD-B923-D2EA-F435-167CADEB7DD7}"/>
              </a:ext>
            </a:extLst>
          </p:cNvPr>
          <p:cNvSpPr txBox="1"/>
          <p:nvPr/>
        </p:nvSpPr>
        <p:spPr>
          <a:xfrm>
            <a:off x="1828804" y="2861493"/>
            <a:ext cx="100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738935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4BD49-E39F-DCA8-50A5-B5CF0A6A3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7B610F5-611F-6E9F-0A5E-36F6840B72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6CBE8EFE-8626-AD53-C95B-FB037C9D0AA4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936CF00-1D53-1D26-AFAC-759B27C0E8CB}"/>
              </a:ext>
            </a:extLst>
          </p:cNvPr>
          <p:cNvSpPr/>
          <p:nvPr/>
        </p:nvSpPr>
        <p:spPr>
          <a:xfrm>
            <a:off x="2834740" y="2543808"/>
            <a:ext cx="4007926" cy="23561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0D0191DA-E257-F5CC-A2DC-8F6B564591F5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3CE5354B-21A5-F0B8-3582-5BF704919F6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FC843E6-5BEC-03BB-B71C-27EDBCC4F6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975760" y="4058185"/>
            <a:ext cx="841742" cy="84174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6045778D-FD47-59EA-4598-5AAB5B977A28}"/>
              </a:ext>
            </a:extLst>
          </p:cNvPr>
          <p:cNvSpPr txBox="1"/>
          <p:nvPr/>
        </p:nvSpPr>
        <p:spPr>
          <a:xfrm>
            <a:off x="2002970" y="3234307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</a:t>
            </a: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الواجب</a:t>
            </a: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المنزلي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C81CA4A-AF41-2B24-8F04-03AC80ADA1B6}"/>
              </a:ext>
            </a:extLst>
          </p:cNvPr>
          <p:cNvSpPr txBox="1"/>
          <p:nvPr/>
        </p:nvSpPr>
        <p:spPr>
          <a:xfrm>
            <a:off x="2002968" y="3735051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D740080-8636-BB09-81EF-FFCD5169F8ED}"/>
              </a:ext>
            </a:extLst>
          </p:cNvPr>
          <p:cNvSpPr txBox="1"/>
          <p:nvPr/>
        </p:nvSpPr>
        <p:spPr>
          <a:xfrm>
            <a:off x="2014142" y="4205293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أنشطة</a:t>
            </a: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تمهيدية</a:t>
            </a:r>
          </a:p>
        </p:txBody>
      </p:sp>
    </p:spTree>
    <p:extLst>
      <p:ext uri="{BB962C8B-B14F-4D97-AF65-F5344CB8AC3E}">
        <p14:creationId xmlns:p14="http://schemas.microsoft.com/office/powerpoint/2010/main" val="3555676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4BF77C-5C1A-6F29-1016-9554B883FF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22EE0EF-D7A5-476A-F601-EFE48EE70C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0CB89928-2290-7E57-7462-C0042C32FAA8}"/>
              </a:ext>
            </a:extLst>
          </p:cNvPr>
          <p:cNvSpPr/>
          <p:nvPr/>
        </p:nvSpPr>
        <p:spPr>
          <a:xfrm>
            <a:off x="-468086" y="907328"/>
            <a:ext cx="7937500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defRPr/>
            </a:pPr>
            <a:r>
              <a:rPr lang="ar-MA" sz="1867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اسم هذا الشكل الهندسي على الألواح.</a:t>
            </a:r>
          </a:p>
          <a:p>
            <a:pPr algn="r" rtl="1">
              <a:defRPr/>
            </a:pPr>
            <a:r>
              <a:rPr lang="ar-MA" sz="1867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يقرأ الأستاذ(ة) الاختيارات. </a:t>
            </a:r>
          </a:p>
        </p:txBody>
      </p:sp>
      <p:pic>
        <p:nvPicPr>
          <p:cNvPr id="4" name="Picture 2" descr="مربع - ويكيبيديا">
            <a:extLst>
              <a:ext uri="{FF2B5EF4-FFF2-40B4-BE49-F238E27FC236}">
                <a16:creationId xmlns:a16="http://schemas.microsoft.com/office/drawing/2014/main" id="{0CED3BF0-29DC-B636-5320-D89D739329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3494">
            <a:off x="3403600" y="2260600"/>
            <a:ext cx="2336801" cy="233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3">
            <a:extLst>
              <a:ext uri="{FF2B5EF4-FFF2-40B4-BE49-F238E27FC236}">
                <a16:creationId xmlns:a16="http://schemas.microsoft.com/office/drawing/2014/main" id="{E2B1DF02-2619-DE18-464D-AA33DD89746D}"/>
              </a:ext>
            </a:extLst>
          </p:cNvPr>
          <p:cNvSpPr txBox="1"/>
          <p:nvPr/>
        </p:nvSpPr>
        <p:spPr>
          <a:xfrm>
            <a:off x="4001514" y="5093065"/>
            <a:ext cx="11409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دائِرَةٌ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E18349FB-C789-E0AD-48F5-057444732FBC}"/>
              </a:ext>
            </a:extLst>
          </p:cNvPr>
          <p:cNvSpPr txBox="1"/>
          <p:nvPr/>
        </p:nvSpPr>
        <p:spPr>
          <a:xfrm>
            <a:off x="716972" y="5093065"/>
            <a:ext cx="13502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مُرَبَّعٌ</a:t>
            </a:r>
          </a:p>
        </p:txBody>
      </p:sp>
      <p:sp>
        <p:nvSpPr>
          <p:cNvPr id="14" name="TextBox 5">
            <a:extLst>
              <a:ext uri="{FF2B5EF4-FFF2-40B4-BE49-F238E27FC236}">
                <a16:creationId xmlns:a16="http://schemas.microsoft.com/office/drawing/2014/main" id="{62344DA2-A4E5-FBE1-887F-0C02D6F46F07}"/>
              </a:ext>
            </a:extLst>
          </p:cNvPr>
          <p:cNvSpPr txBox="1"/>
          <p:nvPr/>
        </p:nvSpPr>
        <p:spPr>
          <a:xfrm>
            <a:off x="6830009" y="5093065"/>
            <a:ext cx="156469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32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مُثَلَّثٌ</a:t>
            </a:r>
            <a:endParaRPr lang="fr-MA" sz="1200" dirty="0">
              <a:solidFill>
                <a:srgbClr val="10658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427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CA5EF-743F-D842-94E9-A72B9134C7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EC2BCF-1A37-8961-E0F6-33643C038E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3F2686-8724-0AFB-9E32-58FEA0CFB363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ارفعوا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الألواح. 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B0C7BBF-068F-EA8F-F8A4-D68415BAD0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140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F3E9E-4EA7-68FC-BB2C-42A41DA2D5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FDB72F87-36A6-58DB-B4BF-43E2BC6AF145}"/>
              </a:ext>
            </a:extLst>
          </p:cNvPr>
          <p:cNvSpPr/>
          <p:nvPr/>
        </p:nvSpPr>
        <p:spPr>
          <a:xfrm>
            <a:off x="353860" y="907328"/>
            <a:ext cx="7115554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defRPr/>
            </a:pPr>
            <a:r>
              <a:rPr lang="ar-MA" sz="1867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  <a:endParaRPr lang="ar-MA" sz="1867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F42060E0-CC09-3D3C-5BFD-6484FF226464}"/>
              </a:ext>
            </a:extLst>
          </p:cNvPr>
          <p:cNvSpPr txBox="1"/>
          <p:nvPr/>
        </p:nvSpPr>
        <p:spPr>
          <a:xfrm>
            <a:off x="3917371" y="4929778"/>
            <a:ext cx="13502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مُرَبَّعٌ</a:t>
            </a:r>
          </a:p>
        </p:txBody>
      </p:sp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C3C224E-64BE-9BC1-0DB3-0BC676BB78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pic>
        <p:nvPicPr>
          <p:cNvPr id="2" name="Picture 2" descr="مربع - ويكيبيديا">
            <a:extLst>
              <a:ext uri="{FF2B5EF4-FFF2-40B4-BE49-F238E27FC236}">
                <a16:creationId xmlns:a16="http://schemas.microsoft.com/office/drawing/2014/main" id="{191F393D-2CC3-D4EA-2C00-4C952D7141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3494">
            <a:off x="3403600" y="2260600"/>
            <a:ext cx="2336801" cy="233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0807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7C92B8-5395-B50A-6B74-FD5237E5AE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904C3F6-5925-BA1C-A530-6F58FCC19E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320DCDD7-5DB8-A38C-D353-E7106D7229E8}"/>
              </a:ext>
            </a:extLst>
          </p:cNvPr>
          <p:cNvSpPr/>
          <p:nvPr/>
        </p:nvSpPr>
        <p:spPr>
          <a:xfrm>
            <a:off x="-468086" y="907328"/>
            <a:ext cx="7937500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defRPr/>
            </a:pPr>
            <a:r>
              <a:rPr lang="ar-MA" sz="1867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اسم هذا الشكل الهندسي على الألواح.</a:t>
            </a:r>
          </a:p>
          <a:p>
            <a:pPr algn="r" rtl="1">
              <a:defRPr/>
            </a:pPr>
            <a:r>
              <a:rPr lang="ar-MA" sz="1867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يقرأ الأستاذ(ة) الاختيارات. 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535B85E7-C6A5-E0C3-8BEC-B2F25061A4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51333">
            <a:off x="2583543" y="2315464"/>
            <a:ext cx="3976914" cy="2227072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13">
            <a:extLst>
              <a:ext uri="{FF2B5EF4-FFF2-40B4-BE49-F238E27FC236}">
                <a16:creationId xmlns:a16="http://schemas.microsoft.com/office/drawing/2014/main" id="{9680BACF-21DE-646B-71DB-64BCA715A7BD}"/>
              </a:ext>
            </a:extLst>
          </p:cNvPr>
          <p:cNvSpPr txBox="1"/>
          <p:nvPr/>
        </p:nvSpPr>
        <p:spPr>
          <a:xfrm>
            <a:off x="3098800" y="5136608"/>
            <a:ext cx="264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دائِرَةٌ</a:t>
            </a: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F0C782FA-ED9A-378C-F68F-602966D72002}"/>
              </a:ext>
            </a:extLst>
          </p:cNvPr>
          <p:cNvSpPr txBox="1"/>
          <p:nvPr/>
        </p:nvSpPr>
        <p:spPr>
          <a:xfrm>
            <a:off x="6430323" y="5136608"/>
            <a:ext cx="158519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2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مُستَطيلٌ</a:t>
            </a:r>
            <a:endParaRPr lang="fr-MA" sz="1200" dirty="0">
              <a:solidFill>
                <a:srgbClr val="106585"/>
              </a:solidFill>
            </a:endParaRP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C1B1A857-16B4-B1DE-1D9C-101B636CE5F4}"/>
              </a:ext>
            </a:extLst>
          </p:cNvPr>
          <p:cNvSpPr txBox="1"/>
          <p:nvPr/>
        </p:nvSpPr>
        <p:spPr>
          <a:xfrm>
            <a:off x="939281" y="5136608"/>
            <a:ext cx="156469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32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مُثَلَّثٌ</a:t>
            </a:r>
            <a:endParaRPr lang="fr-MA" sz="1200" dirty="0">
              <a:solidFill>
                <a:srgbClr val="10658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547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5FCDC4-0D8C-8670-12F1-EE0F4C76A1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53F3A9D-8EA0-DDAB-BE37-7C60B3D85C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63E30BC-5099-1165-EE0F-5CBC9837D6CF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ارفعوا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الألواح. 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0856F08-DFB9-547D-0E4B-7E1CA04D93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342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F2D60-1D3A-BFFE-5D83-3A0953FDE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1C9F0C60-60A3-27C4-6EB0-56A6C2C01BE6}"/>
              </a:ext>
            </a:extLst>
          </p:cNvPr>
          <p:cNvSpPr/>
          <p:nvPr/>
        </p:nvSpPr>
        <p:spPr>
          <a:xfrm>
            <a:off x="353860" y="907328"/>
            <a:ext cx="7115554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defRPr/>
            </a:pPr>
            <a:r>
              <a:rPr lang="ar-MA" sz="1867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  <a:endParaRPr lang="ar-MA" sz="1867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5">
            <a:extLst>
              <a:ext uri="{FF2B5EF4-FFF2-40B4-BE49-F238E27FC236}">
                <a16:creationId xmlns:a16="http://schemas.microsoft.com/office/drawing/2014/main" id="{92B2A648-E9C1-8F18-46A4-3248663024E2}"/>
              </a:ext>
            </a:extLst>
          </p:cNvPr>
          <p:cNvSpPr txBox="1"/>
          <p:nvPr/>
        </p:nvSpPr>
        <p:spPr>
          <a:xfrm>
            <a:off x="3806866" y="4993897"/>
            <a:ext cx="158519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مُستَطيلٌ</a:t>
            </a:r>
            <a:endParaRPr lang="fr-MA" sz="1200" dirty="0">
              <a:solidFill>
                <a:srgbClr val="C00000"/>
              </a:solidFill>
            </a:endParaRP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FFE20F6E-B5A6-2709-9949-2E4821691B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4760BF8A-F375-D20F-DEAC-35F9E30B6A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51333">
            <a:off x="2583543" y="2315464"/>
            <a:ext cx="3976914" cy="2227072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472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F65C3D-94AC-BD37-B1AB-866AFC85A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E61397E-1747-71BD-6773-BC5A4DD54C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7B2B331D-FD01-F414-1994-344C3A24DB5C}"/>
              </a:ext>
            </a:extLst>
          </p:cNvPr>
          <p:cNvSpPr/>
          <p:nvPr/>
        </p:nvSpPr>
        <p:spPr>
          <a:xfrm>
            <a:off x="-468086" y="907328"/>
            <a:ext cx="7937500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defRPr/>
            </a:pPr>
            <a:r>
              <a:rPr lang="ar-MA" sz="1867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اسم هذا الشكل الهندسي على الألواح.</a:t>
            </a:r>
          </a:p>
          <a:p>
            <a:pPr algn="r" rtl="1">
              <a:defRPr/>
            </a:pPr>
            <a:r>
              <a:rPr lang="ar-MA" sz="1867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يقرأ الأستاذ(ة) الاختيارات. </a:t>
            </a:r>
          </a:p>
        </p:txBody>
      </p:sp>
      <p:sp>
        <p:nvSpPr>
          <p:cNvPr id="9" name="TextBox 13">
            <a:extLst>
              <a:ext uri="{FF2B5EF4-FFF2-40B4-BE49-F238E27FC236}">
                <a16:creationId xmlns:a16="http://schemas.microsoft.com/office/drawing/2014/main" id="{6810469C-68FA-D2B0-2DB9-5036F5174838}"/>
              </a:ext>
            </a:extLst>
          </p:cNvPr>
          <p:cNvSpPr txBox="1"/>
          <p:nvPr/>
        </p:nvSpPr>
        <p:spPr>
          <a:xfrm>
            <a:off x="4001514" y="4984207"/>
            <a:ext cx="11409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دائِرَةٌ</a:t>
            </a:r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110B9C43-2830-0EB5-1203-EB4F3012AAE5}"/>
              </a:ext>
            </a:extLst>
          </p:cNvPr>
          <p:cNvSpPr txBox="1"/>
          <p:nvPr/>
        </p:nvSpPr>
        <p:spPr>
          <a:xfrm>
            <a:off x="716972" y="4984207"/>
            <a:ext cx="13502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مُرَبَّعٌ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FD65F5CD-4055-3E80-7D45-6CC70E0727B6}"/>
              </a:ext>
            </a:extLst>
          </p:cNvPr>
          <p:cNvSpPr/>
          <p:nvPr/>
        </p:nvSpPr>
        <p:spPr>
          <a:xfrm>
            <a:off x="3377022" y="2299996"/>
            <a:ext cx="2389954" cy="2258008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TextBox 5">
            <a:extLst>
              <a:ext uri="{FF2B5EF4-FFF2-40B4-BE49-F238E27FC236}">
                <a16:creationId xmlns:a16="http://schemas.microsoft.com/office/drawing/2014/main" id="{34C38F88-A8A5-6F90-6888-8DD6B34FD045}"/>
              </a:ext>
            </a:extLst>
          </p:cNvPr>
          <p:cNvSpPr txBox="1"/>
          <p:nvPr/>
        </p:nvSpPr>
        <p:spPr>
          <a:xfrm>
            <a:off x="6830009" y="4984207"/>
            <a:ext cx="156469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32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مُسْتَطيلٌ</a:t>
            </a:r>
            <a:endParaRPr lang="fr-MA" sz="1200" dirty="0">
              <a:solidFill>
                <a:srgbClr val="10658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172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BCD5BA-74F1-E275-F659-7653B2BF06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0ABA31C-A976-D61A-8B9F-4ED6F32479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795661A-9C30-8BFE-8508-F983C095DAD4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ارفعوا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الألواح. 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8E96E51-D3C7-5837-DC51-81BA56B2EA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954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AE412B-5256-49C8-A53C-43B4B3333F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3">
            <a:extLst>
              <a:ext uri="{FF2B5EF4-FFF2-40B4-BE49-F238E27FC236}">
                <a16:creationId xmlns:a16="http://schemas.microsoft.com/office/drawing/2014/main" id="{C0820124-6444-7CFD-7411-D6377B71FD44}"/>
              </a:ext>
            </a:extLst>
          </p:cNvPr>
          <p:cNvSpPr txBox="1"/>
          <p:nvPr/>
        </p:nvSpPr>
        <p:spPr>
          <a:xfrm>
            <a:off x="4088600" y="4940663"/>
            <a:ext cx="11409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دائِرَةٌ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17E4050C-0ED1-63CF-02A6-F8678DB5176E}"/>
              </a:ext>
            </a:extLst>
          </p:cNvPr>
          <p:cNvSpPr/>
          <p:nvPr/>
        </p:nvSpPr>
        <p:spPr>
          <a:xfrm>
            <a:off x="3461657" y="2299996"/>
            <a:ext cx="2389954" cy="2258008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 à coins arrondis 4">
            <a:extLst>
              <a:ext uri="{FF2B5EF4-FFF2-40B4-BE49-F238E27FC236}">
                <a16:creationId xmlns:a16="http://schemas.microsoft.com/office/drawing/2014/main" id="{F19037E4-5ECA-FBE1-55D7-8E97553C4E72}"/>
              </a:ext>
            </a:extLst>
          </p:cNvPr>
          <p:cNvSpPr/>
          <p:nvPr/>
        </p:nvSpPr>
        <p:spPr>
          <a:xfrm>
            <a:off x="353860" y="907328"/>
            <a:ext cx="7115554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defRPr/>
            </a:pPr>
            <a:r>
              <a:rPr lang="ar-MA" sz="1867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  <a:endParaRPr lang="ar-MA" sz="1867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BC47D8C-DFA1-F80D-2BD2-615867DE99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890888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175A67D-57DC-2DE2-15E0-2AC024F65871}"/>
              </a:ext>
            </a:extLst>
          </p:cNvPr>
          <p:cNvGrpSpPr/>
          <p:nvPr/>
        </p:nvGrpSpPr>
        <p:grpSpPr>
          <a:xfrm>
            <a:off x="2082684" y="2299140"/>
            <a:ext cx="4788978" cy="2259720"/>
            <a:chOff x="1968285" y="2436266"/>
            <a:chExt cx="4788978" cy="225972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82C9D35-9B93-0494-A2D5-170A714E7959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0C75C51-A856-9424-F9B8-619F5F6C4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07665" y="3362146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BFDE6C7-85B7-20F0-EE8E-487E03EE4F98}"/>
                </a:ext>
              </a:extLst>
            </p:cNvPr>
            <p:cNvSpPr txBox="1"/>
            <p:nvPr/>
          </p:nvSpPr>
          <p:spPr>
            <a:xfrm>
              <a:off x="1968285" y="3379429"/>
              <a:ext cx="374476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تعرف وعد وجوه المجسمات.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22F9A88A-FEBB-AC25-FA86-235D96B1F5A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54CC29B3-BB24-3D07-4A0E-BA8A31F95D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441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67377" y="93485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كيف نعد وجوه المجسمات.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4">
            <a:extLst>
              <a:ext uri="{FF2B5EF4-FFF2-40B4-BE49-F238E27FC236}">
                <a16:creationId xmlns:a16="http://schemas.microsoft.com/office/drawing/2014/main" id="{E8816E39-2C3D-BC15-F2AF-13AD53335DA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6207D12-383A-46A0-CEBF-8AA9A4E2E3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انتبهوا جيدا لشريط درس اليوم</a:t>
            </a:r>
          </a:p>
        </p:txBody>
      </p:sp>
      <p:pic>
        <p:nvPicPr>
          <p:cNvPr id="4" name="Maths- N2-P4-SEM 4- S1">
            <a:hlinkClick r:id="" action="ppaction://media"/>
            <a:extLst>
              <a:ext uri="{FF2B5EF4-FFF2-40B4-BE49-F238E27FC236}">
                <a16:creationId xmlns:a16="http://schemas.microsoft.com/office/drawing/2014/main" id="{13C81AC0-9A3F-B76E-BB62-E54CFA10E3D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5094" y="1866159"/>
            <a:ext cx="7935150" cy="4463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52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89938-A428-09AB-EDB2-C16073253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297F5BDA-B00F-8224-F7FA-5557B2840B92}"/>
              </a:ext>
            </a:extLst>
          </p:cNvPr>
          <p:cNvSpPr txBox="1"/>
          <p:nvPr/>
        </p:nvSpPr>
        <p:spPr>
          <a:xfrm>
            <a:off x="141516" y="907325"/>
            <a:ext cx="74776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يعمل الأستاذ على استثمار المجسمات المتوفرة  في القسم ويعيد عد وجوهها وتعرف أسمائها.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B438208-FE65-ECED-9BBD-2B5674F881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4" name="Graphique 3" descr="Cube avec un remplissage uni">
            <a:extLst>
              <a:ext uri="{FF2B5EF4-FFF2-40B4-BE49-F238E27FC236}">
                <a16:creationId xmlns:a16="http://schemas.microsoft.com/office/drawing/2014/main" id="{5839B3FB-4AA9-9556-A4F4-1EC194AE590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02000" y="2413000"/>
            <a:ext cx="2341880" cy="2341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77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199267" y="929877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 بما تعلمناه حول عد وجوه المجسمات؛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8DA7A50-E684-E27C-0564-C4F2741EDF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8" name="Maths- N2-P4-SEM 4- S1">
            <a:hlinkClick r:id="" action="ppaction://media"/>
            <a:extLst>
              <a:ext uri="{FF2B5EF4-FFF2-40B4-BE49-F238E27FC236}">
                <a16:creationId xmlns:a16="http://schemas.microsoft.com/office/drawing/2014/main" id="{F207D7EA-F503-EE68-C241-C4124AFCA54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04144" y="2154608"/>
            <a:ext cx="6245475" cy="351307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88D9605-38C5-B775-013F-638D2B8459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82357" y="2038962"/>
            <a:ext cx="5935741" cy="3302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4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52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CD56E4-A363-CCC4-7D51-93167F6ACE7E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1E0A4-D646-052E-D875-1FB9FB2B846B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1206F1A-3763-83DC-BB1A-D46493403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BDE6BBD-9F78-162A-007A-23FA3E85817E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F0CFDB3B-4499-532C-FACD-FB520E6C5F3B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F6F741DE-ED60-569D-F76B-15E14616A8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6FE5FCA-C82F-034B-97FB-77FF4F73BE02}"/>
                </a:ext>
              </a:extLst>
            </p:cNvPr>
            <p:cNvSpPr txBox="1"/>
            <p:nvPr/>
          </p:nvSpPr>
          <p:spPr>
            <a:xfrm>
              <a:off x="2223570" y="3894870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6A4CCD0F-81C6-D726-0D35-54E81152A42E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784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E4751-DEE0-8D3C-7B69-647CFAEC9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9B4BCDF-A0DE-3AA8-CD66-2015B0299F0F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الألواح. 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24CBF1-7491-0DEE-440D-C240A1F2B9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0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95775BF-3696-A7B2-67B6-816739DAEC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66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ECBC60-FCD4-5B8D-C2FD-BA605877C1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54342B12-0815-3558-6037-078C130207AD}"/>
              </a:ext>
            </a:extLst>
          </p:cNvPr>
          <p:cNvSpPr txBox="1"/>
          <p:nvPr/>
        </p:nvSpPr>
        <p:spPr>
          <a:xfrm>
            <a:off x="166287" y="925698"/>
            <a:ext cx="7311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انتبهوا، سنعد وجوه هذا المجسم خُطوَةً خطوة.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18D96FBA-DA65-A10F-FA8B-3257440DE971}"/>
              </a:ext>
            </a:extLst>
          </p:cNvPr>
          <p:cNvGrpSpPr/>
          <p:nvPr/>
        </p:nvGrpSpPr>
        <p:grpSpPr>
          <a:xfrm>
            <a:off x="3464987" y="2708080"/>
            <a:ext cx="2371719" cy="2371719"/>
            <a:chOff x="3464987" y="2708080"/>
            <a:chExt cx="2371719" cy="2371719"/>
          </a:xfrm>
        </p:grpSpPr>
        <p:pic>
          <p:nvPicPr>
            <p:cNvPr id="3" name="Graphique 2" descr="Forme pyramidale contour">
              <a:extLst>
                <a:ext uri="{FF2B5EF4-FFF2-40B4-BE49-F238E27FC236}">
                  <a16:creationId xmlns:a16="http://schemas.microsoft.com/office/drawing/2014/main" id="{11ECC988-D90C-1C3A-FC0B-F71E2F04C44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464987" y="2708080"/>
              <a:ext cx="2371719" cy="2371719"/>
            </a:xfrm>
            <a:prstGeom prst="rect">
              <a:avLst/>
            </a:prstGeom>
          </p:spPr>
        </p:pic>
        <p:cxnSp>
          <p:nvCxnSpPr>
            <p:cNvPr id="5" name="Connecteur droit 4">
              <a:extLst>
                <a:ext uri="{FF2B5EF4-FFF2-40B4-BE49-F238E27FC236}">
                  <a16:creationId xmlns:a16="http://schemas.microsoft.com/office/drawing/2014/main" id="{3F92DBBC-AF38-57F8-120F-8D3A616ED4BD}"/>
                </a:ext>
              </a:extLst>
            </p:cNvPr>
            <p:cNvCxnSpPr/>
            <p:nvPr/>
          </p:nvCxnSpPr>
          <p:spPr>
            <a:xfrm>
              <a:off x="4637316" y="2971800"/>
              <a:ext cx="174171" cy="1088571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5DFC89D8-D17E-C9B1-715C-312B8DAC15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46714" y="4048114"/>
              <a:ext cx="1153887" cy="153771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96388772-0755-6736-F6F2-64865E344BE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822372" y="4057912"/>
              <a:ext cx="772885" cy="457059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7399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908234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46A7DB8-7FFE-37D9-E484-A55836C7A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CC2A384-7041-6A3A-EE0C-67CBC196A423}"/>
              </a:ext>
            </a:extLst>
          </p:cNvPr>
          <p:cNvGrpSpPr/>
          <p:nvPr/>
        </p:nvGrpSpPr>
        <p:grpSpPr>
          <a:xfrm>
            <a:off x="6104596" y="1850044"/>
            <a:ext cx="2173813" cy="633964"/>
            <a:chOff x="6524641" y="1905456"/>
            <a:chExt cx="2042378" cy="523936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0249024-FDC7-FF2D-A758-9B3BE6D5BAB6}"/>
                </a:ext>
              </a:extLst>
            </p:cNvPr>
            <p:cNvSpPr/>
            <p:nvPr/>
          </p:nvSpPr>
          <p:spPr>
            <a:xfrm>
              <a:off x="6524641" y="1905456"/>
              <a:ext cx="1588933" cy="523936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أُحَدِّدُ أَشْكالَ وُجوهِ الْمُجَسَّمِ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C66B5FD3-2767-01B6-0FB5-ED236651F5E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2028247"/>
              <a:ext cx="440398" cy="365140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8B103CA-B46B-D6CB-2B80-8F7CB3329F37}"/>
              </a:ext>
            </a:extLst>
          </p:cNvPr>
          <p:cNvGrpSpPr/>
          <p:nvPr/>
        </p:nvGrpSpPr>
        <p:grpSpPr>
          <a:xfrm>
            <a:off x="3287487" y="1851036"/>
            <a:ext cx="2525766" cy="633960"/>
            <a:chOff x="3730833" y="1823299"/>
            <a:chExt cx="2525766" cy="63396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A26F1A1-BC86-55B4-FF20-CDBCB4592016}"/>
                </a:ext>
              </a:extLst>
            </p:cNvPr>
            <p:cNvSpPr/>
            <p:nvPr/>
          </p:nvSpPr>
          <p:spPr>
            <a:xfrm>
              <a:off x="3730833" y="1823299"/>
              <a:ext cx="2008382" cy="63396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أَعُدُّ الْوُجوهَ الظّاهِرَةَ وَغَيْرَ الظّاهِرَةِ لِلْمُجَسَّمِ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1A22EE47-9944-D436-F0CE-1D4AF8C36AE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72162" y="1911942"/>
              <a:ext cx="484437" cy="48443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627411F4-2596-51E2-2F3E-F473195EC5FC}"/>
              </a:ext>
            </a:extLst>
          </p:cNvPr>
          <p:cNvGrpSpPr/>
          <p:nvPr/>
        </p:nvGrpSpPr>
        <p:grpSpPr>
          <a:xfrm>
            <a:off x="792805" y="1842566"/>
            <a:ext cx="2285678" cy="633962"/>
            <a:chOff x="694199" y="1891120"/>
            <a:chExt cx="2077892" cy="433004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4C24AADD-4D06-713B-CFFA-89277413CEEC}"/>
                </a:ext>
              </a:extLst>
            </p:cNvPr>
            <p:cNvSpPr/>
            <p:nvPr/>
          </p:nvSpPr>
          <p:spPr>
            <a:xfrm>
              <a:off x="694199" y="1891120"/>
              <a:ext cx="164661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أُحَدِّدُ اسْمَ الْمُجَسَّمِ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B8D342A2-E3C8-B1FC-F514-B50ED410C95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70776" y="1945921"/>
              <a:ext cx="401315" cy="33087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0FF899A2-1603-96FE-3859-80DB12C6BE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7BBE6CDB-F18A-9696-E5FA-599CCBE11AB4}"/>
              </a:ext>
            </a:extLst>
          </p:cNvPr>
          <p:cNvGrpSpPr/>
          <p:nvPr/>
        </p:nvGrpSpPr>
        <p:grpSpPr>
          <a:xfrm>
            <a:off x="3464987" y="2708080"/>
            <a:ext cx="2371719" cy="2371719"/>
            <a:chOff x="3464987" y="2708080"/>
            <a:chExt cx="2371719" cy="2371719"/>
          </a:xfrm>
        </p:grpSpPr>
        <p:pic>
          <p:nvPicPr>
            <p:cNvPr id="17" name="Graphique 16" descr="Forme pyramidale contour">
              <a:extLst>
                <a:ext uri="{FF2B5EF4-FFF2-40B4-BE49-F238E27FC236}">
                  <a16:creationId xmlns:a16="http://schemas.microsoft.com/office/drawing/2014/main" id="{8AA09C61-A557-BA92-A5FF-AFCB202754E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464987" y="2708080"/>
              <a:ext cx="2371719" cy="2371719"/>
            </a:xfrm>
            <a:prstGeom prst="rect">
              <a:avLst/>
            </a:prstGeom>
          </p:spPr>
        </p:pic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DEC36540-703C-91CF-8D24-8269DFBAF882}"/>
                </a:ext>
              </a:extLst>
            </p:cNvPr>
            <p:cNvCxnSpPr/>
            <p:nvPr/>
          </p:nvCxnSpPr>
          <p:spPr>
            <a:xfrm>
              <a:off x="4637316" y="2971800"/>
              <a:ext cx="174171" cy="1088571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7380C28D-7025-E5BC-B107-E79D9C0C5F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46714" y="4048114"/>
              <a:ext cx="1153887" cy="153771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FC2B4284-B037-BC41-5BE4-BFEB851F8E3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822372" y="4057912"/>
              <a:ext cx="772885" cy="457059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63172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3AD2F-4C21-A19F-C3A1-12DE23164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8F8A49B-1072-DB0E-5E4D-9A63A1B978F6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على الألواح أشكال وجوه هذا المجسم.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95EA86-418B-3635-98F6-6D4A8DECF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DFB2364E-B55A-E28A-9D64-5CB1CF884058}"/>
              </a:ext>
            </a:extLst>
          </p:cNvPr>
          <p:cNvGrpSpPr/>
          <p:nvPr/>
        </p:nvGrpSpPr>
        <p:grpSpPr>
          <a:xfrm>
            <a:off x="6104596" y="1850044"/>
            <a:ext cx="2173813" cy="633964"/>
            <a:chOff x="6524641" y="1905456"/>
            <a:chExt cx="2042378" cy="523936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C04691A6-CBCB-4749-E848-B2429163E92E}"/>
                </a:ext>
              </a:extLst>
            </p:cNvPr>
            <p:cNvSpPr/>
            <p:nvPr/>
          </p:nvSpPr>
          <p:spPr>
            <a:xfrm>
              <a:off x="6524641" y="1905456"/>
              <a:ext cx="1588933" cy="523936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أُحَدِّدُ أَشْكالَ وُجوهِ الْمُجَسَّمِ</a:t>
              </a: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44739046-042C-6D18-E034-D24569BB055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2028247"/>
              <a:ext cx="440398" cy="365140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C936545B-0124-ED68-C50B-C1652BD5D79D}"/>
              </a:ext>
            </a:extLst>
          </p:cNvPr>
          <p:cNvGrpSpPr/>
          <p:nvPr/>
        </p:nvGrpSpPr>
        <p:grpSpPr>
          <a:xfrm>
            <a:off x="3287487" y="1851036"/>
            <a:ext cx="2525766" cy="633960"/>
            <a:chOff x="3730833" y="1823299"/>
            <a:chExt cx="2525766" cy="63396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F0A36EEB-E481-BD83-7E85-EB204F289962}"/>
                </a:ext>
              </a:extLst>
            </p:cNvPr>
            <p:cNvSpPr/>
            <p:nvPr/>
          </p:nvSpPr>
          <p:spPr>
            <a:xfrm>
              <a:off x="3730833" y="1823299"/>
              <a:ext cx="2008382" cy="63396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أَعُدُّ الْوُجوهَ الظّاهِرَةَ وَغَيْرَ الظّاهِرَةِ لِلْمُجَسَّمِ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4CD13B8C-1D4E-8371-EC0A-3164F06C2B6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72162" y="1911942"/>
              <a:ext cx="484437" cy="48443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56482486-1041-85AF-5CC5-E360288064A8}"/>
              </a:ext>
            </a:extLst>
          </p:cNvPr>
          <p:cNvGrpSpPr/>
          <p:nvPr/>
        </p:nvGrpSpPr>
        <p:grpSpPr>
          <a:xfrm>
            <a:off x="792805" y="1842566"/>
            <a:ext cx="2285678" cy="633962"/>
            <a:chOff x="694199" y="1891120"/>
            <a:chExt cx="2077892" cy="433004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6494C054-E4BB-4FAB-803D-340267BEC8F0}"/>
                </a:ext>
              </a:extLst>
            </p:cNvPr>
            <p:cNvSpPr/>
            <p:nvPr/>
          </p:nvSpPr>
          <p:spPr>
            <a:xfrm>
              <a:off x="694199" y="1891120"/>
              <a:ext cx="164661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أُحَدِّدُ اسْمَ الْمُجَسَّمِ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D1923734-015D-8907-E78C-7F2205D31A2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70776" y="1945921"/>
              <a:ext cx="401315" cy="33087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4A845041-7CF1-1FA1-23A6-9A4DD247CC02}"/>
              </a:ext>
            </a:extLst>
          </p:cNvPr>
          <p:cNvGrpSpPr/>
          <p:nvPr/>
        </p:nvGrpSpPr>
        <p:grpSpPr>
          <a:xfrm>
            <a:off x="3464987" y="2708080"/>
            <a:ext cx="2371719" cy="2371719"/>
            <a:chOff x="3464987" y="2708080"/>
            <a:chExt cx="2371719" cy="2371719"/>
          </a:xfrm>
        </p:grpSpPr>
        <p:pic>
          <p:nvPicPr>
            <p:cNvPr id="5" name="Graphique 4" descr="Forme pyramidale contour">
              <a:extLst>
                <a:ext uri="{FF2B5EF4-FFF2-40B4-BE49-F238E27FC236}">
                  <a16:creationId xmlns:a16="http://schemas.microsoft.com/office/drawing/2014/main" id="{A352CD29-0E11-93F5-BCE6-354E02E1E12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464987" y="2708080"/>
              <a:ext cx="2371719" cy="2371719"/>
            </a:xfrm>
            <a:prstGeom prst="rect">
              <a:avLst/>
            </a:prstGeom>
          </p:spPr>
        </p:pic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ADEE6EC5-546A-032D-58E5-2C7375547CDE}"/>
                </a:ext>
              </a:extLst>
            </p:cNvPr>
            <p:cNvCxnSpPr/>
            <p:nvPr/>
          </p:nvCxnSpPr>
          <p:spPr>
            <a:xfrm>
              <a:off x="4637316" y="2971800"/>
              <a:ext cx="174171" cy="1088571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necteur droit 7">
              <a:extLst>
                <a:ext uri="{FF2B5EF4-FFF2-40B4-BE49-F238E27FC236}">
                  <a16:creationId xmlns:a16="http://schemas.microsoft.com/office/drawing/2014/main" id="{BCB44FC6-0EF2-C172-B678-1723C2CAA9F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46714" y="4048114"/>
              <a:ext cx="1153887" cy="153771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ECDC81A4-8E89-DFFB-486C-5D8444348D3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822372" y="4057912"/>
              <a:ext cx="772885" cy="457059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6205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EE3591-AACF-023A-8912-8BB1EDE88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E0D3F94-75C4-4ACC-F6EB-C1A627A8C159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9FC6447-19F4-8777-9C92-6A39FC05D8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0EDB168-47BF-D977-8EC1-6CE9D7EFAA6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85187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FBCE92-46B2-7593-A3A6-F931EB701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7BB694E-0D78-D67F-0CEF-A2E26985F22D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من يقوم إلى السبورة ويحدد أشكال الوجوه الموجودة في هذا المجسم؟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E42C862-22FC-F8E6-2479-62A7B3455C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EF582CC-3D29-5A08-6F93-B22AC7AEB715}"/>
              </a:ext>
            </a:extLst>
          </p:cNvPr>
          <p:cNvGrpSpPr/>
          <p:nvPr/>
        </p:nvGrpSpPr>
        <p:grpSpPr>
          <a:xfrm>
            <a:off x="6104596" y="1850044"/>
            <a:ext cx="2173813" cy="633964"/>
            <a:chOff x="6524641" y="1905456"/>
            <a:chExt cx="2042378" cy="523936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EDC63EA-8C81-21F1-F4EA-D3FE31DE4988}"/>
                </a:ext>
              </a:extLst>
            </p:cNvPr>
            <p:cNvSpPr/>
            <p:nvPr/>
          </p:nvSpPr>
          <p:spPr>
            <a:xfrm>
              <a:off x="6524641" y="1905456"/>
              <a:ext cx="1588933" cy="523936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أُحَدِّدُ أَشْكالَ وُجوهِ الْمُجَسَّمِ</a:t>
              </a: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7ABB3B86-30D7-F98D-791E-234FC244BC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2028247"/>
              <a:ext cx="440398" cy="365140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09C8C90-A393-9235-185B-098DD886E4CC}"/>
              </a:ext>
            </a:extLst>
          </p:cNvPr>
          <p:cNvGrpSpPr/>
          <p:nvPr/>
        </p:nvGrpSpPr>
        <p:grpSpPr>
          <a:xfrm>
            <a:off x="3287487" y="1851036"/>
            <a:ext cx="2525766" cy="633960"/>
            <a:chOff x="3730833" y="1823299"/>
            <a:chExt cx="2525766" cy="63396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8C97AB6-97D6-4FAB-6DA8-DED7E54EEF2B}"/>
                </a:ext>
              </a:extLst>
            </p:cNvPr>
            <p:cNvSpPr/>
            <p:nvPr/>
          </p:nvSpPr>
          <p:spPr>
            <a:xfrm>
              <a:off x="3730833" y="1823299"/>
              <a:ext cx="2008382" cy="63396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أَعُدُّ الْوُجوهَ الظّاهِرَةَ وَغَيْرَ الظّاهِرَةِ لِلْمُجَسَّمِ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5649986-D555-4565-5078-09F5A31AFEA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72162" y="1911942"/>
              <a:ext cx="484437" cy="48443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64E6EA3-0FAE-C352-51C4-DA9B9D5DF3B4}"/>
              </a:ext>
            </a:extLst>
          </p:cNvPr>
          <p:cNvGrpSpPr/>
          <p:nvPr/>
        </p:nvGrpSpPr>
        <p:grpSpPr>
          <a:xfrm>
            <a:off x="792805" y="1842566"/>
            <a:ext cx="2285678" cy="633962"/>
            <a:chOff x="694199" y="1891120"/>
            <a:chExt cx="2077892" cy="433004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37873891-5533-B228-DD67-1CFCC0FD3139}"/>
                </a:ext>
              </a:extLst>
            </p:cNvPr>
            <p:cNvSpPr/>
            <p:nvPr/>
          </p:nvSpPr>
          <p:spPr>
            <a:xfrm>
              <a:off x="694199" y="1891120"/>
              <a:ext cx="164661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أُحَدِّدُ اسْمَ الْمُجَسَّمِ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58965099-611A-E909-7DA6-E1EFC6DE1AB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70776" y="1945921"/>
              <a:ext cx="401315" cy="33087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E5E545FD-F9AC-525C-E1EC-3E3515BCC232}"/>
              </a:ext>
            </a:extLst>
          </p:cNvPr>
          <p:cNvGrpSpPr/>
          <p:nvPr/>
        </p:nvGrpSpPr>
        <p:grpSpPr>
          <a:xfrm>
            <a:off x="3464987" y="2708080"/>
            <a:ext cx="2371719" cy="2371719"/>
            <a:chOff x="3464987" y="2708080"/>
            <a:chExt cx="2371719" cy="2371719"/>
          </a:xfrm>
        </p:grpSpPr>
        <p:pic>
          <p:nvPicPr>
            <p:cNvPr id="5" name="Graphique 4" descr="Forme pyramidale contour">
              <a:extLst>
                <a:ext uri="{FF2B5EF4-FFF2-40B4-BE49-F238E27FC236}">
                  <a16:creationId xmlns:a16="http://schemas.microsoft.com/office/drawing/2014/main" id="{4A0547BA-3758-4A58-64E3-980AE156908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464987" y="2708080"/>
              <a:ext cx="2371719" cy="2371719"/>
            </a:xfrm>
            <a:prstGeom prst="rect">
              <a:avLst/>
            </a:prstGeom>
          </p:spPr>
        </p:pic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B79247F7-BA23-B2F2-9A07-282A330A7007}"/>
                </a:ext>
              </a:extLst>
            </p:cNvPr>
            <p:cNvCxnSpPr/>
            <p:nvPr/>
          </p:nvCxnSpPr>
          <p:spPr>
            <a:xfrm>
              <a:off x="4637316" y="2971800"/>
              <a:ext cx="174171" cy="1088571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CC25924C-3302-3012-74D5-B2F2BAD17F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46714" y="4048114"/>
              <a:ext cx="1153887" cy="153771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4848A051-ACC6-2750-07E6-CE68EA5BC77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822372" y="4057912"/>
              <a:ext cx="772885" cy="457059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36169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F8655D-C35B-9F39-AB53-09E6DE752C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0D202A1-4A49-4C73-B198-6E0A0A6D6C8B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BE54425A-F043-6FFE-1BDF-25881C1806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37CBF639-2B60-7C2E-75BD-509AA36131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2878C5A5-25C1-6BCC-ACC6-CC391875987E}"/>
              </a:ext>
            </a:extLst>
          </p:cNvPr>
          <p:cNvGrpSpPr/>
          <p:nvPr/>
        </p:nvGrpSpPr>
        <p:grpSpPr>
          <a:xfrm>
            <a:off x="6104596" y="1850044"/>
            <a:ext cx="2173813" cy="633964"/>
            <a:chOff x="6524641" y="1905456"/>
            <a:chExt cx="2042378" cy="523936"/>
          </a:xfrm>
          <a:solidFill>
            <a:schemeClr val="bg1">
              <a:lumMod val="75000"/>
            </a:schemeClr>
          </a:solidFill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BE5602E-70EA-AF2D-A839-6B7AC60E218A}"/>
                </a:ext>
              </a:extLst>
            </p:cNvPr>
            <p:cNvSpPr/>
            <p:nvPr/>
          </p:nvSpPr>
          <p:spPr>
            <a:xfrm>
              <a:off x="6524641" y="1905456"/>
              <a:ext cx="1588933" cy="52393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أُحَدِّدُ أَشْكالَ وُجوهِ الْمُجَسَّمِ</a:t>
              </a: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3A286055-E308-819D-F3AA-88B0D2C657E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2028247"/>
              <a:ext cx="440398" cy="3651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0378C2EB-36A0-976B-E18D-667EC6259CFE}"/>
              </a:ext>
            </a:extLst>
          </p:cNvPr>
          <p:cNvGrpSpPr/>
          <p:nvPr/>
        </p:nvGrpSpPr>
        <p:grpSpPr>
          <a:xfrm>
            <a:off x="3287487" y="1851036"/>
            <a:ext cx="2525766" cy="633960"/>
            <a:chOff x="3730833" y="1823299"/>
            <a:chExt cx="2525766" cy="63396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888349DE-A8AB-8379-2293-232C2DE82716}"/>
                </a:ext>
              </a:extLst>
            </p:cNvPr>
            <p:cNvSpPr/>
            <p:nvPr/>
          </p:nvSpPr>
          <p:spPr>
            <a:xfrm>
              <a:off x="3730833" y="1823299"/>
              <a:ext cx="2008382" cy="63396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أَعُدُّ الْوُجوهَ الظّاهِرَةَ وَغَيْرَ الظّاهِرَةِ لِلْمُجَسَّمِ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2738D163-FE38-9C56-857D-7FBCC60FB25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72162" y="1911942"/>
              <a:ext cx="484437" cy="48443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E5618FB-4566-7461-B55B-8C9010C5D0FC}"/>
              </a:ext>
            </a:extLst>
          </p:cNvPr>
          <p:cNvGrpSpPr/>
          <p:nvPr/>
        </p:nvGrpSpPr>
        <p:grpSpPr>
          <a:xfrm>
            <a:off x="792805" y="1842566"/>
            <a:ext cx="2285678" cy="633962"/>
            <a:chOff x="694199" y="1891120"/>
            <a:chExt cx="2077892" cy="433004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29BCD022-BF4D-721D-454E-BD1F9F1A8C5F}"/>
                </a:ext>
              </a:extLst>
            </p:cNvPr>
            <p:cNvSpPr/>
            <p:nvPr/>
          </p:nvSpPr>
          <p:spPr>
            <a:xfrm>
              <a:off x="694199" y="1891120"/>
              <a:ext cx="164661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أُحَدِّدُ اسْمَ الْمُجَسَّمِ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D3679731-F4BC-A98D-EFE6-9E13B6CD634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70776" y="1945921"/>
              <a:ext cx="401315" cy="33087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7737EBD6-6FDF-22FB-7332-728E10A6276C}"/>
              </a:ext>
            </a:extLst>
          </p:cNvPr>
          <p:cNvGrpSpPr/>
          <p:nvPr/>
        </p:nvGrpSpPr>
        <p:grpSpPr>
          <a:xfrm>
            <a:off x="3464987" y="2708080"/>
            <a:ext cx="2371719" cy="2371719"/>
            <a:chOff x="3464987" y="2708080"/>
            <a:chExt cx="2371719" cy="2371719"/>
          </a:xfrm>
        </p:grpSpPr>
        <p:pic>
          <p:nvPicPr>
            <p:cNvPr id="5" name="Graphique 4" descr="Forme pyramidale contour">
              <a:extLst>
                <a:ext uri="{FF2B5EF4-FFF2-40B4-BE49-F238E27FC236}">
                  <a16:creationId xmlns:a16="http://schemas.microsoft.com/office/drawing/2014/main" id="{51940BD4-F2C6-AF92-FD34-FA37AD3D1CA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464987" y="2708080"/>
              <a:ext cx="2371719" cy="2371719"/>
            </a:xfrm>
            <a:prstGeom prst="rect">
              <a:avLst/>
            </a:prstGeom>
          </p:spPr>
        </p:pic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26DDFA42-30BE-FB3F-FD24-8436D1D97E48}"/>
                </a:ext>
              </a:extLst>
            </p:cNvPr>
            <p:cNvCxnSpPr/>
            <p:nvPr/>
          </p:nvCxnSpPr>
          <p:spPr>
            <a:xfrm>
              <a:off x="4637316" y="2971800"/>
              <a:ext cx="174171" cy="1088571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09DDFF40-1798-E25E-E22B-D06AE2E871C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46714" y="4048114"/>
              <a:ext cx="1153887" cy="153771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DB2EB913-CDEE-8473-451A-F0476F9C9E9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822372" y="4057912"/>
              <a:ext cx="772885" cy="457059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79228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3DD7E-AC11-74F0-9A75-6BC12D538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0478AF9-5858-E7C9-D660-F7F925DBCAE7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على الألواح عدد وجوه هذا المجسم.</a:t>
            </a: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A3CA492-68F0-9DD2-0A3A-786797AF05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34" name="Groupe 33">
            <a:extLst>
              <a:ext uri="{FF2B5EF4-FFF2-40B4-BE49-F238E27FC236}">
                <a16:creationId xmlns:a16="http://schemas.microsoft.com/office/drawing/2014/main" id="{465C6A28-71F8-8B8A-AE4A-5D04ACDDE176}"/>
              </a:ext>
            </a:extLst>
          </p:cNvPr>
          <p:cNvGrpSpPr/>
          <p:nvPr/>
        </p:nvGrpSpPr>
        <p:grpSpPr>
          <a:xfrm>
            <a:off x="6104596" y="1850044"/>
            <a:ext cx="2173813" cy="633964"/>
            <a:chOff x="6524641" y="1905456"/>
            <a:chExt cx="2042378" cy="523936"/>
          </a:xfrm>
          <a:solidFill>
            <a:schemeClr val="bg1">
              <a:lumMod val="75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DCAC6545-37D7-9008-822A-76B7875235EA}"/>
                </a:ext>
              </a:extLst>
            </p:cNvPr>
            <p:cNvSpPr/>
            <p:nvPr/>
          </p:nvSpPr>
          <p:spPr>
            <a:xfrm>
              <a:off x="6524641" y="1905456"/>
              <a:ext cx="1588933" cy="52393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أُحَدِّدُ أَشْكالَ وُجوهِ الْمُجَسَّمِ</a:t>
              </a:r>
            </a:p>
          </p:txBody>
        </p:sp>
        <p:sp>
          <p:nvSpPr>
            <p:cNvPr id="36" name="Oval 80">
              <a:extLst>
                <a:ext uri="{FF2B5EF4-FFF2-40B4-BE49-F238E27FC236}">
                  <a16:creationId xmlns:a16="http://schemas.microsoft.com/office/drawing/2014/main" id="{7246501E-B67A-12AD-92F1-39416A2004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2028247"/>
              <a:ext cx="440398" cy="3651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8EE478C-ACD6-1EB3-8A6E-8402CA23482C}"/>
              </a:ext>
            </a:extLst>
          </p:cNvPr>
          <p:cNvGrpSpPr/>
          <p:nvPr/>
        </p:nvGrpSpPr>
        <p:grpSpPr>
          <a:xfrm>
            <a:off x="3287487" y="1851036"/>
            <a:ext cx="2525766" cy="633960"/>
            <a:chOff x="3730833" y="1823299"/>
            <a:chExt cx="2525766" cy="63396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154327A8-F8B3-E847-EA46-5B36514D36BB}"/>
                </a:ext>
              </a:extLst>
            </p:cNvPr>
            <p:cNvSpPr/>
            <p:nvPr/>
          </p:nvSpPr>
          <p:spPr>
            <a:xfrm>
              <a:off x="3730833" y="1823299"/>
              <a:ext cx="2008382" cy="63396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أَعُدُّ الْوُجوهَ الظّاهِرَةَ وَغَيْرَ الظّاهِرَةِ لِلْمُجَسَّمِ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Oval 80">
              <a:extLst>
                <a:ext uri="{FF2B5EF4-FFF2-40B4-BE49-F238E27FC236}">
                  <a16:creationId xmlns:a16="http://schemas.microsoft.com/office/drawing/2014/main" id="{BAE2905C-0FE7-CFB6-728B-8088E38F36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72162" y="1911942"/>
              <a:ext cx="484437" cy="48443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21DC8525-0163-68EB-0B14-C11DCAFD25FA}"/>
              </a:ext>
            </a:extLst>
          </p:cNvPr>
          <p:cNvGrpSpPr/>
          <p:nvPr/>
        </p:nvGrpSpPr>
        <p:grpSpPr>
          <a:xfrm>
            <a:off x="792805" y="1842566"/>
            <a:ext cx="2285678" cy="633962"/>
            <a:chOff x="694199" y="1891120"/>
            <a:chExt cx="2077892" cy="433004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183A6D0D-E975-E3B6-0466-D5C5488730EA}"/>
                </a:ext>
              </a:extLst>
            </p:cNvPr>
            <p:cNvSpPr/>
            <p:nvPr/>
          </p:nvSpPr>
          <p:spPr>
            <a:xfrm>
              <a:off x="694199" y="1891120"/>
              <a:ext cx="164661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أُحَدِّدُ اسْمَ الْمُجَسَّمِ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2" name="Oval 80">
              <a:extLst>
                <a:ext uri="{FF2B5EF4-FFF2-40B4-BE49-F238E27FC236}">
                  <a16:creationId xmlns:a16="http://schemas.microsoft.com/office/drawing/2014/main" id="{BE425D42-7FF4-B45D-11EF-0E9645294A8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70776" y="1945921"/>
              <a:ext cx="401315" cy="33087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48" name="ZoneTexte 47">
            <a:extLst>
              <a:ext uri="{FF2B5EF4-FFF2-40B4-BE49-F238E27FC236}">
                <a16:creationId xmlns:a16="http://schemas.microsoft.com/office/drawing/2014/main" id="{221BDFF4-0444-BC2D-666E-195840630623}"/>
              </a:ext>
            </a:extLst>
          </p:cNvPr>
          <p:cNvSpPr txBox="1"/>
          <p:nvPr/>
        </p:nvSpPr>
        <p:spPr>
          <a:xfrm>
            <a:off x="3464987" y="5079799"/>
            <a:ext cx="28596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</a:t>
            </a:r>
            <a:r>
              <a:rPr lang="ar-MA" sz="54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وُجوهٍ</a:t>
            </a:r>
            <a:endParaRPr lang="fr-MA" sz="54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2F78014-3F58-92B9-27EA-55E7190435FB}"/>
              </a:ext>
            </a:extLst>
          </p:cNvPr>
          <p:cNvGrpSpPr/>
          <p:nvPr/>
        </p:nvGrpSpPr>
        <p:grpSpPr>
          <a:xfrm>
            <a:off x="3464987" y="2708080"/>
            <a:ext cx="2371719" cy="2371719"/>
            <a:chOff x="3464987" y="2708080"/>
            <a:chExt cx="2371719" cy="2371719"/>
          </a:xfrm>
        </p:grpSpPr>
        <p:pic>
          <p:nvPicPr>
            <p:cNvPr id="4" name="Graphique 3" descr="Forme pyramidale contour">
              <a:extLst>
                <a:ext uri="{FF2B5EF4-FFF2-40B4-BE49-F238E27FC236}">
                  <a16:creationId xmlns:a16="http://schemas.microsoft.com/office/drawing/2014/main" id="{CD996E76-D36B-8478-51B6-25404BA2054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464987" y="2708080"/>
              <a:ext cx="2371719" cy="2371719"/>
            </a:xfrm>
            <a:prstGeom prst="rect">
              <a:avLst/>
            </a:prstGeom>
          </p:spPr>
        </p:pic>
        <p:cxnSp>
          <p:nvCxnSpPr>
            <p:cNvPr id="5" name="Connecteur droit 4">
              <a:extLst>
                <a:ext uri="{FF2B5EF4-FFF2-40B4-BE49-F238E27FC236}">
                  <a16:creationId xmlns:a16="http://schemas.microsoft.com/office/drawing/2014/main" id="{90662A7B-A806-FC09-1664-B5F5BCA437CD}"/>
                </a:ext>
              </a:extLst>
            </p:cNvPr>
            <p:cNvCxnSpPr/>
            <p:nvPr/>
          </p:nvCxnSpPr>
          <p:spPr>
            <a:xfrm>
              <a:off x="4637316" y="2971800"/>
              <a:ext cx="174171" cy="1088571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5EC70EF2-012E-001F-C3EE-C0E23E031E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46714" y="4048114"/>
              <a:ext cx="1153887" cy="153771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D1DA933E-BCB1-7867-3E88-BBBCDB63A67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822372" y="4057912"/>
              <a:ext cx="772885" cy="457059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60121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3BA68-664B-D1CE-9C00-C7BB651E03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BD86C2D-EB0B-682B-278A-DD49BD10087F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1B9475B-E9C5-08C2-8342-3E20294A7D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99AC231-0E38-AE23-2B5F-DBDE5276F4F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35784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0466DD-9678-D3DB-336A-A1695B9E9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1D46AEC-8292-A7F9-E379-DEB4DFE28914}"/>
              </a:ext>
            </a:extLst>
          </p:cNvPr>
          <p:cNvSpPr txBox="1"/>
          <p:nvPr/>
        </p:nvSpPr>
        <p:spPr>
          <a:xfrm>
            <a:off x="676281" y="808785"/>
            <a:ext cx="6786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على الألواح عدد وجوه هذا المجسم.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حالة توفر مجسم الهرم يطلب الأستاذ (ة) من أحد المتعلمين عد وجوهه.</a:t>
            </a: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F9C7CEED-ADC3-366F-DCA7-89643DF844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34" name="Groupe 33">
            <a:extLst>
              <a:ext uri="{FF2B5EF4-FFF2-40B4-BE49-F238E27FC236}">
                <a16:creationId xmlns:a16="http://schemas.microsoft.com/office/drawing/2014/main" id="{CA530356-D22E-B54D-8E81-2F0339FC87F4}"/>
              </a:ext>
            </a:extLst>
          </p:cNvPr>
          <p:cNvGrpSpPr/>
          <p:nvPr/>
        </p:nvGrpSpPr>
        <p:grpSpPr>
          <a:xfrm>
            <a:off x="6104596" y="1850044"/>
            <a:ext cx="2173813" cy="633964"/>
            <a:chOff x="6524641" y="1905456"/>
            <a:chExt cx="2042378" cy="523936"/>
          </a:xfrm>
          <a:solidFill>
            <a:schemeClr val="bg1">
              <a:lumMod val="75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FDA11A65-8A28-044C-7B6C-F0360467FCF4}"/>
                </a:ext>
              </a:extLst>
            </p:cNvPr>
            <p:cNvSpPr/>
            <p:nvPr/>
          </p:nvSpPr>
          <p:spPr>
            <a:xfrm>
              <a:off x="6524641" y="1905456"/>
              <a:ext cx="1588933" cy="52393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أُحَدِّدُ أَشْكالَ وُجوهِ الْمُجَسَّمِ</a:t>
              </a:r>
            </a:p>
          </p:txBody>
        </p:sp>
        <p:sp>
          <p:nvSpPr>
            <p:cNvPr id="36" name="Oval 80">
              <a:extLst>
                <a:ext uri="{FF2B5EF4-FFF2-40B4-BE49-F238E27FC236}">
                  <a16:creationId xmlns:a16="http://schemas.microsoft.com/office/drawing/2014/main" id="{14E5949E-38F3-A017-3A41-46F2944302F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2028247"/>
              <a:ext cx="440398" cy="3651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7DB54A73-82F0-35C0-E613-20B8D8CDB628}"/>
              </a:ext>
            </a:extLst>
          </p:cNvPr>
          <p:cNvGrpSpPr/>
          <p:nvPr/>
        </p:nvGrpSpPr>
        <p:grpSpPr>
          <a:xfrm>
            <a:off x="3287487" y="1851036"/>
            <a:ext cx="2525766" cy="633960"/>
            <a:chOff x="3730833" y="1823299"/>
            <a:chExt cx="2525766" cy="63396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E7EA0C7E-1693-99DD-2869-BEFB471B832B}"/>
                </a:ext>
              </a:extLst>
            </p:cNvPr>
            <p:cNvSpPr/>
            <p:nvPr/>
          </p:nvSpPr>
          <p:spPr>
            <a:xfrm>
              <a:off x="3730833" y="1823299"/>
              <a:ext cx="2008382" cy="63396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أَعُدُّ الْوُجوهَ الظّاهِرَةَ وَغَيْرَ الظّاهِرَةِ لِلْمُجَسَّمِ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Oval 80">
              <a:extLst>
                <a:ext uri="{FF2B5EF4-FFF2-40B4-BE49-F238E27FC236}">
                  <a16:creationId xmlns:a16="http://schemas.microsoft.com/office/drawing/2014/main" id="{522A3F88-108A-DEB5-CD77-0CEB5DBD0E0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72162" y="1911942"/>
              <a:ext cx="484437" cy="48443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009D2B90-8EAB-BEC9-6A28-CC483A696A0C}"/>
              </a:ext>
            </a:extLst>
          </p:cNvPr>
          <p:cNvGrpSpPr/>
          <p:nvPr/>
        </p:nvGrpSpPr>
        <p:grpSpPr>
          <a:xfrm>
            <a:off x="792805" y="1842566"/>
            <a:ext cx="2285678" cy="633962"/>
            <a:chOff x="694199" y="1891120"/>
            <a:chExt cx="2077892" cy="433004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0B615357-0B43-17C7-57A7-6ED98626F834}"/>
                </a:ext>
              </a:extLst>
            </p:cNvPr>
            <p:cNvSpPr/>
            <p:nvPr/>
          </p:nvSpPr>
          <p:spPr>
            <a:xfrm>
              <a:off x="694199" y="1891120"/>
              <a:ext cx="164661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أُحَدِّدُ اسْمَ الْمُجَسَّمِ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2" name="Oval 80">
              <a:extLst>
                <a:ext uri="{FF2B5EF4-FFF2-40B4-BE49-F238E27FC236}">
                  <a16:creationId xmlns:a16="http://schemas.microsoft.com/office/drawing/2014/main" id="{F77F840B-81F3-9FCB-C48F-4FC4698B18D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70776" y="1945921"/>
              <a:ext cx="401315" cy="33087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19B23959-425F-44C7-3FCE-91F7E8A05A6C}"/>
              </a:ext>
            </a:extLst>
          </p:cNvPr>
          <p:cNvSpPr txBox="1"/>
          <p:nvPr/>
        </p:nvSpPr>
        <p:spPr>
          <a:xfrm>
            <a:off x="3464987" y="5079799"/>
            <a:ext cx="28596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sz="5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54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وُجوهٍ</a:t>
            </a:r>
            <a:endParaRPr lang="fr-MA" sz="54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8ACBD46-016D-35B2-C7EF-5EA4F0F28A44}"/>
              </a:ext>
            </a:extLst>
          </p:cNvPr>
          <p:cNvGrpSpPr/>
          <p:nvPr/>
        </p:nvGrpSpPr>
        <p:grpSpPr>
          <a:xfrm>
            <a:off x="3464987" y="2708080"/>
            <a:ext cx="2371719" cy="2371719"/>
            <a:chOff x="3464987" y="2708080"/>
            <a:chExt cx="2371719" cy="2371719"/>
          </a:xfrm>
        </p:grpSpPr>
        <p:pic>
          <p:nvPicPr>
            <p:cNvPr id="5" name="Graphique 4" descr="Forme pyramidale contour">
              <a:extLst>
                <a:ext uri="{FF2B5EF4-FFF2-40B4-BE49-F238E27FC236}">
                  <a16:creationId xmlns:a16="http://schemas.microsoft.com/office/drawing/2014/main" id="{B4F30F48-D95C-5603-6BA2-B02FD8B099B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464987" y="2708080"/>
              <a:ext cx="2371719" cy="2371719"/>
            </a:xfrm>
            <a:prstGeom prst="rect">
              <a:avLst/>
            </a:prstGeom>
          </p:spPr>
        </p:pic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91D84C6A-3EE3-45DC-13BB-92CE276B80D9}"/>
                </a:ext>
              </a:extLst>
            </p:cNvPr>
            <p:cNvCxnSpPr/>
            <p:nvPr/>
          </p:nvCxnSpPr>
          <p:spPr>
            <a:xfrm>
              <a:off x="4637316" y="2971800"/>
              <a:ext cx="174171" cy="1088571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859C49E2-7487-7568-282A-2468BF02227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46714" y="4048114"/>
              <a:ext cx="1153887" cy="153771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necteur droit 7">
              <a:extLst>
                <a:ext uri="{FF2B5EF4-FFF2-40B4-BE49-F238E27FC236}">
                  <a16:creationId xmlns:a16="http://schemas.microsoft.com/office/drawing/2014/main" id="{033E54EA-6E3A-92BA-358A-3E6224822A7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822372" y="4057912"/>
              <a:ext cx="772885" cy="457059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97562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DB0EC-9D03-0ECE-9018-59529E3A0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ZoneTexte 2">
            <a:extLst>
              <a:ext uri="{FF2B5EF4-FFF2-40B4-BE49-F238E27FC236}">
                <a16:creationId xmlns:a16="http://schemas.microsoft.com/office/drawing/2014/main" id="{043865F4-2C63-3525-B6C2-4DB17AF1BFE9}"/>
              </a:ext>
            </a:extLst>
          </p:cNvPr>
          <p:cNvSpPr txBox="1"/>
          <p:nvPr/>
        </p:nvSpPr>
        <p:spPr>
          <a:xfrm>
            <a:off x="676281" y="917642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الثالثة؟</a:t>
            </a:r>
          </a:p>
        </p:txBody>
      </p:sp>
      <p:pic>
        <p:nvPicPr>
          <p:cNvPr id="3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424B681-E4F6-24EB-2B64-DA277C705A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5FA5CF17-782A-568C-AACE-57E9B4052A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8896ED1F-85D2-2299-03E4-9FEEAED887C0}"/>
              </a:ext>
            </a:extLst>
          </p:cNvPr>
          <p:cNvGrpSpPr/>
          <p:nvPr/>
        </p:nvGrpSpPr>
        <p:grpSpPr>
          <a:xfrm>
            <a:off x="6104596" y="1850044"/>
            <a:ext cx="2173813" cy="633964"/>
            <a:chOff x="6524641" y="1905456"/>
            <a:chExt cx="2042378" cy="523936"/>
          </a:xfrm>
          <a:solidFill>
            <a:schemeClr val="bg1">
              <a:lumMod val="75000"/>
            </a:schemeClr>
          </a:solidFill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575F7D78-8733-AEB0-26E3-3385C899550F}"/>
                </a:ext>
              </a:extLst>
            </p:cNvPr>
            <p:cNvSpPr/>
            <p:nvPr/>
          </p:nvSpPr>
          <p:spPr>
            <a:xfrm>
              <a:off x="6524641" y="1905456"/>
              <a:ext cx="1588933" cy="52393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أُحَدِّدُ أَشْكالَ وُجوهِ الْمُجَسَّمِ</a:t>
              </a: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B420F6C1-330F-7F20-F8FF-C5757353D40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2028247"/>
              <a:ext cx="440398" cy="3651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11BD44EF-E966-617C-0C9B-0D392F6D962C}"/>
              </a:ext>
            </a:extLst>
          </p:cNvPr>
          <p:cNvGrpSpPr/>
          <p:nvPr/>
        </p:nvGrpSpPr>
        <p:grpSpPr>
          <a:xfrm>
            <a:off x="3287487" y="1851036"/>
            <a:ext cx="2525766" cy="633960"/>
            <a:chOff x="3730833" y="1823299"/>
            <a:chExt cx="2525766" cy="633960"/>
          </a:xfrm>
          <a:solidFill>
            <a:schemeClr val="bg1">
              <a:lumMod val="75000"/>
            </a:schemeClr>
          </a:solidFill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6F9F7DC-CAFB-E648-C009-51BBD0F004A5}"/>
                </a:ext>
              </a:extLst>
            </p:cNvPr>
            <p:cNvSpPr/>
            <p:nvPr/>
          </p:nvSpPr>
          <p:spPr>
            <a:xfrm>
              <a:off x="3730833" y="1823299"/>
              <a:ext cx="2008382" cy="63396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أَعُدُّ الْوُجوهَ الظّاهِرَةَ وَغَيْرَ الظّاهِرَةِ لِلْمُجَسَّمِ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4FE6C75E-5EB1-B885-6C36-09058D9E0CE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72162" y="1911942"/>
              <a:ext cx="484437" cy="4844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DBAB3D6D-CD6C-92FD-CD7E-CF26D1EAFD48}"/>
              </a:ext>
            </a:extLst>
          </p:cNvPr>
          <p:cNvGrpSpPr/>
          <p:nvPr/>
        </p:nvGrpSpPr>
        <p:grpSpPr>
          <a:xfrm>
            <a:off x="792805" y="1842566"/>
            <a:ext cx="2285678" cy="633962"/>
            <a:chOff x="694199" y="1891120"/>
            <a:chExt cx="2077892" cy="433004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62C89E56-CFB0-1023-AAF2-3DC8F59CFCD6}"/>
                </a:ext>
              </a:extLst>
            </p:cNvPr>
            <p:cNvSpPr/>
            <p:nvPr/>
          </p:nvSpPr>
          <p:spPr>
            <a:xfrm>
              <a:off x="694199" y="1891120"/>
              <a:ext cx="1646615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أُحَدِّدُ اسْمَ الْمُجَسَّمِ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EAFE218B-6456-3CD1-7F1D-57FB36B2128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70776" y="1945921"/>
              <a:ext cx="401315" cy="33087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B275C3E-3398-1D00-1372-D669517D9B1B}"/>
              </a:ext>
            </a:extLst>
          </p:cNvPr>
          <p:cNvGrpSpPr/>
          <p:nvPr/>
        </p:nvGrpSpPr>
        <p:grpSpPr>
          <a:xfrm>
            <a:off x="3464987" y="2708080"/>
            <a:ext cx="2371719" cy="2371719"/>
            <a:chOff x="3464987" y="2708080"/>
            <a:chExt cx="2371719" cy="2371719"/>
          </a:xfrm>
        </p:grpSpPr>
        <p:pic>
          <p:nvPicPr>
            <p:cNvPr id="4" name="Graphique 3" descr="Forme pyramidale contour">
              <a:extLst>
                <a:ext uri="{FF2B5EF4-FFF2-40B4-BE49-F238E27FC236}">
                  <a16:creationId xmlns:a16="http://schemas.microsoft.com/office/drawing/2014/main" id="{AEBA4EA3-5A91-87E0-43AB-8DE4F90942E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464987" y="2708080"/>
              <a:ext cx="2371719" cy="2371719"/>
            </a:xfrm>
            <a:prstGeom prst="rect">
              <a:avLst/>
            </a:prstGeom>
          </p:spPr>
        </p:pic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EEEC39DE-8376-2175-A0BA-7BA2129AE925}"/>
                </a:ext>
              </a:extLst>
            </p:cNvPr>
            <p:cNvCxnSpPr/>
            <p:nvPr/>
          </p:nvCxnSpPr>
          <p:spPr>
            <a:xfrm>
              <a:off x="4637316" y="2971800"/>
              <a:ext cx="174171" cy="1088571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7220F451-CCBE-3245-447C-EB5C22EB94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46714" y="4048114"/>
              <a:ext cx="1153887" cy="153771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0018849E-1973-45DE-5BA1-AF2B34FFEF5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822372" y="4057912"/>
              <a:ext cx="772885" cy="457059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32048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42B34-5F3A-2BAF-D379-1A9AF1B5C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66DD4EB-1E70-AE85-FA28-DF9C78532D14}"/>
              </a:ext>
            </a:extLst>
          </p:cNvPr>
          <p:cNvSpPr txBox="1"/>
          <p:nvPr/>
        </p:nvSpPr>
        <p:spPr>
          <a:xfrm>
            <a:off x="205740" y="868581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اسم هذا المجسم.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47AEBB4-5BBE-9FDF-7FE5-FEE8B17ACF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4584F7D-80CD-91B0-2A1B-8B1FE1CB6E60}"/>
              </a:ext>
            </a:extLst>
          </p:cNvPr>
          <p:cNvGrpSpPr/>
          <p:nvPr/>
        </p:nvGrpSpPr>
        <p:grpSpPr>
          <a:xfrm>
            <a:off x="6104596" y="1850044"/>
            <a:ext cx="2173813" cy="633964"/>
            <a:chOff x="6524641" y="1905456"/>
            <a:chExt cx="2042378" cy="523936"/>
          </a:xfrm>
          <a:solidFill>
            <a:schemeClr val="bg1">
              <a:lumMod val="75000"/>
            </a:schemeClr>
          </a:solidFill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74FD3F3-1445-0E63-820B-6D7A7193289E}"/>
                </a:ext>
              </a:extLst>
            </p:cNvPr>
            <p:cNvSpPr/>
            <p:nvPr/>
          </p:nvSpPr>
          <p:spPr>
            <a:xfrm>
              <a:off x="6524641" y="1905456"/>
              <a:ext cx="1588933" cy="52393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أُحَدِّدُ أَشْكالَ وُجوهِ الْمُجَسَّمِ</a:t>
              </a:r>
            </a:p>
          </p:txBody>
        </p:sp>
        <p:sp>
          <p:nvSpPr>
            <p:cNvPr id="4" name="Oval 80">
              <a:extLst>
                <a:ext uri="{FF2B5EF4-FFF2-40B4-BE49-F238E27FC236}">
                  <a16:creationId xmlns:a16="http://schemas.microsoft.com/office/drawing/2014/main" id="{5368F742-FE4B-DD66-7F6B-A6656788E78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2028247"/>
              <a:ext cx="440398" cy="3651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1EBAAB17-C086-963D-48CC-856F58A1809F}"/>
              </a:ext>
            </a:extLst>
          </p:cNvPr>
          <p:cNvGrpSpPr/>
          <p:nvPr/>
        </p:nvGrpSpPr>
        <p:grpSpPr>
          <a:xfrm>
            <a:off x="3287487" y="1851036"/>
            <a:ext cx="2525766" cy="633960"/>
            <a:chOff x="3730833" y="1823299"/>
            <a:chExt cx="2525766" cy="633960"/>
          </a:xfrm>
          <a:solidFill>
            <a:schemeClr val="bg1">
              <a:lumMod val="75000"/>
            </a:schemeClr>
          </a:solidFill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FB2F5A48-BB92-A9A8-726B-85F67787A82C}"/>
                </a:ext>
              </a:extLst>
            </p:cNvPr>
            <p:cNvSpPr/>
            <p:nvPr/>
          </p:nvSpPr>
          <p:spPr>
            <a:xfrm>
              <a:off x="3730833" y="1823299"/>
              <a:ext cx="2008382" cy="63396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أَعُدُّ الْوُجوهَ الظّاهِرَةَ وَغَيْرَ الظّاهِرَةِ لِلْمُجَسَّمِ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20B6B63E-314F-0CD8-821A-D198F649A81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72162" y="1911942"/>
              <a:ext cx="484437" cy="4844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EE672C64-71C5-B5EC-7707-0429ABEADC28}"/>
              </a:ext>
            </a:extLst>
          </p:cNvPr>
          <p:cNvGrpSpPr/>
          <p:nvPr/>
        </p:nvGrpSpPr>
        <p:grpSpPr>
          <a:xfrm>
            <a:off x="792805" y="1842566"/>
            <a:ext cx="2285678" cy="633962"/>
            <a:chOff x="694199" y="1891120"/>
            <a:chExt cx="2077892" cy="43300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4BAF3A18-77C3-F19C-A4C3-BAD898B508A5}"/>
                </a:ext>
              </a:extLst>
            </p:cNvPr>
            <p:cNvSpPr/>
            <p:nvPr/>
          </p:nvSpPr>
          <p:spPr>
            <a:xfrm>
              <a:off x="694199" y="1891120"/>
              <a:ext cx="1646615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أُحَدِّدُ اسْمَ الْمُجَسَّمِ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41EE9075-DE19-AFD8-7932-AEBD310480F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70776" y="1945921"/>
              <a:ext cx="401315" cy="33087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69B01E62-9816-E972-676E-E1D07C6F66E4}"/>
              </a:ext>
            </a:extLst>
          </p:cNvPr>
          <p:cNvSpPr txBox="1"/>
          <p:nvPr/>
        </p:nvSpPr>
        <p:spPr>
          <a:xfrm>
            <a:off x="3171073" y="4862085"/>
            <a:ext cx="28596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5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</a:t>
            </a:r>
            <a:endParaRPr lang="fr-MA" sz="540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E5B59D54-5B12-1CC1-3B35-7DB50E97BD6A}"/>
              </a:ext>
            </a:extLst>
          </p:cNvPr>
          <p:cNvGrpSpPr/>
          <p:nvPr/>
        </p:nvGrpSpPr>
        <p:grpSpPr>
          <a:xfrm>
            <a:off x="3464987" y="2708080"/>
            <a:ext cx="2371719" cy="2371719"/>
            <a:chOff x="3464987" y="2708080"/>
            <a:chExt cx="2371719" cy="2371719"/>
          </a:xfrm>
        </p:grpSpPr>
        <p:pic>
          <p:nvPicPr>
            <p:cNvPr id="20" name="Graphique 19" descr="Forme pyramidale contour">
              <a:extLst>
                <a:ext uri="{FF2B5EF4-FFF2-40B4-BE49-F238E27FC236}">
                  <a16:creationId xmlns:a16="http://schemas.microsoft.com/office/drawing/2014/main" id="{C804162D-B7D0-6567-737E-C133B49F3DC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464987" y="2708080"/>
              <a:ext cx="2371719" cy="2371719"/>
            </a:xfrm>
            <a:prstGeom prst="rect">
              <a:avLst/>
            </a:prstGeom>
          </p:spPr>
        </p:pic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483F4992-1154-D180-1266-59017A327B05}"/>
                </a:ext>
              </a:extLst>
            </p:cNvPr>
            <p:cNvCxnSpPr/>
            <p:nvPr/>
          </p:nvCxnSpPr>
          <p:spPr>
            <a:xfrm>
              <a:off x="4637316" y="2971800"/>
              <a:ext cx="174171" cy="1088571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0048D67F-1272-77DC-876B-EFC9F84E3A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46714" y="4048114"/>
              <a:ext cx="1153887" cy="153771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1500AA02-8C02-64F3-DF35-9E026C39997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822372" y="4057912"/>
              <a:ext cx="772885" cy="457059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38031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B0ACD-AA9A-D354-B674-4AF45C37D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A1DC691-8FE2-B36B-9C37-85AC87973317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5BF835B-28E0-8AC0-1354-E329C12708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7342C4D-D1A9-4D8D-DEE6-F99FC39FE7C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73508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BDEF17-6104-DA29-CE8B-DE97606DB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8F03C5D-3D2B-1AD4-7F24-C9C19F5AD09A}"/>
              </a:ext>
            </a:extLst>
          </p:cNvPr>
          <p:cNvSpPr txBox="1"/>
          <p:nvPr/>
        </p:nvSpPr>
        <p:spPr>
          <a:xfrm>
            <a:off x="205740" y="868581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بشرح كيف تعرف على اسم المجسم؟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25C7938-47FE-479E-B2B9-63B20D452D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DC263AD5-5CF2-62EB-F237-D8A34940DEF5}"/>
              </a:ext>
            </a:extLst>
          </p:cNvPr>
          <p:cNvGrpSpPr/>
          <p:nvPr/>
        </p:nvGrpSpPr>
        <p:grpSpPr>
          <a:xfrm>
            <a:off x="6104596" y="1850044"/>
            <a:ext cx="2173813" cy="633964"/>
            <a:chOff x="6524641" y="1905456"/>
            <a:chExt cx="2042378" cy="523936"/>
          </a:xfrm>
          <a:solidFill>
            <a:schemeClr val="bg1">
              <a:lumMod val="75000"/>
            </a:schemeClr>
          </a:solidFill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13616C2-3E15-008A-3017-7F349F48E90A}"/>
                </a:ext>
              </a:extLst>
            </p:cNvPr>
            <p:cNvSpPr/>
            <p:nvPr/>
          </p:nvSpPr>
          <p:spPr>
            <a:xfrm>
              <a:off x="6524641" y="1905456"/>
              <a:ext cx="1588933" cy="52393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أُحَدِّدُ أَشْكالَ وُجوهِ الْمُجَسَّمِ</a:t>
              </a:r>
            </a:p>
          </p:txBody>
        </p:sp>
        <p:sp>
          <p:nvSpPr>
            <p:cNvPr id="4" name="Oval 80">
              <a:extLst>
                <a:ext uri="{FF2B5EF4-FFF2-40B4-BE49-F238E27FC236}">
                  <a16:creationId xmlns:a16="http://schemas.microsoft.com/office/drawing/2014/main" id="{BBFC5AD1-200F-AD23-4A0E-BBF1367DFCD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2028247"/>
              <a:ext cx="440398" cy="3651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8093C52B-2F74-F9F8-58B6-52CC1061EA31}"/>
              </a:ext>
            </a:extLst>
          </p:cNvPr>
          <p:cNvGrpSpPr/>
          <p:nvPr/>
        </p:nvGrpSpPr>
        <p:grpSpPr>
          <a:xfrm>
            <a:off x="3287487" y="1851036"/>
            <a:ext cx="2525766" cy="633960"/>
            <a:chOff x="3730833" y="1823299"/>
            <a:chExt cx="2525766" cy="633960"/>
          </a:xfrm>
          <a:solidFill>
            <a:schemeClr val="bg1">
              <a:lumMod val="75000"/>
            </a:schemeClr>
          </a:solidFill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099F289-DDD4-AF89-1111-7527B71F2B6F}"/>
                </a:ext>
              </a:extLst>
            </p:cNvPr>
            <p:cNvSpPr/>
            <p:nvPr/>
          </p:nvSpPr>
          <p:spPr>
            <a:xfrm>
              <a:off x="3730833" y="1823299"/>
              <a:ext cx="2008382" cy="63396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أَعُدُّ الْوُجوهَ الظّاهِرَةَ وَغَيْرَ الظّاهِرَةِ لِلْمُجَسَّمِ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ABA4A918-909F-CAE9-4BCC-7052CA77D10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72162" y="1911942"/>
              <a:ext cx="484437" cy="4844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13612821-5E12-A78D-1FDF-CF870E5EAF39}"/>
              </a:ext>
            </a:extLst>
          </p:cNvPr>
          <p:cNvGrpSpPr/>
          <p:nvPr/>
        </p:nvGrpSpPr>
        <p:grpSpPr>
          <a:xfrm>
            <a:off x="792805" y="1842566"/>
            <a:ext cx="2285678" cy="633962"/>
            <a:chOff x="694199" y="1891120"/>
            <a:chExt cx="2077892" cy="43300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3186AA4E-7B7E-136F-251A-09AF9DC3C276}"/>
                </a:ext>
              </a:extLst>
            </p:cNvPr>
            <p:cNvSpPr/>
            <p:nvPr/>
          </p:nvSpPr>
          <p:spPr>
            <a:xfrm>
              <a:off x="694199" y="1891120"/>
              <a:ext cx="1646615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أُحَدِّدُ اسْمَ الْمُجَسَّمِ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DEB3B4ED-3920-2484-43EC-96DF519AE72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70776" y="1945921"/>
              <a:ext cx="401315" cy="33087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409F6928-8F3F-6E7C-DB6A-2F0E59F85AD5}"/>
              </a:ext>
            </a:extLst>
          </p:cNvPr>
          <p:cNvSpPr txBox="1"/>
          <p:nvPr/>
        </p:nvSpPr>
        <p:spPr>
          <a:xfrm>
            <a:off x="3214616" y="4862085"/>
            <a:ext cx="28596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هَرَمٌ</a:t>
            </a:r>
            <a:endParaRPr lang="fr-MA" sz="54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E4FC8520-05E6-32F4-22B0-544586232249}"/>
              </a:ext>
            </a:extLst>
          </p:cNvPr>
          <p:cNvGrpSpPr/>
          <p:nvPr/>
        </p:nvGrpSpPr>
        <p:grpSpPr>
          <a:xfrm>
            <a:off x="3464987" y="2708080"/>
            <a:ext cx="2371719" cy="2371719"/>
            <a:chOff x="3464987" y="2708080"/>
            <a:chExt cx="2371719" cy="2371719"/>
          </a:xfrm>
        </p:grpSpPr>
        <p:pic>
          <p:nvPicPr>
            <p:cNvPr id="20" name="Graphique 19" descr="Forme pyramidale contour">
              <a:extLst>
                <a:ext uri="{FF2B5EF4-FFF2-40B4-BE49-F238E27FC236}">
                  <a16:creationId xmlns:a16="http://schemas.microsoft.com/office/drawing/2014/main" id="{358BF44F-3A3B-E5B6-3E48-34D26BA6CA7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464987" y="2708080"/>
              <a:ext cx="2371719" cy="2371719"/>
            </a:xfrm>
            <a:prstGeom prst="rect">
              <a:avLst/>
            </a:prstGeom>
          </p:spPr>
        </p:pic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4917F2E2-31DE-58CE-65FF-CB094C2EAEBC}"/>
                </a:ext>
              </a:extLst>
            </p:cNvPr>
            <p:cNvCxnSpPr/>
            <p:nvPr/>
          </p:nvCxnSpPr>
          <p:spPr>
            <a:xfrm>
              <a:off x="4637316" y="2971800"/>
              <a:ext cx="174171" cy="1088571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59956C18-F00F-DA4D-2714-F2EAB95DC7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46714" y="4048114"/>
              <a:ext cx="1153887" cy="153771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2FFA299F-D701-6AE0-B34C-A4465C5BF8C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822372" y="4057912"/>
              <a:ext cx="772885" cy="457059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9593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D4897-DD1A-A2B4-F912-6EFDF9BE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5B023-6348-5762-6A7D-67E3B59168A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30CB808-017E-5A0E-CAA5-963A51B2EA13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63F916C-6B63-F4D6-9A6E-B0074D3695E7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32F4750-78E9-0910-91CF-9DB13DDF2F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8477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5FBF0E2-280A-8624-AECC-3BDD9F3C9D40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51E8BA8A-BC9C-FC01-2C59-C0CA67720B34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2AAB3E61-3BF5-6771-D3CA-4B8835854A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FD5228F9-8697-B76A-A9C9-1324D40584F1}"/>
                </a:ext>
              </a:extLst>
            </p:cNvPr>
            <p:cNvSpPr txBox="1"/>
            <p:nvPr/>
          </p:nvSpPr>
          <p:spPr>
            <a:xfrm>
              <a:off x="2223569" y="3833315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B3CE6AE6-2AD1-5FD8-AE78-2F4D0385135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B2B3A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02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CABBA-54E0-159C-7AEB-2135712B9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EE6CAC9-314C-F25B-3BCA-B40A096B93BF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على الألواح عدد وجوه الموشور القائم.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E41528-B711-3DC1-0066-2F7EA83C74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71F0CD3-A6AE-ABCB-7542-9C00EF548617}"/>
              </a:ext>
            </a:extLst>
          </p:cNvPr>
          <p:cNvSpPr txBox="1"/>
          <p:nvPr/>
        </p:nvSpPr>
        <p:spPr>
          <a:xfrm>
            <a:off x="3886200" y="4822371"/>
            <a:ext cx="2286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</a:t>
            </a:r>
            <a:r>
              <a:rPr lang="ar-MA" sz="4400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وُجوهٍ</a:t>
            </a:r>
            <a:endParaRPr lang="fr-MA" sz="4400" dirty="0">
              <a:solidFill>
                <a:srgbClr val="15608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00B2839-A384-71D9-6949-7383413494B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22265" y="2636015"/>
            <a:ext cx="4099468" cy="1585968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3729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B0ACD-AA9A-D354-B674-4AF45C37D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A1DC691-8FE2-B36B-9C37-85AC87973317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5BF835B-28E0-8AC0-1354-E329C12708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7342C4D-D1A9-4D8D-DEE6-F99FC39FE7C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85554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99225-CC67-90B2-D9C7-06744F0C6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28362B1F-7282-0A03-0A3C-776D438725BC}"/>
              </a:ext>
            </a:extLst>
          </p:cNvPr>
          <p:cNvSpPr txBox="1"/>
          <p:nvPr/>
        </p:nvSpPr>
        <p:spPr>
          <a:xfrm>
            <a:off x="797715" y="836517"/>
            <a:ext cx="6786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يشرح لنا كيف توصل إلى الجواب؟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 حالة توفر مجسم الموشور القائم يطلب الأستاذ (ة) من أحد المتعلمين عد وجوهه.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3DB87F0-2B87-0C68-3C7F-03C29620DC0A}"/>
              </a:ext>
            </a:extLst>
          </p:cNvPr>
          <p:cNvSpPr txBox="1"/>
          <p:nvPr/>
        </p:nvSpPr>
        <p:spPr>
          <a:xfrm>
            <a:off x="3886200" y="4822371"/>
            <a:ext cx="2286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MA" sz="4400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وُجوهٍ</a:t>
            </a:r>
            <a:endParaRPr lang="fr-MA" sz="4400" dirty="0">
              <a:solidFill>
                <a:srgbClr val="15608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144DF83-BF65-0C08-3A58-45DE23B85D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98FA817-F45D-A60D-5D74-B0A56D2ABEC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22265" y="2636015"/>
            <a:ext cx="4099468" cy="1585968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2086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BE35C-66F1-1A2F-4AC6-B9BA56321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E10D8A9-DB16-CBF7-05F4-2C8410949C5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273B50C-9335-DA93-9687-1204C9058202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F38CAFE-44ED-A6B7-2E6B-1230BDF8778A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6504EB3-F4E9-8E2C-FB0C-CF50F2A9B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86061" y="435704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26805480-5775-880A-CC38-F81A23ED1A22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DB2D968D-5867-8185-5E16-7ED2484C2A5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4690F108-5906-32E9-540C-57BA966F10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24A02E33-0F32-46DB-459E-02314E10C41E}"/>
                </a:ext>
              </a:extLst>
            </p:cNvPr>
            <p:cNvSpPr txBox="1"/>
            <p:nvPr/>
          </p:nvSpPr>
          <p:spPr>
            <a:xfrm>
              <a:off x="2223570" y="386409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5F37873C-FBD5-743F-894D-400F5CBB004F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062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DAD48B4-3D41-646C-5137-22D9714CDE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3367" y="1927467"/>
            <a:ext cx="3280954" cy="452836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FBC8E12-7219-2DAA-03B6-51E70E442C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6766" y="1928177"/>
            <a:ext cx="3280954" cy="4512747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الصفحة 97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4893010-A5A4-A231-D2B6-5F2F470D94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26A0360-1432-03A0-B5B5-8B1FF8D4A5F9}"/>
              </a:ext>
            </a:extLst>
          </p:cNvPr>
          <p:cNvSpPr/>
          <p:nvPr/>
        </p:nvSpPr>
        <p:spPr>
          <a:xfrm>
            <a:off x="1354555" y="2547252"/>
            <a:ext cx="2924361" cy="104503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4552F-C165-5E62-5374-05FDD2963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407E9D7-1425-ED9B-C6FC-C402C4EDAE34}"/>
              </a:ext>
            </a:extLst>
          </p:cNvPr>
          <p:cNvSpPr txBox="1"/>
          <p:nvPr/>
        </p:nvSpPr>
        <p:spPr>
          <a:xfrm>
            <a:off x="390105" y="892607"/>
            <a:ext cx="7139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3 دقائق  لإنجاز هذا النشاط، سأمر بين الصفوف لمساعدتكم.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F480D31-C258-E2F1-28DA-2D2FC88533FA}"/>
              </a:ext>
            </a:extLst>
          </p:cNvPr>
          <p:cNvGrpSpPr/>
          <p:nvPr/>
        </p:nvGrpSpPr>
        <p:grpSpPr>
          <a:xfrm>
            <a:off x="342180" y="1065808"/>
            <a:ext cx="600159" cy="676369"/>
            <a:chOff x="2486662" y="1327065"/>
            <a:chExt cx="600159" cy="67636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22B42A6-790B-AB5C-0BDA-D5FEFF5DA3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24EF844-54EB-82F1-8829-E494D4250B40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6">
                      <a:lumMod val="75000"/>
                    </a:schemeClr>
                  </a:solidFill>
                </a:rPr>
                <a:t>3</a:t>
              </a:r>
              <a:endParaRPr lang="fr-MA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0DB7C61A-2D6E-08BC-1E94-D4EC9D2E6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7827" y="2693785"/>
            <a:ext cx="1983386" cy="1983386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FCB950-4F4A-014E-6487-BD11F3C027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DBA2042-3BDE-2597-3904-BF319C8B05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681" y="2889123"/>
            <a:ext cx="5161550" cy="1972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3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96950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0F35AFD-FF4B-A4DB-2A59-685B1FB3B5B6}"/>
              </a:ext>
            </a:extLst>
          </p:cNvPr>
          <p:cNvSpPr txBox="1"/>
          <p:nvPr/>
        </p:nvSpPr>
        <p:spPr>
          <a:xfrm rot="941114">
            <a:off x="6658984" y="2205318"/>
            <a:ext cx="871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لِنَتَذَكَّرْ</a:t>
            </a:r>
            <a:endParaRPr lang="fr-MA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46DB2DF-C53C-3A4D-6921-F0F4886FF779}"/>
              </a:ext>
            </a:extLst>
          </p:cNvPr>
          <p:cNvSpPr txBox="1"/>
          <p:nvPr/>
        </p:nvSpPr>
        <p:spPr>
          <a:xfrm>
            <a:off x="363137" y="73002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D852FE8-3E11-8FF8-FDD1-8CD053D34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692" y="2775857"/>
            <a:ext cx="2545951" cy="2286000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486E8D-9221-3E13-C017-19E00F175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4BD23F-D745-36EA-D7E4-5FABE2057C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757" y="2521492"/>
            <a:ext cx="4905571" cy="2729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8310E-FE71-375F-E1F6-4FB7328B4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F5AB2689-D3A3-D403-456B-118DB68983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588" y="2562693"/>
            <a:ext cx="6870024" cy="2625245"/>
          </a:xfrm>
          <a:prstGeom prst="rect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D9DC6EE1-A8A0-2A19-A179-6BA71DE2B057}"/>
              </a:ext>
            </a:extLst>
          </p:cNvPr>
          <p:cNvSpPr txBox="1"/>
          <p:nvPr/>
        </p:nvSpPr>
        <p:spPr>
          <a:xfrm>
            <a:off x="742950" y="794636"/>
            <a:ext cx="6786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يشير الأستاذ(ة) أَن للأسطوانة وجهان مسطحان ووجه واحد منحن.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3D064A-7C0C-671D-0D6F-F623CE4622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3" name="Groupe 8">
            <a:extLst>
              <a:ext uri="{FF2B5EF4-FFF2-40B4-BE49-F238E27FC236}">
                <a16:creationId xmlns:a16="http://schemas.microsoft.com/office/drawing/2014/main" id="{A046E1A2-48AB-BDC6-DE06-09047F7B2B60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083357"/>
            <a:ext cx="614363" cy="688975"/>
            <a:chOff x="924143" y="3511073"/>
            <a:chExt cx="614494" cy="688367"/>
          </a:xfrm>
        </p:grpSpPr>
        <p:pic>
          <p:nvPicPr>
            <p:cNvPr id="4" name="Image 11">
              <a:extLst>
                <a:ext uri="{FF2B5EF4-FFF2-40B4-BE49-F238E27FC236}">
                  <a16:creationId xmlns:a16="http://schemas.microsoft.com/office/drawing/2014/main" id="{E9A7B67D-79FF-BAC7-0200-FFD88539A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ZoneTexte 12">
              <a:extLst>
                <a:ext uri="{FF2B5EF4-FFF2-40B4-BE49-F238E27FC236}">
                  <a16:creationId xmlns:a16="http://schemas.microsoft.com/office/drawing/2014/main" id="{3D71A395-D14A-41C6-9AB2-1CDEC70D21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FAD884C2-F54D-5024-7874-EB945E6F9183}"/>
              </a:ext>
            </a:extLst>
          </p:cNvPr>
          <p:cNvSpPr txBox="1"/>
          <p:nvPr/>
        </p:nvSpPr>
        <p:spPr>
          <a:xfrm>
            <a:off x="3744685" y="4528457"/>
            <a:ext cx="446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6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C183F05-8F36-8574-737D-1E254BFB673C}"/>
              </a:ext>
            </a:extLst>
          </p:cNvPr>
          <p:cNvSpPr txBox="1"/>
          <p:nvPr/>
        </p:nvSpPr>
        <p:spPr>
          <a:xfrm>
            <a:off x="7043059" y="4528459"/>
            <a:ext cx="446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6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98FB640-B934-11F7-2C98-5AD02BE0FBC0}"/>
              </a:ext>
            </a:extLst>
          </p:cNvPr>
          <p:cNvSpPr txBox="1"/>
          <p:nvPr/>
        </p:nvSpPr>
        <p:spPr>
          <a:xfrm>
            <a:off x="5355773" y="4528459"/>
            <a:ext cx="446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2</a:t>
            </a:r>
            <a:endParaRPr lang="fr-MA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3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BE313-6C3A-FF16-A824-9D4D8E5F4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E3A1151-B5A3-6FD0-380B-07D2C72E64D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77D080E-1CF4-F3CF-0215-787E4B7DECDD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63C5590-D997-3FA3-4212-C7A27A9DEBE3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A515865-026B-5328-D992-7B9CF3ECD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03069" y="3307385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46FBE6B-CFAD-F35B-6C54-D93FA34DB894}"/>
                </a:ext>
              </a:extLst>
            </p:cNvPr>
            <p:cNvSpPr txBox="1"/>
            <p:nvPr/>
          </p:nvSpPr>
          <p:spPr>
            <a:xfrm>
              <a:off x="2090294" y="3169023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18F89CC6-F1AB-DBD8-5388-B7A604B5ABC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9E3DF963-FA84-F466-692A-C5F31A0273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887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B50959-3D20-A8D7-B1C6-A193D8F52D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8263" y="1637223"/>
            <a:ext cx="3609049" cy="4964022"/>
          </a:xfrm>
          <a:prstGeom prst="rect">
            <a:avLst/>
          </a:prstGeom>
        </p:spPr>
      </p:pic>
      <p:sp>
        <p:nvSpPr>
          <p:cNvPr id="12" name="ZoneTexte 2">
            <a:extLst>
              <a:ext uri="{FF2B5EF4-FFF2-40B4-BE49-F238E27FC236}">
                <a16:creationId xmlns:a16="http://schemas.microsoft.com/office/drawing/2014/main" id="{6681772B-BFD9-9CA4-AFCE-83DDFDAA3533}"/>
              </a:ext>
            </a:extLst>
          </p:cNvPr>
          <p:cNvSpPr txBox="1"/>
          <p:nvPr/>
        </p:nvSpPr>
        <p:spPr>
          <a:xfrm>
            <a:off x="837475" y="800687"/>
            <a:ext cx="673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الصفحة 97 أنجزوا النشاط رقم 5 لديكم 4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A0A9771-64EA-C444-DE07-3A0894BE09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2590" y="2708911"/>
            <a:ext cx="2441950" cy="2497790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1479BC-81E4-F891-27F7-2D60D61A60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13" name="Groupe 8">
            <a:extLst>
              <a:ext uri="{FF2B5EF4-FFF2-40B4-BE49-F238E27FC236}">
                <a16:creationId xmlns:a16="http://schemas.microsoft.com/office/drawing/2014/main" id="{10DA9225-B308-884D-8C21-A9C76ABBC0D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16017"/>
            <a:ext cx="614363" cy="688975"/>
            <a:chOff x="924143" y="3511073"/>
            <a:chExt cx="614494" cy="688367"/>
          </a:xfrm>
        </p:grpSpPr>
        <p:pic>
          <p:nvPicPr>
            <p:cNvPr id="14" name="Image 11">
              <a:extLst>
                <a:ext uri="{FF2B5EF4-FFF2-40B4-BE49-F238E27FC236}">
                  <a16:creationId xmlns:a16="http://schemas.microsoft.com/office/drawing/2014/main" id="{9CA70D84-39D2-C984-B20B-596F32761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ZoneTexte 12">
              <a:extLst>
                <a:ext uri="{FF2B5EF4-FFF2-40B4-BE49-F238E27FC236}">
                  <a16:creationId xmlns:a16="http://schemas.microsoft.com/office/drawing/2014/main" id="{7404194E-C8FA-6FAE-D4B8-DF368ECF3C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38D7766E-3123-6411-349F-5A6EBA076328}"/>
              </a:ext>
            </a:extLst>
          </p:cNvPr>
          <p:cNvSpPr/>
          <p:nvPr/>
        </p:nvSpPr>
        <p:spPr>
          <a:xfrm>
            <a:off x="2111828" y="3722909"/>
            <a:ext cx="3145971" cy="121920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0724C-602D-5A52-EF1E-35933C19A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0221B9FD-30C9-674C-FD5C-3C4C027EDE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989" y="2004125"/>
            <a:ext cx="6870023" cy="2849750"/>
          </a:xfrm>
          <a:prstGeom prst="rect">
            <a:avLst/>
          </a:prstGeom>
        </p:spPr>
      </p:pic>
      <p:sp>
        <p:nvSpPr>
          <p:cNvPr id="15" name="ZoneTexte 2">
            <a:extLst>
              <a:ext uri="{FF2B5EF4-FFF2-40B4-BE49-F238E27FC236}">
                <a16:creationId xmlns:a16="http://schemas.microsoft.com/office/drawing/2014/main" id="{9C237AEB-B130-847D-C609-6963FD035C19}"/>
              </a:ext>
            </a:extLst>
          </p:cNvPr>
          <p:cNvSpPr txBox="1"/>
          <p:nvPr/>
        </p:nvSpPr>
        <p:spPr>
          <a:xfrm>
            <a:off x="1893661" y="779928"/>
            <a:ext cx="56039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دقيقة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يشير الأستاذ(ة) أَن للأسطوانة وجهان مسطحان ووجه واحد منحن.</a:t>
            </a:r>
            <a:endParaRPr kumimoji="0" lang="ar-MA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146E09-4CA6-CFE4-6DB6-1F09966B1B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C0B0D7D9-53F8-CD07-DA64-8758DB77184E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FEB1A6D5-AB4D-1498-072D-B7A790E40D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525CF45F-C46A-A7FA-36D4-BBED24E400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BAB1A769-B4A6-192F-A572-0B812C84E4D4}"/>
              </a:ext>
            </a:extLst>
          </p:cNvPr>
          <p:cNvSpPr txBox="1"/>
          <p:nvPr/>
        </p:nvSpPr>
        <p:spPr>
          <a:xfrm>
            <a:off x="3831776" y="4093028"/>
            <a:ext cx="446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6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352D7C3-C1AF-5C36-75CC-5CE26B39689F}"/>
              </a:ext>
            </a:extLst>
          </p:cNvPr>
          <p:cNvSpPr txBox="1"/>
          <p:nvPr/>
        </p:nvSpPr>
        <p:spPr>
          <a:xfrm>
            <a:off x="5540829" y="4093028"/>
            <a:ext cx="446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5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D24FCDA-6EDE-30E0-2D5C-351E5D5578A8}"/>
              </a:ext>
            </a:extLst>
          </p:cNvPr>
          <p:cNvSpPr txBox="1"/>
          <p:nvPr/>
        </p:nvSpPr>
        <p:spPr>
          <a:xfrm>
            <a:off x="2111841" y="4103913"/>
            <a:ext cx="446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6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507D925-34F7-E7D3-31B5-1CCEDBA6A425}"/>
              </a:ext>
            </a:extLst>
          </p:cNvPr>
          <p:cNvSpPr txBox="1"/>
          <p:nvPr/>
        </p:nvSpPr>
        <p:spPr>
          <a:xfrm>
            <a:off x="7195459" y="4103914"/>
            <a:ext cx="446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2730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D7A37E-1F92-1060-7E59-7D03BB5E9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CA84AD2F-A5F1-78E0-95BA-2E8AF6BAE13C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أنجزوا النشاط 6 لديكم 4 دقائق.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7D4A822-AA8C-F5A0-715E-D1DD4CC217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93AD9219-A86F-3D93-9128-53A8775B75E4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7EB1B421-4A51-924D-FD98-EF3727C0E8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AA0E724B-6A1A-B4E3-7B51-2B79479505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17E8079A-9A90-5A85-7A49-E6F085EFA2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989" y="2190920"/>
            <a:ext cx="6870023" cy="3259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ED8480-6DDD-CA75-449A-BEC8BE1F8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7DAC7324-7F38-C542-8C25-450D0A49E2DD}"/>
              </a:ext>
            </a:extLst>
          </p:cNvPr>
          <p:cNvSpPr txBox="1"/>
          <p:nvPr/>
        </p:nvSpPr>
        <p:spPr>
          <a:xfrm>
            <a:off x="1893661" y="986755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6EFDE23-2E8E-7037-8768-B76801FFDD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020D6E18-363C-0871-1466-0B91B6A6AEDD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5063E96F-DE8E-45F5-38AF-E74C6CC730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ABFB614C-99B9-397B-B223-6DD54DDD2E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5C9B8BE6-AD60-B051-4DE3-4CEFF4CFA2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989" y="2190920"/>
            <a:ext cx="6870023" cy="325993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931E7F2-AE93-7FF2-C748-F4E8DD534F45}"/>
              </a:ext>
            </a:extLst>
          </p:cNvPr>
          <p:cNvSpPr txBox="1"/>
          <p:nvPr/>
        </p:nvSpPr>
        <p:spPr>
          <a:xfrm>
            <a:off x="7391406" y="4288972"/>
            <a:ext cx="446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1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80E3AF5-6F6B-F0B0-23C7-2F94897D767C}"/>
              </a:ext>
            </a:extLst>
          </p:cNvPr>
          <p:cNvSpPr txBox="1"/>
          <p:nvPr/>
        </p:nvSpPr>
        <p:spPr>
          <a:xfrm>
            <a:off x="5170727" y="4299857"/>
            <a:ext cx="446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0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AAB82C0-9A83-F821-7B45-6F893D31B967}"/>
              </a:ext>
            </a:extLst>
          </p:cNvPr>
          <p:cNvSpPr txBox="1"/>
          <p:nvPr/>
        </p:nvSpPr>
        <p:spPr>
          <a:xfrm>
            <a:off x="7402293" y="4789715"/>
            <a:ext cx="446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4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0855059-6062-6B34-728C-83E4D719A8C2}"/>
              </a:ext>
            </a:extLst>
          </p:cNvPr>
          <p:cNvSpPr txBox="1"/>
          <p:nvPr/>
        </p:nvSpPr>
        <p:spPr>
          <a:xfrm>
            <a:off x="5181614" y="4800600"/>
            <a:ext cx="446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6</a:t>
            </a:r>
            <a:endParaRPr lang="fr-MA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1079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BCB11401-06A6-5785-B572-2658892BCF65}"/>
              </a:ext>
            </a:extLst>
          </p:cNvPr>
          <p:cNvSpPr/>
          <p:nvPr/>
        </p:nvSpPr>
        <p:spPr>
          <a:xfrm>
            <a:off x="2563159" y="32888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AE477A77-5C73-9B89-DD2E-6265924474A6}"/>
              </a:ext>
            </a:extLst>
          </p:cNvPr>
          <p:cNvSpPr>
            <a:spLocks noChangeAspect="1"/>
          </p:cNvSpPr>
          <p:nvPr/>
        </p:nvSpPr>
        <p:spPr>
          <a:xfrm>
            <a:off x="6321204" y="33409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>
                <a:cs typeface="Calibri" panose="020F0502020204030204" pitchFamily="34" charset="0"/>
              </a:rPr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40493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BFE0D16-B340-8F5A-76AB-8EC9C609BE6E}"/>
              </a:ext>
            </a:extLst>
          </p:cNvPr>
          <p:cNvSpPr txBox="1"/>
          <p:nvPr/>
        </p:nvSpPr>
        <p:spPr>
          <a:xfrm>
            <a:off x="272144" y="882132"/>
            <a:ext cx="7268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96 و 97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96367CA-532B-0797-5132-F844B2C1DC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3367" y="1927467"/>
            <a:ext cx="3280954" cy="452836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9A77200-28C5-60E1-E7CD-FEA3D6EC09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6766" y="1928177"/>
            <a:ext cx="3280954" cy="4512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19447</TotalTime>
  <Words>988</Words>
  <Application>Microsoft Office PowerPoint</Application>
  <PresentationFormat>Affichage à l'écran (4:3)</PresentationFormat>
  <Paragraphs>292</Paragraphs>
  <Slides>63</Slides>
  <Notes>24</Notes>
  <HiddenSlides>0</HiddenSlides>
  <MMClips>6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63</vt:i4>
      </vt:variant>
    </vt:vector>
  </HeadingPairs>
  <TitlesOfParts>
    <vt:vector size="73" baseType="lpstr">
      <vt:lpstr>Arial</vt:lpstr>
      <vt:lpstr>Aptos</vt:lpstr>
      <vt:lpstr>Effra CC Arbc</vt:lpstr>
      <vt:lpstr>Dosis</vt:lpstr>
      <vt:lpstr>Calibri</vt:lpstr>
      <vt:lpstr>DengXian</vt:lpstr>
      <vt:lpstr>Aptos Display</vt:lpstr>
      <vt:lpstr>2_Conception personnalisée</vt:lpstr>
      <vt:lpstr>Page d'entree</vt:lpstr>
      <vt:lpstr>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 EL HAMDOUNI</dc:creator>
  <cp:lastModifiedBy>EL HAMDOUNI BTIHAJ</cp:lastModifiedBy>
  <cp:revision>247</cp:revision>
  <cp:lastPrinted>2025-08-13T10:11:39Z</cp:lastPrinted>
  <dcterms:created xsi:type="dcterms:W3CDTF">2025-08-01T12:31:49Z</dcterms:created>
  <dcterms:modified xsi:type="dcterms:W3CDTF">2026-04-19T14:57:39Z</dcterms:modified>
</cp:coreProperties>
</file>