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4"/>
  </p:notesMasterIdLst>
  <p:handoutMasterIdLst>
    <p:handoutMasterId r:id="rId55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26" r:id="rId13"/>
    <p:sldId id="1142" r:id="rId14"/>
    <p:sldId id="1125" r:id="rId15"/>
    <p:sldId id="1135" r:id="rId16"/>
    <p:sldId id="1117" r:id="rId17"/>
    <p:sldId id="1118" r:id="rId18"/>
    <p:sldId id="1016" r:id="rId19"/>
    <p:sldId id="812" r:id="rId20"/>
    <p:sldId id="751" r:id="rId21"/>
    <p:sldId id="916" r:id="rId22"/>
    <p:sldId id="1018" r:id="rId23"/>
    <p:sldId id="1087" r:id="rId24"/>
    <p:sldId id="1088" r:id="rId25"/>
    <p:sldId id="1089" r:id="rId26"/>
    <p:sldId id="940" r:id="rId27"/>
    <p:sldId id="1143" r:id="rId28"/>
    <p:sldId id="1119" r:id="rId29"/>
    <p:sldId id="1091" r:id="rId30"/>
    <p:sldId id="1144" r:id="rId31"/>
    <p:sldId id="1121" r:id="rId32"/>
    <p:sldId id="1092" r:id="rId33"/>
    <p:sldId id="2134807056" r:id="rId34"/>
    <p:sldId id="2134807057" r:id="rId35"/>
    <p:sldId id="1096" r:id="rId36"/>
    <p:sldId id="1097" r:id="rId37"/>
    <p:sldId id="2134807059" r:id="rId38"/>
    <p:sldId id="1123" r:id="rId39"/>
    <p:sldId id="1019" r:id="rId40"/>
    <p:sldId id="926" r:id="rId41"/>
    <p:sldId id="927" r:id="rId42"/>
    <p:sldId id="925" r:id="rId43"/>
    <p:sldId id="920" r:id="rId44"/>
    <p:sldId id="911" r:id="rId45"/>
    <p:sldId id="644" r:id="rId46"/>
    <p:sldId id="875" r:id="rId47"/>
    <p:sldId id="1133" r:id="rId48"/>
    <p:sldId id="1134" r:id="rId49"/>
    <p:sldId id="1021" r:id="rId50"/>
    <p:sldId id="809" r:id="rId51"/>
    <p:sldId id="764" r:id="rId52"/>
    <p:sldId id="944" r:id="rId53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6"/>
      <p:bold r:id="rId57"/>
    </p:embeddedFont>
    <p:embeddedFont>
      <p:font typeface="Dosis" pitchFamily="2" charset="0"/>
      <p:regular r:id="rId58"/>
      <p:bold r:id="rId5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EEEF"/>
    <a:srgbClr val="156082"/>
    <a:srgbClr val="FCC302"/>
    <a:srgbClr val="3E898D"/>
    <a:srgbClr val="FFFEFC"/>
    <a:srgbClr val="FC8D00"/>
    <a:srgbClr val="2B7589"/>
    <a:srgbClr val="FEFEFE"/>
    <a:srgbClr val="617479"/>
    <a:srgbClr val="E7E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59" d="100"/>
          <a:sy n="59" d="100"/>
        </p:scale>
        <p:origin x="154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handoutMaster" Target="handoutMasters/handoutMaster1.xml"/><Relationship Id="rId63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font" Target="fonts/font3.fntdata"/><Relationship Id="rId5" Type="http://schemas.openxmlformats.org/officeDocument/2006/relationships/slide" Target="slides/slide2.xml"/><Relationship Id="rId61" Type="http://schemas.openxmlformats.org/officeDocument/2006/relationships/viewProps" Target="view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1.fntdata"/><Relationship Id="rId64" Type="http://schemas.microsoft.com/office/2018/10/relationships/authors" Target="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4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2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D52EE-6B4B-40D1-E899-22822101B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DCCA78-93F0-1F93-8E48-6A4F0BAD55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78B163-4928-72B7-02BB-72645F962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A86DA7-3CC4-C6D3-9BBD-C955B96614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7943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00A66-6245-45FC-2D1A-5C78A7BE6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3C373C-5827-D44D-E7B9-71407221AD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7BBCC9-C17E-36E7-C29E-0BEA48AA6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BE5C03-4567-E5A4-9782-9A8486D7CF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546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4167B-8979-8790-0FFE-CFFD11CC3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7BA1514-134D-F95A-64F8-98E55397C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E19531-0D03-2F5D-811E-10E5E8065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8F735C-AAE9-A2B9-FE0E-1FDA69D865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3906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5.png"/><Relationship Id="rId4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pixabay.com/en/ruler-geometry-school-mathematics-1023726/" TargetMode="Externa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pixabay.com/en/ruler-geometry-school-mathematics-1023726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1.png"/><Relationship Id="rId4" Type="http://schemas.openxmlformats.org/officeDocument/2006/relationships/hyperlink" Target="https://pixabay.com/en/ruler-geometry-school-mathematics-1023726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pixabay.com/en/ruler-geometry-school-mathematics-1023726/" TargetMode="Externa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pixabay.com/en/ruler-geometry-school-mathematics-1023726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2.png"/><Relationship Id="rId4" Type="http://schemas.openxmlformats.org/officeDocument/2006/relationships/hyperlink" Target="https://pixabay.com/en/ruler-geometry-school-mathematics-1023726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pixabay.com/en/ruler-geometry-school-mathematics-1023726/" TargetMode="Externa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pixabay.com/en/ruler-geometry-school-mathematics-1023726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pixabay.com/en/ruler-geometry-school-mathematics-1023726/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pixabay.com/en/ruler-geometry-school-mathematics-1023726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pixabay.com/en/ruler-geometry-school-mathematics-1023726/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5.png"/><Relationship Id="rId5" Type="http://schemas.openxmlformats.org/officeDocument/2006/relationships/image" Target="../media/image22.pn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7.emf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7.emf"/><Relationship Id="rId5" Type="http://schemas.openxmlformats.org/officeDocument/2006/relationships/image" Target="../media/image22.png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7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3DFC0F6-FE1E-69C3-DE66-06D382919D33}"/>
              </a:ext>
            </a:extLst>
          </p:cNvPr>
          <p:cNvGrpSpPr/>
          <p:nvPr/>
        </p:nvGrpSpPr>
        <p:grpSpPr>
          <a:xfrm>
            <a:off x="7151799" y="6016087"/>
            <a:ext cx="1146240" cy="288630"/>
            <a:chOff x="5350328" y="5877672"/>
            <a:chExt cx="1146240" cy="288630"/>
          </a:xfrm>
          <a:solidFill>
            <a:srgbClr val="FCC302"/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6BCC681-20D4-0694-0391-E79C96741B9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92FBC287-6865-1BD7-6DF9-7D2ADE1806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24F8D02-1F07-ABA3-16F6-AA983915831E}"/>
              </a:ext>
            </a:extLst>
          </p:cNvPr>
          <p:cNvSpPr/>
          <p:nvPr/>
        </p:nvSpPr>
        <p:spPr>
          <a:xfrm>
            <a:off x="5558776" y="6017005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83DAE52-FCE2-7CED-4E44-ECF9D668C8CF}"/>
              </a:ext>
            </a:extLst>
          </p:cNvPr>
          <p:cNvSpPr/>
          <p:nvPr/>
        </p:nvSpPr>
        <p:spPr>
          <a:xfrm>
            <a:off x="6414190" y="604365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(الجداء)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57298" y="243789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736360" y="2926130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الأطوال (1)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4636622" y="434626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الأطوال (3)</a:t>
            </a:r>
          </a:p>
        </p:txBody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06F26ED0-5E7B-7CF4-AE7D-0AA2EEB3DAA5}"/>
              </a:ext>
            </a:extLst>
          </p:cNvPr>
          <p:cNvGrpSpPr/>
          <p:nvPr/>
        </p:nvGrpSpPr>
        <p:grpSpPr>
          <a:xfrm>
            <a:off x="508533" y="2407122"/>
            <a:ext cx="3765568" cy="1149317"/>
            <a:chOff x="4491471" y="2442358"/>
            <a:chExt cx="3765568" cy="114931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6698D9B-2A67-7D5F-930D-77297231A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ADFB0B19-49AD-5C83-27BA-7124DADD8E81}"/>
                </a:ext>
              </a:extLst>
            </p:cNvPr>
            <p:cNvSpPr/>
            <p:nvPr/>
          </p:nvSpPr>
          <p:spPr>
            <a:xfrm>
              <a:off x="6649632" y="2442358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345730B-781F-AC9D-C961-6893CC9F15F7}"/>
              </a:ext>
            </a:extLst>
          </p:cNvPr>
          <p:cNvSpPr txBox="1"/>
          <p:nvPr/>
        </p:nvSpPr>
        <p:spPr>
          <a:xfrm>
            <a:off x="595621" y="2917657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الأطوال (2)</a:t>
            </a:r>
          </a:p>
          <a:p>
            <a:pPr marL="0" indent="0" algn="r" rtl="1">
              <a:buNone/>
            </a:pP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الأطوال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CDFD87-2446-4A08-AEF3-D2D25D429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686" y="2435062"/>
            <a:ext cx="3113316" cy="39037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0E1E95-A9FC-F6A7-79CE-D59F290F2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371" y="2435062"/>
            <a:ext cx="3113316" cy="390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38497"/>
            <a:ext cx="6288180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1709058" y="3823164"/>
            <a:ext cx="52245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وحدة المليمتر لقياس الأطوال.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834740" y="2545266"/>
            <a:ext cx="4007926" cy="1776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132898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002970" y="32343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CEE071-CC1C-4E0D-F503-31DEB26175A2}"/>
              </a:ext>
            </a:extLst>
          </p:cNvPr>
          <p:cNvSpPr txBox="1"/>
          <p:nvPr/>
        </p:nvSpPr>
        <p:spPr>
          <a:xfrm>
            <a:off x="2002968" y="3702393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B69065B-43C6-588B-F1CF-C78FCCD88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492" y="2034040"/>
            <a:ext cx="3245213" cy="420565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6BC818-ADA4-A1E6-84D9-C2D884496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957" y="2042376"/>
            <a:ext cx="3245212" cy="4205651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بتصحيح الواجب المنزلي،  خذوا الكراسة ص 86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1602035" y="4441373"/>
            <a:ext cx="2942800" cy="74022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8D022C-8C62-8751-EE30-C696C734BBFA}"/>
              </a:ext>
            </a:extLst>
          </p:cNvPr>
          <p:cNvSpPr/>
          <p:nvPr/>
        </p:nvSpPr>
        <p:spPr>
          <a:xfrm>
            <a:off x="4639151" y="4604658"/>
            <a:ext cx="2728141" cy="13912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2A6FC125-CC2B-51B6-123C-88E4C066D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263" y="2265429"/>
            <a:ext cx="6245475" cy="356811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FDC5842-64A1-75CE-15F4-5790EC5A9698}"/>
              </a:ext>
            </a:extLst>
          </p:cNvPr>
          <p:cNvSpPr txBox="1"/>
          <p:nvPr/>
        </p:nvSpPr>
        <p:spPr>
          <a:xfrm>
            <a:off x="3363683" y="4648199"/>
            <a:ext cx="54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87C50DF-7E55-93F2-B903-55DCD712D16D}"/>
              </a:ext>
            </a:extLst>
          </p:cNvPr>
          <p:cNvSpPr txBox="1"/>
          <p:nvPr/>
        </p:nvSpPr>
        <p:spPr>
          <a:xfrm>
            <a:off x="6781796" y="4659085"/>
            <a:ext cx="54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5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4D1D7F8-69C6-C711-3B61-C8024FE54E10}"/>
              </a:ext>
            </a:extLst>
          </p:cNvPr>
          <p:cNvSpPr txBox="1"/>
          <p:nvPr/>
        </p:nvSpPr>
        <p:spPr>
          <a:xfrm>
            <a:off x="6346369" y="2721428"/>
            <a:ext cx="54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7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E209A-A3E3-90C5-5D26-A734B43F8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6894DD3-768F-0AB1-FF8E-185F96744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2284368"/>
            <a:ext cx="7557025" cy="228926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352F64E-9095-BC1E-ABC2-C9BC35FCBD6D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84642C-6C53-3AA6-1C21-4DC1B075D7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B378082-6A4E-2C80-8DCC-00D3AA85FBAE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D39F47B-A73B-D5A0-4763-B8963CF7E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70837D1-2A48-AC33-F896-C062E05B1D1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A0B9B5D-C9A0-3E2A-820E-029D5FD0B9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E47F5CB-F864-A01B-DB54-A548127EC2C0}"/>
              </a:ext>
            </a:extLst>
          </p:cNvPr>
          <p:cNvSpPr txBox="1"/>
          <p:nvPr/>
        </p:nvSpPr>
        <p:spPr>
          <a:xfrm>
            <a:off x="3951514" y="3842655"/>
            <a:ext cx="54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4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0D160EF-E17A-CFEC-E771-99B6A0CEA98A}"/>
              </a:ext>
            </a:extLst>
          </p:cNvPr>
          <p:cNvSpPr txBox="1"/>
          <p:nvPr/>
        </p:nvSpPr>
        <p:spPr>
          <a:xfrm>
            <a:off x="4963885" y="3875314"/>
            <a:ext cx="54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6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EF50EB4-631B-4FD1-786F-252662213869}"/>
              </a:ext>
            </a:extLst>
          </p:cNvPr>
          <p:cNvSpPr txBox="1"/>
          <p:nvPr/>
        </p:nvSpPr>
        <p:spPr>
          <a:xfrm>
            <a:off x="3037114" y="3842659"/>
            <a:ext cx="54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5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5FE06C6-ED21-804F-1592-397279084584}"/>
              </a:ext>
            </a:extLst>
          </p:cNvPr>
          <p:cNvSpPr txBox="1"/>
          <p:nvPr/>
        </p:nvSpPr>
        <p:spPr>
          <a:xfrm>
            <a:off x="5823854" y="3864429"/>
            <a:ext cx="936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15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39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BCB04-56D0-B927-A76E-2DD3E3CBC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BF19B4A-9437-5C6C-604C-D83F8708E0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B30617F-8163-DA99-4990-01A83C9CAEEB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01544D1-19AB-0EC3-F3BF-85C82C7CC49A}"/>
              </a:ext>
            </a:extLst>
          </p:cNvPr>
          <p:cNvSpPr/>
          <p:nvPr/>
        </p:nvSpPr>
        <p:spPr>
          <a:xfrm>
            <a:off x="2834740" y="2610580"/>
            <a:ext cx="4007926" cy="17762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DC89332B-AFE8-094D-2C28-CEBBBB101394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BED4652-CBDB-1DA2-FF9A-96BB95AD93D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3D9AE42-8DEE-15AD-FB49-AF0A4F8DB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86646" y="3590098"/>
            <a:ext cx="841742" cy="8417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F6B7B3B-1B75-F48A-0C75-52619D76514E}"/>
              </a:ext>
            </a:extLst>
          </p:cNvPr>
          <p:cNvSpPr txBox="1"/>
          <p:nvPr/>
        </p:nvSpPr>
        <p:spPr>
          <a:xfrm>
            <a:off x="2002970" y="3234307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الواجب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المنزلي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C1DC80-60B6-6818-93DE-801ECF1290B2}"/>
              </a:ext>
            </a:extLst>
          </p:cNvPr>
          <p:cNvSpPr txBox="1"/>
          <p:nvPr/>
        </p:nvSpPr>
        <p:spPr>
          <a:xfrm>
            <a:off x="2002968" y="3735051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211760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7E207-E9EA-D072-E479-FBAA3B45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6365253-99CF-5124-2063-9D0DB7A07E39}"/>
              </a:ext>
            </a:extLst>
          </p:cNvPr>
          <p:cNvSpPr txBox="1"/>
          <p:nvPr/>
        </p:nvSpPr>
        <p:spPr>
          <a:xfrm>
            <a:off x="533401" y="938025"/>
            <a:ext cx="691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كراسات الحساب الذهني الصفحة 20.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BBEC16-96F7-A955-99E7-E5DE17B99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B16D08-1AC4-B3F7-50AC-BD51BD94FF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030" y="1645899"/>
            <a:ext cx="3673090" cy="476362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4669312-9587-F625-D408-F1B8A2A18DA3}"/>
              </a:ext>
            </a:extLst>
          </p:cNvPr>
          <p:cNvSpPr txBox="1"/>
          <p:nvPr/>
        </p:nvSpPr>
        <p:spPr>
          <a:xfrm>
            <a:off x="2721429" y="2841171"/>
            <a:ext cx="3243942" cy="40277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99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22E74-8CA1-99D7-F8A0-9AD0CD8BA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09A10-2B94-0F14-DFAD-CD3551887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F3C81A8-FAF3-2EF8-860F-741B29018822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باتباع هذه الطريقة.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B2F1BCC-4237-B9C9-394F-E3868B847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93572"/>
            <a:ext cx="7557025" cy="85978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F47F6F-2457-86BA-8EA1-B8DAE1A04C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8502" y="1733003"/>
            <a:ext cx="3706994" cy="104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1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7AFAB-9510-DD32-F474-20D1322BD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EEC6E71-ED32-2541-4187-2F2E021A75CE}"/>
              </a:ext>
            </a:extLst>
          </p:cNvPr>
          <p:cNvSpPr txBox="1"/>
          <p:nvPr/>
        </p:nvSpPr>
        <p:spPr>
          <a:xfrm>
            <a:off x="533401" y="938025"/>
            <a:ext cx="691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ثانيا: أجمع العدد الأول مع عشرات العدد الثاني.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EA7A29-9F2F-53B3-1014-A5C295EEC5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8D8579-7953-C6F2-452F-71227FC89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93572"/>
            <a:ext cx="7557025" cy="85978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86E89D2-7454-A8CD-CA5E-BDAB40D98296}"/>
              </a:ext>
            </a:extLst>
          </p:cNvPr>
          <p:cNvSpPr txBox="1"/>
          <p:nvPr/>
        </p:nvSpPr>
        <p:spPr>
          <a:xfrm>
            <a:off x="1719943" y="3037116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54E8122-45FA-31EB-A46C-4941B90A4C90}"/>
              </a:ext>
            </a:extLst>
          </p:cNvPr>
          <p:cNvSpPr txBox="1"/>
          <p:nvPr/>
        </p:nvSpPr>
        <p:spPr>
          <a:xfrm>
            <a:off x="2220689" y="3048004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9CF7A5B-E219-D9C8-8D87-F834D5D73F47}"/>
              </a:ext>
            </a:extLst>
          </p:cNvPr>
          <p:cNvSpPr txBox="1"/>
          <p:nvPr/>
        </p:nvSpPr>
        <p:spPr>
          <a:xfrm>
            <a:off x="2634343" y="3048002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57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1E45B0F-3283-C7FE-5B71-E3257FF50ED3}"/>
              </a:ext>
            </a:extLst>
          </p:cNvPr>
          <p:cNvSpPr txBox="1"/>
          <p:nvPr/>
        </p:nvSpPr>
        <p:spPr>
          <a:xfrm>
            <a:off x="1719942" y="3396343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BD9B73A-FD64-8536-69E6-73FB93DC69E7}"/>
              </a:ext>
            </a:extLst>
          </p:cNvPr>
          <p:cNvSpPr txBox="1"/>
          <p:nvPr/>
        </p:nvSpPr>
        <p:spPr>
          <a:xfrm>
            <a:off x="2220688" y="3407231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CA67327-2863-C223-D99C-89BFC696AD89}"/>
              </a:ext>
            </a:extLst>
          </p:cNvPr>
          <p:cNvSpPr txBox="1"/>
          <p:nvPr/>
        </p:nvSpPr>
        <p:spPr>
          <a:xfrm>
            <a:off x="2634342" y="3407229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79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9552D59-B425-DD84-A2AA-A1B45E375209}"/>
              </a:ext>
            </a:extLst>
          </p:cNvPr>
          <p:cNvSpPr txBox="1"/>
          <p:nvPr/>
        </p:nvSpPr>
        <p:spPr>
          <a:xfrm>
            <a:off x="4005945" y="3048002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D6A6EBF-7066-2DBE-2830-AD107EAB134F}"/>
              </a:ext>
            </a:extLst>
          </p:cNvPr>
          <p:cNvSpPr txBox="1"/>
          <p:nvPr/>
        </p:nvSpPr>
        <p:spPr>
          <a:xfrm>
            <a:off x="4463147" y="3058890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74B5AFE-3C5A-BC45-0DDB-D43C2DFEA920}"/>
              </a:ext>
            </a:extLst>
          </p:cNvPr>
          <p:cNvSpPr txBox="1"/>
          <p:nvPr/>
        </p:nvSpPr>
        <p:spPr>
          <a:xfrm>
            <a:off x="4876801" y="3058888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71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27A6C54-7BAA-AEEB-642A-3446689198EE}"/>
              </a:ext>
            </a:extLst>
          </p:cNvPr>
          <p:cNvSpPr txBox="1"/>
          <p:nvPr/>
        </p:nvSpPr>
        <p:spPr>
          <a:xfrm>
            <a:off x="4005944" y="3407229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47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E587026-B16C-6B57-BDCF-682DB52B76AE}"/>
              </a:ext>
            </a:extLst>
          </p:cNvPr>
          <p:cNvSpPr txBox="1"/>
          <p:nvPr/>
        </p:nvSpPr>
        <p:spPr>
          <a:xfrm>
            <a:off x="4463146" y="3418117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54FA773-4F01-DBE9-BA56-C56702DAF915}"/>
              </a:ext>
            </a:extLst>
          </p:cNvPr>
          <p:cNvSpPr txBox="1"/>
          <p:nvPr/>
        </p:nvSpPr>
        <p:spPr>
          <a:xfrm>
            <a:off x="4876800" y="3418115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AF75FDD-C029-C318-EAEC-B0BFCB49B618}"/>
              </a:ext>
            </a:extLst>
          </p:cNvPr>
          <p:cNvSpPr txBox="1"/>
          <p:nvPr/>
        </p:nvSpPr>
        <p:spPr>
          <a:xfrm>
            <a:off x="6248400" y="3037118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37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D1CBC16-0781-8BFF-6B7B-D4F9065FB559}"/>
              </a:ext>
            </a:extLst>
          </p:cNvPr>
          <p:cNvSpPr txBox="1"/>
          <p:nvPr/>
        </p:nvSpPr>
        <p:spPr>
          <a:xfrm>
            <a:off x="6749146" y="3048006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441A8D1-17FB-07C9-9970-C2008B4AB202}"/>
              </a:ext>
            </a:extLst>
          </p:cNvPr>
          <p:cNvSpPr txBox="1"/>
          <p:nvPr/>
        </p:nvSpPr>
        <p:spPr>
          <a:xfrm>
            <a:off x="7162800" y="3048004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41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67DDBAE-F6B6-5891-E719-888CE0F74041}"/>
              </a:ext>
            </a:extLst>
          </p:cNvPr>
          <p:cNvSpPr txBox="1"/>
          <p:nvPr/>
        </p:nvSpPr>
        <p:spPr>
          <a:xfrm>
            <a:off x="6248399" y="3396345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93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3BB6458-6E89-098A-2417-393733084B98}"/>
              </a:ext>
            </a:extLst>
          </p:cNvPr>
          <p:cNvSpPr txBox="1"/>
          <p:nvPr/>
        </p:nvSpPr>
        <p:spPr>
          <a:xfrm>
            <a:off x="6749145" y="3407233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01F96AC-5BDA-7986-F561-270FAD0F6725}"/>
              </a:ext>
            </a:extLst>
          </p:cNvPr>
          <p:cNvSpPr txBox="1"/>
          <p:nvPr/>
        </p:nvSpPr>
        <p:spPr>
          <a:xfrm>
            <a:off x="7162799" y="3407231"/>
            <a:ext cx="478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98</a:t>
            </a:r>
          </a:p>
        </p:txBody>
      </p:sp>
    </p:spTree>
    <p:extLst>
      <p:ext uri="{BB962C8B-B14F-4D97-AF65-F5344CB8AC3E}">
        <p14:creationId xmlns:p14="http://schemas.microsoft.com/office/powerpoint/2010/main" val="73893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تعرف وحدة المليمتر لقياس الأطوال.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نقيس الأطوال بدقة باستعمال المسطرة.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S- N2-P4-Sem3 -S2">
            <a:hlinkClick r:id="" action="ppaction://media"/>
            <a:extLst>
              <a:ext uri="{FF2B5EF4-FFF2-40B4-BE49-F238E27FC236}">
                <a16:creationId xmlns:a16="http://schemas.microsoft.com/office/drawing/2014/main" id="{2DAB170B-C24B-873E-EC54-C4F865FAA6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47688" y="2111066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6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 حول قياس الأطوال بالسنتمتر والمليمتر؛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DA7A50-E684-E27C-0564-C4F2741ED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EF6E6A-1AF5-7DC4-722D-B448005A28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3804" y="2324435"/>
            <a:ext cx="5556390" cy="310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 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95775BF-3696-A7B2-67B6-816739DAE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4342B12-0815-3558-6037-078C130207AD}"/>
              </a:ext>
            </a:extLst>
          </p:cNvPr>
          <p:cNvSpPr txBox="1"/>
          <p:nvPr/>
        </p:nvSpPr>
        <p:spPr>
          <a:xfrm>
            <a:off x="166287" y="925698"/>
            <a:ext cx="7311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سنقيسُ طول القطعة بِالسَّنتِيمِترِ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cm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 والمليمتر (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mm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خُطوَةً خطوة.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757C51-C039-D517-410D-28534BAED3A2}"/>
              </a:ext>
            </a:extLst>
          </p:cNvPr>
          <p:cNvGrpSpPr/>
          <p:nvPr/>
        </p:nvGrpSpPr>
        <p:grpSpPr>
          <a:xfrm rot="21288859">
            <a:off x="2416033" y="3288733"/>
            <a:ext cx="3819860" cy="483393"/>
            <a:chOff x="2215331" y="3952731"/>
            <a:chExt cx="4818441" cy="483393"/>
          </a:xfrm>
        </p:grpSpPr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B5B9B1E4-87F4-629C-2B86-8157FB40D75D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459E3F75-E569-0CD2-02B1-E9EDE2FAD957}"/>
                </a:ext>
              </a:extLst>
            </p:cNvPr>
            <p:cNvCxnSpPr/>
            <p:nvPr/>
          </p:nvCxnSpPr>
          <p:spPr>
            <a:xfrm>
              <a:off x="2215331" y="3952731"/>
              <a:ext cx="0" cy="1371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AA425020-C04A-4599-A24B-DCBAC9DEA5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19882" y="4279070"/>
              <a:ext cx="13890" cy="15705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5805093" y="1896223"/>
            <a:ext cx="2571271" cy="476307"/>
            <a:chOff x="5762559" y="1970604"/>
            <a:chExt cx="2415807" cy="39364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5762559" y="1970604"/>
              <a:ext cx="1877708" cy="39364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السَّنْتِيمِتْرَاتِ الْكَامِلَةِ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37968" y="1983263"/>
              <a:ext cx="440398" cy="365140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545825" y="1875434"/>
            <a:ext cx="2049715" cy="494252"/>
            <a:chOff x="3967398" y="1902127"/>
            <a:chExt cx="2049715" cy="49425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3967398" y="1902127"/>
              <a:ext cx="1438104" cy="4763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الْمِليمِتْراتِ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2676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576958" y="1852653"/>
            <a:ext cx="2784554" cy="476305"/>
            <a:chOff x="379222" y="1920313"/>
            <a:chExt cx="2531415" cy="325322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379222" y="1920313"/>
              <a:ext cx="2108341" cy="32532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أُعَبِّرُ بِالسَّنْتِمِتْراتِ وَالْمِليمِتْراتِ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09322" y="1945921"/>
              <a:ext cx="401315" cy="29971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6F49547-6EEE-0B4B-A8C7-C6471684A594}"/>
              </a:ext>
            </a:extLst>
          </p:cNvPr>
          <p:cNvGrpSpPr/>
          <p:nvPr/>
        </p:nvGrpSpPr>
        <p:grpSpPr>
          <a:xfrm rot="21288859">
            <a:off x="1425429" y="3288733"/>
            <a:ext cx="3819860" cy="483393"/>
            <a:chOff x="2215331" y="3952731"/>
            <a:chExt cx="4818441" cy="483393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4F24D75-673E-6896-CC6C-777959BB3590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96CED0A0-E9C5-F48C-C380-2329F8013C8B}"/>
                </a:ext>
              </a:extLst>
            </p:cNvPr>
            <p:cNvCxnSpPr/>
            <p:nvPr/>
          </p:nvCxnSpPr>
          <p:spPr>
            <a:xfrm>
              <a:off x="2215331" y="3952731"/>
              <a:ext cx="0" cy="1371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FD96205E-7B3B-14A2-AE92-593312DBCA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19882" y="4279070"/>
              <a:ext cx="13890" cy="15705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D14DA9A-6E95-2F77-0C18-BD1C75C64D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26094" r="9888" b="31648"/>
          <a:stretch>
            <a:fillRect/>
          </a:stretch>
        </p:blipFill>
        <p:spPr>
          <a:xfrm>
            <a:off x="1220682" y="3563284"/>
            <a:ext cx="6592764" cy="100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ليقرأ عدد السنتمترات الكاملة؟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06F6430-C249-C250-AA00-F71C8B0BCB69}"/>
              </a:ext>
            </a:extLst>
          </p:cNvPr>
          <p:cNvGrpSpPr/>
          <p:nvPr/>
        </p:nvGrpSpPr>
        <p:grpSpPr>
          <a:xfrm>
            <a:off x="5805093" y="1896223"/>
            <a:ext cx="2571271" cy="476307"/>
            <a:chOff x="5762559" y="1970604"/>
            <a:chExt cx="2415807" cy="3936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BBBDC8B-7E45-C2F4-BF82-56C3DC25BD8C}"/>
                </a:ext>
              </a:extLst>
            </p:cNvPr>
            <p:cNvSpPr/>
            <p:nvPr/>
          </p:nvSpPr>
          <p:spPr>
            <a:xfrm>
              <a:off x="5762559" y="1970604"/>
              <a:ext cx="1877708" cy="39364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السَّنْتِيمِتْرَاتِ الْكَامِلَةِ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0ED97499-85A5-FB72-32FD-65B08F6372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37968" y="1983263"/>
              <a:ext cx="440398" cy="365140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42ECD0A-7615-858F-326B-7C33C32744EE}"/>
              </a:ext>
            </a:extLst>
          </p:cNvPr>
          <p:cNvGrpSpPr/>
          <p:nvPr/>
        </p:nvGrpSpPr>
        <p:grpSpPr>
          <a:xfrm>
            <a:off x="3545825" y="1875434"/>
            <a:ext cx="2049715" cy="494252"/>
            <a:chOff x="3967398" y="1902127"/>
            <a:chExt cx="2049715" cy="494252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C5253CF-40A8-0F96-17A5-84FCA85A8D2F}"/>
                </a:ext>
              </a:extLst>
            </p:cNvPr>
            <p:cNvSpPr/>
            <p:nvPr/>
          </p:nvSpPr>
          <p:spPr>
            <a:xfrm>
              <a:off x="3967398" y="1902127"/>
              <a:ext cx="1438104" cy="4763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الْمِليمِتْراتِ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D0B54FCC-2703-CE2A-647E-9D41AE9914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2676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F070B05-6E5F-3644-68BE-4A82CB0B2EA6}"/>
              </a:ext>
            </a:extLst>
          </p:cNvPr>
          <p:cNvGrpSpPr/>
          <p:nvPr/>
        </p:nvGrpSpPr>
        <p:grpSpPr>
          <a:xfrm>
            <a:off x="576958" y="1852653"/>
            <a:ext cx="2784554" cy="476305"/>
            <a:chOff x="379222" y="1920313"/>
            <a:chExt cx="2531415" cy="325322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4FA076F-2CC6-0022-05E7-C942B6AE0F87}"/>
                </a:ext>
              </a:extLst>
            </p:cNvPr>
            <p:cNvSpPr/>
            <p:nvPr/>
          </p:nvSpPr>
          <p:spPr>
            <a:xfrm>
              <a:off x="379222" y="1920313"/>
              <a:ext cx="2108341" cy="32532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أُعَبِّرُ بِالسَّنْتِمِتْراتِ وَالْمِليمِتْراتِ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8E55B3B4-D7F3-BB28-01B9-063DD50F84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09322" y="1945921"/>
              <a:ext cx="401315" cy="29971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6A8B43A-89AA-B035-1D98-D0DF0F21C403}"/>
              </a:ext>
            </a:extLst>
          </p:cNvPr>
          <p:cNvGrpSpPr/>
          <p:nvPr/>
        </p:nvGrpSpPr>
        <p:grpSpPr>
          <a:xfrm rot="21288859">
            <a:off x="1425429" y="3288733"/>
            <a:ext cx="3819860" cy="483393"/>
            <a:chOff x="2215331" y="3952731"/>
            <a:chExt cx="4818441" cy="483393"/>
          </a:xfrm>
        </p:grpSpPr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32334893-0E37-F883-5C68-1CDA8AAB2785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B9E58FB0-594E-8DC9-AA83-BF8F1BD58535}"/>
                </a:ext>
              </a:extLst>
            </p:cNvPr>
            <p:cNvCxnSpPr/>
            <p:nvPr/>
          </p:nvCxnSpPr>
          <p:spPr>
            <a:xfrm>
              <a:off x="2215331" y="3952731"/>
              <a:ext cx="0" cy="1371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A7E54FD4-298D-765B-2A62-FF773ABE50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19882" y="4279070"/>
              <a:ext cx="13890" cy="15705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Image 37">
            <a:extLst>
              <a:ext uri="{FF2B5EF4-FFF2-40B4-BE49-F238E27FC236}">
                <a16:creationId xmlns:a16="http://schemas.microsoft.com/office/drawing/2014/main" id="{F2CDFA4C-F907-4C3D-A626-C1ABCE7AB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094" r="9888" b="31648"/>
          <a:stretch>
            <a:fillRect/>
          </a:stretch>
        </p:blipFill>
        <p:spPr>
          <a:xfrm>
            <a:off x="1220682" y="3563284"/>
            <a:ext cx="6592764" cy="100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D5496-0B37-B0C1-C707-09F3E1623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A4F2F8F-6DF8-968F-D948-57FC0A158AF0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السنتمترات الكاملة هو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8cm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8C1EB32-A5A1-6049-42BD-2A3376725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33BF0CE-F27A-B4D2-DE00-E99BAAD05799}"/>
              </a:ext>
            </a:extLst>
          </p:cNvPr>
          <p:cNvGrpSpPr/>
          <p:nvPr/>
        </p:nvGrpSpPr>
        <p:grpSpPr>
          <a:xfrm>
            <a:off x="5805093" y="1896223"/>
            <a:ext cx="2571271" cy="476307"/>
            <a:chOff x="5762559" y="1970604"/>
            <a:chExt cx="2415807" cy="3936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F403BB7-3F25-BFA8-171A-C94677D3E54E}"/>
                </a:ext>
              </a:extLst>
            </p:cNvPr>
            <p:cNvSpPr/>
            <p:nvPr/>
          </p:nvSpPr>
          <p:spPr>
            <a:xfrm>
              <a:off x="5762559" y="1970604"/>
              <a:ext cx="1877708" cy="39364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السَّنْتِيمِتْرَاتِ الْكَامِلَةِ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D9F496A0-183A-6152-EA55-A168A5BF36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37968" y="1983263"/>
              <a:ext cx="440398" cy="365140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06C5D09-749F-E82C-CAC2-D5AE34C02D9F}"/>
              </a:ext>
            </a:extLst>
          </p:cNvPr>
          <p:cNvGrpSpPr/>
          <p:nvPr/>
        </p:nvGrpSpPr>
        <p:grpSpPr>
          <a:xfrm>
            <a:off x="3545825" y="1875434"/>
            <a:ext cx="2049715" cy="494252"/>
            <a:chOff x="3967398" y="1902127"/>
            <a:chExt cx="2049715" cy="494252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33C6475-EEEF-1BA3-8D66-70A45F9C2FAA}"/>
                </a:ext>
              </a:extLst>
            </p:cNvPr>
            <p:cNvSpPr/>
            <p:nvPr/>
          </p:nvSpPr>
          <p:spPr>
            <a:xfrm>
              <a:off x="3967398" y="1902127"/>
              <a:ext cx="1438104" cy="4763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الْمِليمِتْراتِ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3323EDB2-2CBA-1C8B-DC40-635AFF124C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2676" y="1911942"/>
              <a:ext cx="484437" cy="4844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AAB36C9-6C33-BC8C-B6B3-0F34997F39FE}"/>
              </a:ext>
            </a:extLst>
          </p:cNvPr>
          <p:cNvGrpSpPr/>
          <p:nvPr/>
        </p:nvGrpSpPr>
        <p:grpSpPr>
          <a:xfrm>
            <a:off x="576958" y="1852653"/>
            <a:ext cx="2784554" cy="476305"/>
            <a:chOff x="379222" y="1920313"/>
            <a:chExt cx="2531415" cy="325322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904A589-4B1B-30E4-55A9-66D2B3FE8E36}"/>
                </a:ext>
              </a:extLst>
            </p:cNvPr>
            <p:cNvSpPr/>
            <p:nvPr/>
          </p:nvSpPr>
          <p:spPr>
            <a:xfrm>
              <a:off x="379222" y="1920313"/>
              <a:ext cx="2108341" cy="32532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أُعَبِّرُ بِالسَّنْتِمِتْراتِ وَالْمِليمِتْراتِ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33BCECF0-E395-430B-C538-7C7876D8CE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09322" y="1945921"/>
              <a:ext cx="401315" cy="29971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755ABE5-365F-3776-1B4B-32F11D7CE1EE}"/>
              </a:ext>
            </a:extLst>
          </p:cNvPr>
          <p:cNvGrpSpPr/>
          <p:nvPr/>
        </p:nvGrpSpPr>
        <p:grpSpPr>
          <a:xfrm rot="21288859">
            <a:off x="1425429" y="3288733"/>
            <a:ext cx="3819860" cy="483393"/>
            <a:chOff x="2215331" y="3952731"/>
            <a:chExt cx="4818441" cy="483393"/>
          </a:xfrm>
        </p:grpSpPr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8BD580BB-4D3B-A726-87EE-3A84F3495E4F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AD2A11FB-7055-CCF6-1B9C-1DD16F5E5D3C}"/>
                </a:ext>
              </a:extLst>
            </p:cNvPr>
            <p:cNvCxnSpPr/>
            <p:nvPr/>
          </p:nvCxnSpPr>
          <p:spPr>
            <a:xfrm>
              <a:off x="2215331" y="3952731"/>
              <a:ext cx="0" cy="1371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0D49618C-52EE-3349-952B-EA73DE01CC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19882" y="4279070"/>
              <a:ext cx="13890" cy="15705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Image 37">
            <a:extLst>
              <a:ext uri="{FF2B5EF4-FFF2-40B4-BE49-F238E27FC236}">
                <a16:creationId xmlns:a16="http://schemas.microsoft.com/office/drawing/2014/main" id="{EB2151C5-52AC-A1C2-B963-557821E850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094" r="9888" b="31648"/>
          <a:stretch>
            <a:fillRect/>
          </a:stretch>
        </p:blipFill>
        <p:spPr>
          <a:xfrm>
            <a:off x="1220682" y="3563284"/>
            <a:ext cx="6592764" cy="1002818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8BD8D9BC-D883-7EF3-ADC2-4002113B4FE4}"/>
              </a:ext>
            </a:extLst>
          </p:cNvPr>
          <p:cNvCxnSpPr/>
          <p:nvPr/>
        </p:nvCxnSpPr>
        <p:spPr>
          <a:xfrm>
            <a:off x="5100217" y="3535928"/>
            <a:ext cx="0" cy="44732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883E8928-9EBC-DC5C-37E0-4EBE0A6BD5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003" y="4024444"/>
            <a:ext cx="507734" cy="27694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0D24674-B0CB-DBA1-E1A0-D0C89D457E72}"/>
              </a:ext>
            </a:extLst>
          </p:cNvPr>
          <p:cNvSpPr txBox="1"/>
          <p:nvPr/>
        </p:nvSpPr>
        <p:spPr>
          <a:xfrm>
            <a:off x="4947003" y="3961485"/>
            <a:ext cx="408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dirty="0">
                <a:solidFill>
                  <a:srgbClr val="C00000"/>
                </a:solidFill>
              </a:rPr>
              <a:t>8</a:t>
            </a:r>
            <a:endParaRPr lang="fr-M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95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BCE92-46B2-7593-A3A6-F931EB701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7BB694E-0D78-D67F-0CEF-A2E26985F22D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E42C862-22FC-F8E6-2479-62A7B3455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472BDA8-B1B8-E1D9-9DD2-6F4C4DE95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2EF2BCF-3428-1E6F-8A70-E3A51B5D8378}"/>
              </a:ext>
            </a:extLst>
          </p:cNvPr>
          <p:cNvGrpSpPr/>
          <p:nvPr/>
        </p:nvGrpSpPr>
        <p:grpSpPr>
          <a:xfrm>
            <a:off x="5805093" y="1896223"/>
            <a:ext cx="2571271" cy="476307"/>
            <a:chOff x="5762559" y="1970604"/>
            <a:chExt cx="2415807" cy="393640"/>
          </a:xfrm>
          <a:solidFill>
            <a:schemeClr val="bg1">
              <a:lumMod val="75000"/>
            </a:schemeClr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C408150-5BD6-706B-3C44-FCEBF095D411}"/>
                </a:ext>
              </a:extLst>
            </p:cNvPr>
            <p:cNvSpPr/>
            <p:nvPr/>
          </p:nvSpPr>
          <p:spPr>
            <a:xfrm>
              <a:off x="5762559" y="1970604"/>
              <a:ext cx="1877708" cy="3936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السَّنْتِيمِتْرَاتِ الْكَامِلَةِ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68495761-2C42-756B-61D5-FA4A1C40D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37968" y="1983263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BA7309-ED9F-D9F3-6A72-3903C17C25E3}"/>
              </a:ext>
            </a:extLst>
          </p:cNvPr>
          <p:cNvGrpSpPr/>
          <p:nvPr/>
        </p:nvGrpSpPr>
        <p:grpSpPr>
          <a:xfrm>
            <a:off x="3545825" y="1875434"/>
            <a:ext cx="2049715" cy="494252"/>
            <a:chOff x="3967398" y="1902127"/>
            <a:chExt cx="2049715" cy="494252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79B7F6-BA1F-BD6A-491C-922EDFB01A7B}"/>
                </a:ext>
              </a:extLst>
            </p:cNvPr>
            <p:cNvSpPr/>
            <p:nvPr/>
          </p:nvSpPr>
          <p:spPr>
            <a:xfrm>
              <a:off x="3967398" y="1902127"/>
              <a:ext cx="1438104" cy="4763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الْمِليمِتْراتِ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69B6361-4AC6-9A3B-8935-CDBC649FEC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2676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5B076DF-4053-0E7B-CDA5-0441FDB3349F}"/>
              </a:ext>
            </a:extLst>
          </p:cNvPr>
          <p:cNvGrpSpPr/>
          <p:nvPr/>
        </p:nvGrpSpPr>
        <p:grpSpPr>
          <a:xfrm>
            <a:off x="576958" y="1852653"/>
            <a:ext cx="2784554" cy="476305"/>
            <a:chOff x="379222" y="1920313"/>
            <a:chExt cx="2531415" cy="325322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C2C7C24-43F4-9A8A-6AA6-47D44BD80EF7}"/>
                </a:ext>
              </a:extLst>
            </p:cNvPr>
            <p:cNvSpPr/>
            <p:nvPr/>
          </p:nvSpPr>
          <p:spPr>
            <a:xfrm>
              <a:off x="379222" y="1920313"/>
              <a:ext cx="2108341" cy="32532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أُعَبِّرُ بِالسَّنْتِمِتْراتِ وَالْمِليمِتْراتِ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35F9D982-83BF-D0EC-2C57-FE0EE8041C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09322" y="1945921"/>
              <a:ext cx="401315" cy="29971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28AD83CD-1D15-AB50-438A-F4960928023C}"/>
              </a:ext>
            </a:extLst>
          </p:cNvPr>
          <p:cNvGrpSpPr/>
          <p:nvPr/>
        </p:nvGrpSpPr>
        <p:grpSpPr>
          <a:xfrm rot="21288859">
            <a:off x="1425429" y="3288733"/>
            <a:ext cx="3819860" cy="483393"/>
            <a:chOff x="2215331" y="3952731"/>
            <a:chExt cx="4818441" cy="483393"/>
          </a:xfrm>
        </p:grpSpPr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34160A76-E517-BC5C-58E8-AE7BD019674C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F6EF1466-7664-5514-133D-62778EFA6E66}"/>
                </a:ext>
              </a:extLst>
            </p:cNvPr>
            <p:cNvCxnSpPr/>
            <p:nvPr/>
          </p:nvCxnSpPr>
          <p:spPr>
            <a:xfrm>
              <a:off x="2215331" y="3952731"/>
              <a:ext cx="0" cy="1371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AD9D7CD6-971C-AD36-80F5-FD47A37929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19882" y="4279070"/>
              <a:ext cx="13890" cy="15705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Image 38">
            <a:extLst>
              <a:ext uri="{FF2B5EF4-FFF2-40B4-BE49-F238E27FC236}">
                <a16:creationId xmlns:a16="http://schemas.microsoft.com/office/drawing/2014/main" id="{9D4E3B04-4888-6677-F005-EF2BF68E9F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26094" r="9888" b="31648"/>
          <a:stretch>
            <a:fillRect/>
          </a:stretch>
        </p:blipFill>
        <p:spPr>
          <a:xfrm>
            <a:off x="1220682" y="3563284"/>
            <a:ext cx="6592764" cy="100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16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478AF9-5858-E7C9-D660-F7F925DBCAE7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ليقرأ عدد المليمترات المتبقية؟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67820560-F32E-5115-8CC9-F491B389179A}"/>
              </a:ext>
            </a:extLst>
          </p:cNvPr>
          <p:cNvGrpSpPr/>
          <p:nvPr/>
        </p:nvGrpSpPr>
        <p:grpSpPr>
          <a:xfrm rot="21288859">
            <a:off x="1425429" y="3288733"/>
            <a:ext cx="3819860" cy="483393"/>
            <a:chOff x="2215331" y="3952731"/>
            <a:chExt cx="4818441" cy="483393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00AFA4A6-73EC-5231-E15C-F50E12DCD471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DCF14D4F-45BD-823A-5684-1978E96DD409}"/>
                </a:ext>
              </a:extLst>
            </p:cNvPr>
            <p:cNvCxnSpPr/>
            <p:nvPr/>
          </p:nvCxnSpPr>
          <p:spPr>
            <a:xfrm>
              <a:off x="2215331" y="3952731"/>
              <a:ext cx="0" cy="1371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FD05A3F7-FEBD-D74C-3970-EA01621F57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19882" y="4279070"/>
              <a:ext cx="13890" cy="15705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B34B0ED4-57D9-4219-2257-E9824038F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094" r="9888" b="31648"/>
          <a:stretch>
            <a:fillRect/>
          </a:stretch>
        </p:blipFill>
        <p:spPr>
          <a:xfrm>
            <a:off x="1220682" y="3563284"/>
            <a:ext cx="6592764" cy="1002818"/>
          </a:xfrm>
          <a:prstGeom prst="rect">
            <a:avLst/>
          </a:prstGeom>
        </p:spPr>
      </p:pic>
      <p:grpSp>
        <p:nvGrpSpPr>
          <p:cNvPr id="36" name="Groupe 35">
            <a:extLst>
              <a:ext uri="{FF2B5EF4-FFF2-40B4-BE49-F238E27FC236}">
                <a16:creationId xmlns:a16="http://schemas.microsoft.com/office/drawing/2014/main" id="{552B7770-4357-1EE3-745E-6AA31933E499}"/>
              </a:ext>
            </a:extLst>
          </p:cNvPr>
          <p:cNvGrpSpPr/>
          <p:nvPr/>
        </p:nvGrpSpPr>
        <p:grpSpPr>
          <a:xfrm>
            <a:off x="5805093" y="1896223"/>
            <a:ext cx="2571271" cy="476307"/>
            <a:chOff x="5762559" y="1970604"/>
            <a:chExt cx="2415807" cy="393640"/>
          </a:xfrm>
          <a:solidFill>
            <a:schemeClr val="bg1">
              <a:lumMod val="75000"/>
            </a:schemeClr>
          </a:solidFill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6831531-6062-51E2-240D-CFD29FD09862}"/>
                </a:ext>
              </a:extLst>
            </p:cNvPr>
            <p:cNvSpPr/>
            <p:nvPr/>
          </p:nvSpPr>
          <p:spPr>
            <a:xfrm>
              <a:off x="5762559" y="1970604"/>
              <a:ext cx="1877708" cy="3936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السَّنْتِيمِتْرَاتِ الْكَامِلَةِ</a:t>
              </a: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855FC68A-8C47-51D4-0523-BB539EAFD5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37968" y="1983263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EBFB83FA-C921-F21E-FFFE-A0A9E001F008}"/>
              </a:ext>
            </a:extLst>
          </p:cNvPr>
          <p:cNvGrpSpPr/>
          <p:nvPr/>
        </p:nvGrpSpPr>
        <p:grpSpPr>
          <a:xfrm>
            <a:off x="3545825" y="1875434"/>
            <a:ext cx="2049715" cy="494252"/>
            <a:chOff x="3967398" y="1902127"/>
            <a:chExt cx="2049715" cy="494252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FF4369F4-ED04-88AF-E5D2-6769128D055D}"/>
                </a:ext>
              </a:extLst>
            </p:cNvPr>
            <p:cNvSpPr/>
            <p:nvPr/>
          </p:nvSpPr>
          <p:spPr>
            <a:xfrm>
              <a:off x="3967398" y="1902127"/>
              <a:ext cx="1438104" cy="4763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الْمِليمِتْراتِ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ED4AD18E-99DF-17B7-3DCE-128D4939B6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2676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EED7F7AE-0618-D159-27D2-5B469798491F}"/>
              </a:ext>
            </a:extLst>
          </p:cNvPr>
          <p:cNvGrpSpPr/>
          <p:nvPr/>
        </p:nvGrpSpPr>
        <p:grpSpPr>
          <a:xfrm>
            <a:off x="576958" y="1852653"/>
            <a:ext cx="2784554" cy="476305"/>
            <a:chOff x="379222" y="1920313"/>
            <a:chExt cx="2531415" cy="325322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620732F2-88AA-7793-2AD9-0C0D37E6AD0F}"/>
                </a:ext>
              </a:extLst>
            </p:cNvPr>
            <p:cNvSpPr/>
            <p:nvPr/>
          </p:nvSpPr>
          <p:spPr>
            <a:xfrm>
              <a:off x="379222" y="1920313"/>
              <a:ext cx="2108341" cy="32532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أُعَبِّرُ بِالسَّنْتِمِتْراتِ وَالْمِليمِتْراتِ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415CDAB7-B81D-0A59-2871-A6CD8AE58E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09322" y="1945921"/>
              <a:ext cx="401315" cy="29971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A03F8-73AB-9CF5-82E5-2EB1F04E8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40233A9-59FE-D5CC-B5CA-70C9722441C1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عدد المليمترات المتبقية هو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3mm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9CC6A8A-0BCB-7701-2BBF-7358228A4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4CC76-F373-B4B8-EE92-D5A3BE1D9781}"/>
              </a:ext>
            </a:extLst>
          </p:cNvPr>
          <p:cNvGrpSpPr/>
          <p:nvPr/>
        </p:nvGrpSpPr>
        <p:grpSpPr>
          <a:xfrm rot="21288859">
            <a:off x="1425429" y="3288733"/>
            <a:ext cx="3819860" cy="483393"/>
            <a:chOff x="2215331" y="3952731"/>
            <a:chExt cx="4818441" cy="483393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3EA6C2A0-122D-2F8A-434D-D6D4D71A08E9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85098EAC-FE1F-F6CA-5834-9DC51147177D}"/>
                </a:ext>
              </a:extLst>
            </p:cNvPr>
            <p:cNvCxnSpPr/>
            <p:nvPr/>
          </p:nvCxnSpPr>
          <p:spPr>
            <a:xfrm>
              <a:off x="2215331" y="3952731"/>
              <a:ext cx="0" cy="1371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76929C6E-AF6C-50F5-48AF-F2AC5AAC7A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19882" y="4279070"/>
              <a:ext cx="13890" cy="15705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4E625D2A-C9DE-64FD-985F-99C26DFCA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094" r="9888" b="31648"/>
          <a:stretch>
            <a:fillRect/>
          </a:stretch>
        </p:blipFill>
        <p:spPr>
          <a:xfrm>
            <a:off x="1220682" y="3563284"/>
            <a:ext cx="6592764" cy="1002818"/>
          </a:xfrm>
          <a:prstGeom prst="rect">
            <a:avLst/>
          </a:prstGeom>
        </p:spPr>
      </p:pic>
      <p:grpSp>
        <p:nvGrpSpPr>
          <p:cNvPr id="36" name="Groupe 35">
            <a:extLst>
              <a:ext uri="{FF2B5EF4-FFF2-40B4-BE49-F238E27FC236}">
                <a16:creationId xmlns:a16="http://schemas.microsoft.com/office/drawing/2014/main" id="{D2CF0A45-1F29-1B6A-9F31-236D29E62EBC}"/>
              </a:ext>
            </a:extLst>
          </p:cNvPr>
          <p:cNvGrpSpPr/>
          <p:nvPr/>
        </p:nvGrpSpPr>
        <p:grpSpPr>
          <a:xfrm>
            <a:off x="5805093" y="1896223"/>
            <a:ext cx="2571271" cy="476307"/>
            <a:chOff x="5762559" y="1970604"/>
            <a:chExt cx="2415807" cy="393640"/>
          </a:xfrm>
          <a:solidFill>
            <a:schemeClr val="bg1">
              <a:lumMod val="75000"/>
            </a:schemeClr>
          </a:solidFill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E50412DA-1934-4283-F0FF-856A0E0E0654}"/>
                </a:ext>
              </a:extLst>
            </p:cNvPr>
            <p:cNvSpPr/>
            <p:nvPr/>
          </p:nvSpPr>
          <p:spPr>
            <a:xfrm>
              <a:off x="5762559" y="1970604"/>
              <a:ext cx="1877708" cy="3936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السَّنْتِيمِتْرَاتِ الْكَامِلَةِ</a:t>
              </a: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8ACCDFBE-2E3B-106F-CA47-5FCD9FF7FA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37968" y="1983263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1A410-E308-EAE5-7AE0-D6FB3A0A4B56}"/>
              </a:ext>
            </a:extLst>
          </p:cNvPr>
          <p:cNvGrpSpPr/>
          <p:nvPr/>
        </p:nvGrpSpPr>
        <p:grpSpPr>
          <a:xfrm>
            <a:off x="3545825" y="1875434"/>
            <a:ext cx="2049715" cy="494252"/>
            <a:chOff x="3967398" y="1902127"/>
            <a:chExt cx="2049715" cy="494252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F779EEA5-5D13-F36B-8278-959B0AFF778B}"/>
                </a:ext>
              </a:extLst>
            </p:cNvPr>
            <p:cNvSpPr/>
            <p:nvPr/>
          </p:nvSpPr>
          <p:spPr>
            <a:xfrm>
              <a:off x="3967398" y="1902127"/>
              <a:ext cx="1438104" cy="4763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الْمِليمِتْراتِ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64B278C5-07CC-684B-C0BF-CDAD0A3DD3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2676" y="1911942"/>
              <a:ext cx="484437" cy="48443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F455CC80-B50A-1E9A-176E-06B1D39C21D5}"/>
              </a:ext>
            </a:extLst>
          </p:cNvPr>
          <p:cNvGrpSpPr/>
          <p:nvPr/>
        </p:nvGrpSpPr>
        <p:grpSpPr>
          <a:xfrm>
            <a:off x="576958" y="1852653"/>
            <a:ext cx="2784554" cy="476305"/>
            <a:chOff x="379222" y="1920313"/>
            <a:chExt cx="2531415" cy="325322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17AED241-C798-C644-8625-E10D591BF1DE}"/>
                </a:ext>
              </a:extLst>
            </p:cNvPr>
            <p:cNvSpPr/>
            <p:nvPr/>
          </p:nvSpPr>
          <p:spPr>
            <a:xfrm>
              <a:off x="379222" y="1920313"/>
              <a:ext cx="2108341" cy="32532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أُعَبِّرُ بِالسَّنْتِمِتْراتِ وَالْمِليمِتْراتِ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496C0563-876B-0F38-0F3A-85D4C165DD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09322" y="1945921"/>
              <a:ext cx="401315" cy="29971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2B510C4-C928-66BF-4F9C-CE8248FAC32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alphaModFix amt="50000"/>
          </a:blip>
          <a:stretch>
            <a:fillRect/>
          </a:stretch>
        </p:blipFill>
        <p:spPr>
          <a:xfrm>
            <a:off x="5111103" y="3591308"/>
            <a:ext cx="131342" cy="39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5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DB0EC-9D03-0ECE-9018-59529E3A0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2">
            <a:extLst>
              <a:ext uri="{FF2B5EF4-FFF2-40B4-BE49-F238E27FC236}">
                <a16:creationId xmlns:a16="http://schemas.microsoft.com/office/drawing/2014/main" id="{043865F4-2C63-3525-B6C2-4DB17AF1BFE9}"/>
              </a:ext>
            </a:extLst>
          </p:cNvPr>
          <p:cNvSpPr txBox="1"/>
          <p:nvPr/>
        </p:nvSpPr>
        <p:spPr>
          <a:xfrm>
            <a:off x="676281" y="917642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pic>
        <p:nvPicPr>
          <p:cNvPr id="3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424B681-E4F6-24EB-2B64-DA277C705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FA5CF17-782A-568C-AACE-57E9B4052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04A205C-AB75-5B60-5863-349E08D46EC0}"/>
              </a:ext>
            </a:extLst>
          </p:cNvPr>
          <p:cNvGrpSpPr/>
          <p:nvPr/>
        </p:nvGrpSpPr>
        <p:grpSpPr>
          <a:xfrm rot="21288859">
            <a:off x="1425429" y="3288733"/>
            <a:ext cx="3819860" cy="483393"/>
            <a:chOff x="2215331" y="3952731"/>
            <a:chExt cx="4818441" cy="483393"/>
          </a:xfrm>
        </p:grpSpPr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09BF5B3B-91C1-FA3D-FA6A-3734766A08DB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4014B71A-5F2F-14A8-9CA4-AB205359651A}"/>
                </a:ext>
              </a:extLst>
            </p:cNvPr>
            <p:cNvCxnSpPr/>
            <p:nvPr/>
          </p:nvCxnSpPr>
          <p:spPr>
            <a:xfrm>
              <a:off x="2215331" y="3952731"/>
              <a:ext cx="0" cy="1371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6E02BE60-43F0-EC6F-7E02-422FB1BB4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19882" y="4279070"/>
              <a:ext cx="13890" cy="15705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F41D8B68-FF63-6796-B5ED-30C44C41A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26094" r="9888" b="31648"/>
          <a:stretch>
            <a:fillRect/>
          </a:stretch>
        </p:blipFill>
        <p:spPr>
          <a:xfrm>
            <a:off x="1220682" y="3563284"/>
            <a:ext cx="6592764" cy="100281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2C39C9D-0001-0C63-F284-4C2428FFC3A1}"/>
              </a:ext>
            </a:extLst>
          </p:cNvPr>
          <p:cNvGrpSpPr/>
          <p:nvPr/>
        </p:nvGrpSpPr>
        <p:grpSpPr>
          <a:xfrm>
            <a:off x="5805093" y="1896223"/>
            <a:ext cx="2571271" cy="476307"/>
            <a:chOff x="5762559" y="1970604"/>
            <a:chExt cx="2415807" cy="393640"/>
          </a:xfrm>
          <a:solidFill>
            <a:schemeClr val="bg1">
              <a:lumMod val="75000"/>
            </a:schemeClr>
          </a:solidFill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0D58C5-7E99-4DD0-5E0B-3832B6D28226}"/>
                </a:ext>
              </a:extLst>
            </p:cNvPr>
            <p:cNvSpPr/>
            <p:nvPr/>
          </p:nvSpPr>
          <p:spPr>
            <a:xfrm>
              <a:off x="5762559" y="1970604"/>
              <a:ext cx="1877708" cy="3936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السَّنْتِيمِتْرَاتِ الْكَامِلَةِ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F75841EC-21A8-255E-8EEB-02A5C710AD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37968" y="1983263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C9074B5-2C60-1DC2-A3DF-7F1814DD8A7B}"/>
              </a:ext>
            </a:extLst>
          </p:cNvPr>
          <p:cNvGrpSpPr/>
          <p:nvPr/>
        </p:nvGrpSpPr>
        <p:grpSpPr>
          <a:xfrm>
            <a:off x="3545825" y="1875434"/>
            <a:ext cx="2049715" cy="494252"/>
            <a:chOff x="3967398" y="1902127"/>
            <a:chExt cx="2049715" cy="494252"/>
          </a:xfrm>
          <a:solidFill>
            <a:schemeClr val="bg1">
              <a:lumMod val="75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68F5986-A71D-11F4-DC1E-E48A14B86A25}"/>
                </a:ext>
              </a:extLst>
            </p:cNvPr>
            <p:cNvSpPr/>
            <p:nvPr/>
          </p:nvSpPr>
          <p:spPr>
            <a:xfrm>
              <a:off x="3967398" y="1902127"/>
              <a:ext cx="1438104" cy="47630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الْمِليمِتْراتِ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31D5688-1771-35F9-B5E4-B4EFF145A0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2676" y="1911942"/>
              <a:ext cx="484437" cy="484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0D4C48F-43B1-4CB2-E4AF-A2F23C526DEF}"/>
              </a:ext>
            </a:extLst>
          </p:cNvPr>
          <p:cNvGrpSpPr/>
          <p:nvPr/>
        </p:nvGrpSpPr>
        <p:grpSpPr>
          <a:xfrm>
            <a:off x="576958" y="1852653"/>
            <a:ext cx="2784554" cy="476305"/>
            <a:chOff x="379222" y="1920313"/>
            <a:chExt cx="2531415" cy="325322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AA35E56-CAD5-17B0-B9B7-328CC8E17238}"/>
                </a:ext>
              </a:extLst>
            </p:cNvPr>
            <p:cNvSpPr/>
            <p:nvPr/>
          </p:nvSpPr>
          <p:spPr>
            <a:xfrm>
              <a:off x="379222" y="1920313"/>
              <a:ext cx="2108341" cy="32532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أُعَبِّرُ بِالسَّنْتِمِتْراتِ وَالْمِليمِتْراتِ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3409F38A-BC52-64FD-5280-808478516C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09322" y="1945921"/>
              <a:ext cx="401315" cy="29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04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قياس القطعة بالس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نتمتر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والمليمتر.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6C14075-193D-524D-3BF6-B184AABCA0E1}"/>
              </a:ext>
            </a:extLst>
          </p:cNvPr>
          <p:cNvGrpSpPr/>
          <p:nvPr/>
        </p:nvGrpSpPr>
        <p:grpSpPr>
          <a:xfrm rot="21288859">
            <a:off x="1425429" y="3288733"/>
            <a:ext cx="3819860" cy="483393"/>
            <a:chOff x="2215331" y="3952731"/>
            <a:chExt cx="4818441" cy="483393"/>
          </a:xfrm>
        </p:grpSpPr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3B116025-8B8C-E563-FA3A-D884AA409012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C1C9AE66-3F02-759C-6F95-D51E863A1AF7}"/>
                </a:ext>
              </a:extLst>
            </p:cNvPr>
            <p:cNvCxnSpPr/>
            <p:nvPr/>
          </p:nvCxnSpPr>
          <p:spPr>
            <a:xfrm>
              <a:off x="2215331" y="3952731"/>
              <a:ext cx="0" cy="1371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E20FC569-8C38-7B04-21C6-BA36DC7AC0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19882" y="4279070"/>
              <a:ext cx="13890" cy="15705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FF4785AB-E527-13D2-4EF1-252E08678D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094" r="9888" b="31648"/>
          <a:stretch>
            <a:fillRect/>
          </a:stretch>
        </p:blipFill>
        <p:spPr>
          <a:xfrm>
            <a:off x="1220682" y="3563284"/>
            <a:ext cx="6592764" cy="100281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5DDC97E-2C19-C255-6BCC-0277B6B52A92}"/>
              </a:ext>
            </a:extLst>
          </p:cNvPr>
          <p:cNvGrpSpPr/>
          <p:nvPr/>
        </p:nvGrpSpPr>
        <p:grpSpPr>
          <a:xfrm>
            <a:off x="5805093" y="1896223"/>
            <a:ext cx="2571271" cy="476307"/>
            <a:chOff x="5762559" y="1970604"/>
            <a:chExt cx="2415807" cy="39364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081FFD9-1E52-8F66-06D9-D3292A7EA970}"/>
                </a:ext>
              </a:extLst>
            </p:cNvPr>
            <p:cNvSpPr/>
            <p:nvPr/>
          </p:nvSpPr>
          <p:spPr>
            <a:xfrm>
              <a:off x="5762559" y="1970604"/>
              <a:ext cx="1877708" cy="3936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السَّنْتِيمِتْرَاتِ الْكَامِلَةِ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CF30F94E-6352-2570-06F9-3024B0E15C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37968" y="1983263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3BF487F-1F1C-C058-9ADC-3D69F893E53B}"/>
              </a:ext>
            </a:extLst>
          </p:cNvPr>
          <p:cNvGrpSpPr/>
          <p:nvPr/>
        </p:nvGrpSpPr>
        <p:grpSpPr>
          <a:xfrm>
            <a:off x="3545825" y="1875434"/>
            <a:ext cx="2049715" cy="494252"/>
            <a:chOff x="3967398" y="1902127"/>
            <a:chExt cx="2049715" cy="494252"/>
          </a:xfrm>
          <a:solidFill>
            <a:schemeClr val="bg1">
              <a:lumMod val="75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E63E541-B50D-D53B-D613-5A217AB6A246}"/>
                </a:ext>
              </a:extLst>
            </p:cNvPr>
            <p:cNvSpPr/>
            <p:nvPr/>
          </p:nvSpPr>
          <p:spPr>
            <a:xfrm>
              <a:off x="3967398" y="1902127"/>
              <a:ext cx="1438104" cy="47630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الْمِليمِتْراتِ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D1141C2A-4DE6-15AD-5A4D-6368CA4C28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2676" y="1911942"/>
              <a:ext cx="484437" cy="484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C0EC86A-D70A-5BA3-ADF4-209D24BC76AC}"/>
              </a:ext>
            </a:extLst>
          </p:cNvPr>
          <p:cNvGrpSpPr/>
          <p:nvPr/>
        </p:nvGrpSpPr>
        <p:grpSpPr>
          <a:xfrm>
            <a:off x="576958" y="1852653"/>
            <a:ext cx="2784554" cy="476305"/>
            <a:chOff x="379222" y="1920313"/>
            <a:chExt cx="2531415" cy="32532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7DF8031-D294-BB78-EA9B-06D79085300F}"/>
                </a:ext>
              </a:extLst>
            </p:cNvPr>
            <p:cNvSpPr/>
            <p:nvPr/>
          </p:nvSpPr>
          <p:spPr>
            <a:xfrm>
              <a:off x="379222" y="1920313"/>
              <a:ext cx="2108341" cy="32532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أُعَبِّرُ بِالسَّنْتِمِتْراتِ وَالْمِليمِتْراتِ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99B15505-3558-29CB-E130-1971B811C7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09322" y="1945921"/>
              <a:ext cx="401315" cy="29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E3F499C-C71D-ADAB-72D9-4C142D98CB10}"/>
              </a:ext>
            </a:extLst>
          </p:cNvPr>
          <p:cNvSpPr txBox="1"/>
          <p:nvPr/>
        </p:nvSpPr>
        <p:spPr>
          <a:xfrm>
            <a:off x="2914453" y="5421086"/>
            <a:ext cx="3290404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3600" dirty="0">
                <a:solidFill>
                  <a:schemeClr val="accent1"/>
                </a:solidFill>
              </a:rPr>
              <a:t>….. </a:t>
            </a:r>
            <a:r>
              <a:rPr lang="fr-MA" sz="3600" b="1" dirty="0">
                <a:solidFill>
                  <a:schemeClr val="accent1"/>
                </a:solidFill>
              </a:rPr>
              <a:t>cm</a:t>
            </a:r>
            <a:r>
              <a:rPr lang="fr-MA" sz="3600" dirty="0">
                <a:solidFill>
                  <a:schemeClr val="accent1"/>
                </a:solidFill>
              </a:rPr>
              <a:t> ….. </a:t>
            </a:r>
            <a:r>
              <a:rPr lang="fr-MA" sz="3600" b="1" dirty="0">
                <a:solidFill>
                  <a:schemeClr val="accent1"/>
                </a:solidFill>
              </a:rPr>
              <a:t>mm</a:t>
            </a:r>
          </a:p>
        </p:txBody>
      </p: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DFAD6-EA5F-0B91-86BD-8DF6AA598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83C18FA-7C38-F1BA-8DAE-9377CBE4269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1815CF-38D1-0273-12F0-DEB251079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3EBA72-8C2A-0277-C7AE-4B70B6DBA5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727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94C9C-B8E9-DC78-CC36-DDB25E220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6058CAF-F97B-D2CA-006B-9A32D66CBBE0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يشرح لنا كيف توصل إلى الجواب؟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523213F-0F4D-7759-53A2-DBFEB923EF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CA89147-214E-D419-1BA0-4898DBAEADA3}"/>
              </a:ext>
            </a:extLst>
          </p:cNvPr>
          <p:cNvGrpSpPr/>
          <p:nvPr/>
        </p:nvGrpSpPr>
        <p:grpSpPr>
          <a:xfrm rot="21288859">
            <a:off x="1425429" y="3288733"/>
            <a:ext cx="3819860" cy="483393"/>
            <a:chOff x="2215331" y="3952731"/>
            <a:chExt cx="4818441" cy="483393"/>
          </a:xfrm>
        </p:grpSpPr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4E85D69E-297B-313C-FCF6-EF65A7ABDF5B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CD23639B-632F-D003-851C-94A9122BF029}"/>
                </a:ext>
              </a:extLst>
            </p:cNvPr>
            <p:cNvCxnSpPr/>
            <p:nvPr/>
          </p:nvCxnSpPr>
          <p:spPr>
            <a:xfrm>
              <a:off x="2215331" y="3952731"/>
              <a:ext cx="0" cy="1371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69C9C124-CBF1-E612-E2F5-B5CE2A9A73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19882" y="4279070"/>
              <a:ext cx="13890" cy="15705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4CB963CB-2592-B94D-F23E-420310A27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094" r="9888" b="31648"/>
          <a:stretch>
            <a:fillRect/>
          </a:stretch>
        </p:blipFill>
        <p:spPr>
          <a:xfrm>
            <a:off x="1220682" y="3563284"/>
            <a:ext cx="6592764" cy="100281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9FAA083-E9B4-4D90-DBD1-0BB43D370AA7}"/>
              </a:ext>
            </a:extLst>
          </p:cNvPr>
          <p:cNvGrpSpPr/>
          <p:nvPr/>
        </p:nvGrpSpPr>
        <p:grpSpPr>
          <a:xfrm>
            <a:off x="5805093" y="1896223"/>
            <a:ext cx="2571271" cy="476307"/>
            <a:chOff x="5762559" y="1970604"/>
            <a:chExt cx="2415807" cy="39364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B34D112-8190-138D-80EE-C0220295657E}"/>
                </a:ext>
              </a:extLst>
            </p:cNvPr>
            <p:cNvSpPr/>
            <p:nvPr/>
          </p:nvSpPr>
          <p:spPr>
            <a:xfrm>
              <a:off x="5762559" y="1970604"/>
              <a:ext cx="1877708" cy="3936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أَقْرَأُ السَّنْتِيمِتْرَاتِ الْكَامِلَةِ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4F4ABA23-EF53-1E8E-2807-EA8C7DABF1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37968" y="1983263"/>
              <a:ext cx="440398" cy="365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C8D1EDA-FE66-48A7-3D7B-38ED488EC86F}"/>
              </a:ext>
            </a:extLst>
          </p:cNvPr>
          <p:cNvGrpSpPr/>
          <p:nvPr/>
        </p:nvGrpSpPr>
        <p:grpSpPr>
          <a:xfrm>
            <a:off x="3545825" y="1875434"/>
            <a:ext cx="2049715" cy="494252"/>
            <a:chOff x="3967398" y="1902127"/>
            <a:chExt cx="2049715" cy="494252"/>
          </a:xfrm>
          <a:solidFill>
            <a:schemeClr val="bg1">
              <a:lumMod val="75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C75CD1F-1BE2-769F-CFE2-6DE7AD889A52}"/>
                </a:ext>
              </a:extLst>
            </p:cNvPr>
            <p:cNvSpPr/>
            <p:nvPr/>
          </p:nvSpPr>
          <p:spPr>
            <a:xfrm>
              <a:off x="3967398" y="1902127"/>
              <a:ext cx="1438104" cy="47630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أَقْرَأُ الْمِليمِتْراتِ  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65C36EC-EBF1-6EA6-3900-F8A2A94F19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2676" y="1911942"/>
              <a:ext cx="484437" cy="484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19A169B-549D-324E-3EB4-DA8326286918}"/>
              </a:ext>
            </a:extLst>
          </p:cNvPr>
          <p:cNvGrpSpPr/>
          <p:nvPr/>
        </p:nvGrpSpPr>
        <p:grpSpPr>
          <a:xfrm>
            <a:off x="576958" y="1852653"/>
            <a:ext cx="2784554" cy="476305"/>
            <a:chOff x="379222" y="1920313"/>
            <a:chExt cx="2531415" cy="325322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CFCD34A-58D5-3511-13AE-3E0013CB3098}"/>
                </a:ext>
              </a:extLst>
            </p:cNvPr>
            <p:cNvSpPr/>
            <p:nvPr/>
          </p:nvSpPr>
          <p:spPr>
            <a:xfrm>
              <a:off x="379222" y="1920313"/>
              <a:ext cx="2108341" cy="32532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أُعَبِّرُ بِالسَّنْتِمِتْراتِ وَالْمِليمِتْراتِ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4C137437-22A6-7A0A-1AC8-D4E8EC15FE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09322" y="1945921"/>
              <a:ext cx="401315" cy="29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3D6EFE03-AF78-EF44-AA91-877C367EBCA8}"/>
              </a:ext>
            </a:extLst>
          </p:cNvPr>
          <p:cNvSpPr txBox="1"/>
          <p:nvPr/>
        </p:nvSpPr>
        <p:spPr>
          <a:xfrm>
            <a:off x="3121281" y="5421086"/>
            <a:ext cx="2604604" cy="7150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3600" b="1" dirty="0">
                <a:solidFill>
                  <a:srgbClr val="C00000"/>
                </a:solidFill>
              </a:rPr>
              <a:t>8</a:t>
            </a:r>
            <a:r>
              <a:rPr lang="fr-MA" sz="3600" dirty="0">
                <a:solidFill>
                  <a:schemeClr val="accent1"/>
                </a:solidFill>
              </a:rPr>
              <a:t> </a:t>
            </a:r>
            <a:r>
              <a:rPr lang="fr-MA" sz="3600" b="1" dirty="0">
                <a:solidFill>
                  <a:schemeClr val="accent1"/>
                </a:solidFill>
              </a:rPr>
              <a:t>cm</a:t>
            </a:r>
            <a:r>
              <a:rPr lang="fr-MA" sz="3600" dirty="0">
                <a:solidFill>
                  <a:schemeClr val="accent1"/>
                </a:solidFill>
              </a:rPr>
              <a:t> </a:t>
            </a:r>
            <a:r>
              <a:rPr lang="fr-MA" sz="3600" b="1" dirty="0">
                <a:solidFill>
                  <a:srgbClr val="C00000"/>
                </a:solidFill>
              </a:rPr>
              <a:t>3</a:t>
            </a:r>
            <a:r>
              <a:rPr lang="fr-MA" sz="3600" dirty="0">
                <a:solidFill>
                  <a:schemeClr val="accent1"/>
                </a:solidFill>
              </a:rPr>
              <a:t> </a:t>
            </a:r>
            <a:r>
              <a:rPr lang="fr-MA" sz="3600" b="1" dirty="0">
                <a:solidFill>
                  <a:schemeClr val="accent1"/>
                </a:solidFill>
              </a:rPr>
              <a:t>mm</a:t>
            </a:r>
          </a:p>
        </p:txBody>
      </p:sp>
    </p:spTree>
    <p:extLst>
      <p:ext uri="{BB962C8B-B14F-4D97-AF65-F5344CB8AC3E}">
        <p14:creationId xmlns:p14="http://schemas.microsoft.com/office/powerpoint/2010/main" val="138323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C7F6118-D7B8-8589-77EE-5F89585C7E32}"/>
              </a:ext>
            </a:extLst>
          </p:cNvPr>
          <p:cNvGrpSpPr/>
          <p:nvPr/>
        </p:nvGrpSpPr>
        <p:grpSpPr>
          <a:xfrm rot="21228328">
            <a:off x="1433677" y="3153405"/>
            <a:ext cx="3060426" cy="445430"/>
            <a:chOff x="2228193" y="3916363"/>
            <a:chExt cx="4792717" cy="445430"/>
          </a:xfrm>
        </p:grpSpPr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CF26C5BA-DA3A-3F02-38D5-E635A1A8D74B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2BD2F57C-A71B-C003-7BFE-03AED96A5A76}"/>
                </a:ext>
              </a:extLst>
            </p:cNvPr>
            <p:cNvCxnSpPr>
              <a:cxnSpLocks/>
            </p:cNvCxnSpPr>
            <p:nvPr/>
          </p:nvCxnSpPr>
          <p:spPr>
            <a:xfrm rot="385262">
              <a:off x="2230184" y="3916363"/>
              <a:ext cx="0" cy="17402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0032A289-BD55-0E42-9C87-25A5AC61F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094" r="9888" b="31648"/>
          <a:stretch>
            <a:fillRect/>
          </a:stretch>
        </p:blipFill>
        <p:spPr>
          <a:xfrm>
            <a:off x="1231568" y="3443538"/>
            <a:ext cx="6592764" cy="100281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24B538-AAC5-E665-CA61-F3997EAE28DA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قياس طول القطعة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بالسنتمتر والمليمتر.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C862772-DAB4-8895-198A-976C31C0DC4B}"/>
              </a:ext>
            </a:extLst>
          </p:cNvPr>
          <p:cNvCxnSpPr>
            <a:cxnSpLocks/>
          </p:cNvCxnSpPr>
          <p:nvPr/>
        </p:nvCxnSpPr>
        <p:spPr>
          <a:xfrm rot="21187">
            <a:off x="4509826" y="3337558"/>
            <a:ext cx="0" cy="174028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B0ACD-AA9A-D354-B674-4AF45C37D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A1DC691-8FE2-B36B-9C37-85AC8797331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BF835B-28E0-8AC0-1354-E329C1270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342C4D-D1A9-4D8D-DEE6-F99FC39FE7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350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EE1DA-0E73-B354-5D6D-C0E856FE7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685A9824-3DAD-ED51-3D6E-BA3C342A5F78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من يشرح لنا كيف توصل إلى الجواب؟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F96458-3B61-BA37-29B9-E0FE0BFE3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40AA507-ABC0-CD41-E3F8-7EDCA3674CBE}"/>
              </a:ext>
            </a:extLst>
          </p:cNvPr>
          <p:cNvSpPr txBox="1"/>
          <p:nvPr/>
        </p:nvSpPr>
        <p:spPr>
          <a:xfrm>
            <a:off x="3233056" y="4295910"/>
            <a:ext cx="2743196" cy="85129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4400" b="1" dirty="0">
                <a:solidFill>
                  <a:srgbClr val="C00000"/>
                </a:solidFill>
              </a:rPr>
              <a:t>6cm7mm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A17550D-1D2D-5FBD-E1B2-1A4435A6C798}"/>
              </a:ext>
            </a:extLst>
          </p:cNvPr>
          <p:cNvGrpSpPr/>
          <p:nvPr/>
        </p:nvGrpSpPr>
        <p:grpSpPr>
          <a:xfrm rot="21228328">
            <a:off x="1433677" y="2456719"/>
            <a:ext cx="3060426" cy="445430"/>
            <a:chOff x="2228193" y="3916363"/>
            <a:chExt cx="4792717" cy="445430"/>
          </a:xfrm>
        </p:grpSpPr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9B93CD2D-FE9C-1179-562A-684B6C8BE169}"/>
                </a:ext>
              </a:extLst>
            </p:cNvPr>
            <p:cNvCxnSpPr>
              <a:cxnSpLocks/>
            </p:cNvCxnSpPr>
            <p:nvPr/>
          </p:nvCxnSpPr>
          <p:spPr>
            <a:xfrm>
              <a:off x="2228193" y="4014952"/>
              <a:ext cx="4792717" cy="346841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B4BF73B3-C0B8-24EF-EBF3-3E4ABC4DE14E}"/>
                </a:ext>
              </a:extLst>
            </p:cNvPr>
            <p:cNvCxnSpPr>
              <a:cxnSpLocks/>
            </p:cNvCxnSpPr>
            <p:nvPr/>
          </p:nvCxnSpPr>
          <p:spPr>
            <a:xfrm rot="385262">
              <a:off x="2230184" y="3916363"/>
              <a:ext cx="0" cy="17402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C50E85BC-F240-82B0-985E-7AE01C5AF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094" r="9888" b="31648"/>
          <a:stretch>
            <a:fillRect/>
          </a:stretch>
        </p:blipFill>
        <p:spPr>
          <a:xfrm>
            <a:off x="1231568" y="2746852"/>
            <a:ext cx="6592764" cy="1002818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D14E5A3-5A99-3E4C-7B46-18BBB4F53A8B}"/>
              </a:ext>
            </a:extLst>
          </p:cNvPr>
          <p:cNvCxnSpPr>
            <a:cxnSpLocks/>
          </p:cNvCxnSpPr>
          <p:nvPr/>
        </p:nvCxnSpPr>
        <p:spPr>
          <a:xfrm rot="21187">
            <a:off x="4509826" y="2640872"/>
            <a:ext cx="0" cy="174028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623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BB2588A-CFD7-D3DB-45D5-A065ACBE0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647" y="2065703"/>
            <a:ext cx="3424648" cy="429413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F80FB9-0B64-E87C-2A9E-59BBCA624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845" y="2065703"/>
            <a:ext cx="3424648" cy="4294136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الصفحة 88.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26A0360-1432-03A0-B5B5-8B1FF8D4A5F9}"/>
              </a:ext>
            </a:extLst>
          </p:cNvPr>
          <p:cNvSpPr/>
          <p:nvPr/>
        </p:nvSpPr>
        <p:spPr>
          <a:xfrm>
            <a:off x="4539338" y="4920343"/>
            <a:ext cx="3099161" cy="11045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3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AB7A21F-17D3-B079-A3EA-EDB73D3180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448" y="2488781"/>
            <a:ext cx="5211925" cy="239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10B876-35C1-FAAF-06AB-CBF1D8F724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741" y="2593596"/>
            <a:ext cx="4592058" cy="256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76D8C4-AECD-2F2C-78A9-A02485BBD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441" y="2521512"/>
            <a:ext cx="5733118" cy="2632731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FAD884C2-F54D-5024-7874-EB945E6F9183}"/>
              </a:ext>
            </a:extLst>
          </p:cNvPr>
          <p:cNvSpPr txBox="1"/>
          <p:nvPr/>
        </p:nvSpPr>
        <p:spPr>
          <a:xfrm>
            <a:off x="5856513" y="3842658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C183F05-8F36-8574-737D-1E254BFB673C}"/>
              </a:ext>
            </a:extLst>
          </p:cNvPr>
          <p:cNvSpPr txBox="1"/>
          <p:nvPr/>
        </p:nvSpPr>
        <p:spPr>
          <a:xfrm>
            <a:off x="6400802" y="3864428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8606238-3705-740D-E959-B3F351BD1FCF}"/>
              </a:ext>
            </a:extLst>
          </p:cNvPr>
          <p:cNvSpPr txBox="1"/>
          <p:nvPr/>
        </p:nvSpPr>
        <p:spPr>
          <a:xfrm>
            <a:off x="5900059" y="4495803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090DF9F-1F65-6AE9-5599-C1287ED2D00E}"/>
              </a:ext>
            </a:extLst>
          </p:cNvPr>
          <p:cNvSpPr txBox="1"/>
          <p:nvPr/>
        </p:nvSpPr>
        <p:spPr>
          <a:xfrm>
            <a:off x="6444348" y="4484915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515F1D5-E2AE-7463-C0ED-32AAD60AE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14" y="1850996"/>
            <a:ext cx="3767113" cy="4723550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89 أنجزوا النشاط رقم 3 لديكم 4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1948544" y="2383972"/>
            <a:ext cx="3374572" cy="126274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3EF6D036-B229-8910-7084-C2AD3EA96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89" y="2153966"/>
            <a:ext cx="6870023" cy="2963723"/>
          </a:xfrm>
          <a:prstGeom prst="rect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BAB1A769-B4A6-192F-A572-0B812C84E4D4}"/>
              </a:ext>
            </a:extLst>
          </p:cNvPr>
          <p:cNvSpPr txBox="1"/>
          <p:nvPr/>
        </p:nvSpPr>
        <p:spPr>
          <a:xfrm>
            <a:off x="4746176" y="4386942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D24FCDA-6EDE-30E0-2D5C-351E5D5578A8}"/>
              </a:ext>
            </a:extLst>
          </p:cNvPr>
          <p:cNvSpPr txBox="1"/>
          <p:nvPr/>
        </p:nvSpPr>
        <p:spPr>
          <a:xfrm>
            <a:off x="4093039" y="4386941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C4536DF-DF71-7D89-F7C2-A5C97EC38CFB}"/>
              </a:ext>
            </a:extLst>
          </p:cNvPr>
          <p:cNvSpPr txBox="1"/>
          <p:nvPr/>
        </p:nvSpPr>
        <p:spPr>
          <a:xfrm>
            <a:off x="6770919" y="4386941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9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0BC215D-96D8-8660-9E08-4450F83CD77E}"/>
              </a:ext>
            </a:extLst>
          </p:cNvPr>
          <p:cNvSpPr txBox="1"/>
          <p:nvPr/>
        </p:nvSpPr>
        <p:spPr>
          <a:xfrm>
            <a:off x="6117782" y="4386940"/>
            <a:ext cx="44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7A37E-1F92-1060-7E59-7D03BB5E9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CA84AD2F-A5F1-78E0-95BA-2E8AF6BAE13C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رسم القطع الثلاثة حسب القياسات المطوبة.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D4A822-AA8C-F5A0-715E-D1DD4CC21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93AD9219-A86F-3D93-9128-53A8775B75E4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EB1B421-4A51-924D-FD98-EF3727C0E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AA0E724B-6A1A-B4E3-7B51-2B79479505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928CA5A1-DF44-045F-AB41-4D89E77C1A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5719" y="2290111"/>
            <a:ext cx="6245475" cy="297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D8480-6DDD-CA75-449A-BEC8BE1F8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7DAC7324-7F38-C542-8C25-450D0A49E2DD}"/>
              </a:ext>
            </a:extLst>
          </p:cNvPr>
          <p:cNvSpPr txBox="1"/>
          <p:nvPr/>
        </p:nvSpPr>
        <p:spPr>
          <a:xfrm>
            <a:off x="1893661" y="812584"/>
            <a:ext cx="5603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رسم القطعتين حسب القياسين المطلوبين.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يتأكد الأستاذ(ة) من 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احترام القياسات في رسم القطع على الكراسات.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EFDE23-2E8E-7037-8768-B76801FFD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020D6E18-363C-0871-1466-0B91B6A6AEDD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5063E96F-DE8E-45F5-38AF-E74C6CC73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ABFB614C-99B9-397B-B223-6DD54DDD2E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AE024E0-97AC-C39E-8D2D-BF45E5EC8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5719" y="2290111"/>
            <a:ext cx="6245475" cy="2974464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19E0121F-8446-5480-8657-7280AB4989C5}"/>
              </a:ext>
            </a:extLst>
          </p:cNvPr>
          <p:cNvGrpSpPr/>
          <p:nvPr/>
        </p:nvGrpSpPr>
        <p:grpSpPr>
          <a:xfrm>
            <a:off x="2754085" y="3541331"/>
            <a:ext cx="381000" cy="333982"/>
            <a:chOff x="2754085" y="3541331"/>
            <a:chExt cx="381000" cy="333982"/>
          </a:xfrm>
        </p:grpSpPr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A48B3BA3-599C-B7BD-140A-60ED91EC87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54085" y="3548743"/>
              <a:ext cx="359228" cy="3265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EDA314F1-8308-EA10-6660-06FDF5FEF9ED}"/>
                </a:ext>
              </a:extLst>
            </p:cNvPr>
            <p:cNvCxnSpPr>
              <a:cxnSpLocks/>
            </p:cNvCxnSpPr>
            <p:nvPr/>
          </p:nvCxnSpPr>
          <p:spPr>
            <a:xfrm>
              <a:off x="3091541" y="3541331"/>
              <a:ext cx="43544" cy="2918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8D3EE6E-7242-4063-7D3F-22A1EB34BD17}"/>
              </a:ext>
            </a:extLst>
          </p:cNvPr>
          <p:cNvGrpSpPr/>
          <p:nvPr/>
        </p:nvGrpSpPr>
        <p:grpSpPr>
          <a:xfrm rot="7975716">
            <a:off x="4370614" y="3743825"/>
            <a:ext cx="381000" cy="333982"/>
            <a:chOff x="2754085" y="3541331"/>
            <a:chExt cx="381000" cy="333982"/>
          </a:xfrm>
        </p:grpSpPr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715C9817-3310-80C2-B38A-368C44C8CD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54085" y="3548743"/>
              <a:ext cx="359228" cy="3265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37719189-67C2-6BAB-6DC1-B8D28D2F9F56}"/>
                </a:ext>
              </a:extLst>
            </p:cNvPr>
            <p:cNvCxnSpPr>
              <a:cxnSpLocks/>
            </p:cNvCxnSpPr>
            <p:nvPr/>
          </p:nvCxnSpPr>
          <p:spPr>
            <a:xfrm>
              <a:off x="3091541" y="3541331"/>
              <a:ext cx="43544" cy="2918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2993E237-71EC-C08F-EA36-22CDBE0256C6}"/>
              </a:ext>
            </a:extLst>
          </p:cNvPr>
          <p:cNvCxnSpPr/>
          <p:nvPr/>
        </p:nvCxnSpPr>
        <p:spPr>
          <a:xfrm flipH="1">
            <a:off x="6277906" y="3809997"/>
            <a:ext cx="24578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417FDFD8-D69C-E622-6BB0-DB0030F30CCB}"/>
              </a:ext>
            </a:extLst>
          </p:cNvPr>
          <p:cNvCxnSpPr/>
          <p:nvPr/>
        </p:nvCxnSpPr>
        <p:spPr>
          <a:xfrm>
            <a:off x="6277906" y="3743250"/>
            <a:ext cx="0" cy="11172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07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88 و 89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4E2B697-B62F-31B8-5B35-B80C21BFB6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1647" y="2043931"/>
            <a:ext cx="3424648" cy="429413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B6B2F0-4239-1ACF-BF66-0F34CD739A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8845" y="2043931"/>
            <a:ext cx="3424648" cy="429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20632</TotalTime>
  <Words>771</Words>
  <Application>Microsoft Office PowerPoint</Application>
  <PresentationFormat>Affichage à l'écran (4:3)</PresentationFormat>
  <Paragraphs>255</Paragraphs>
  <Slides>50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50</vt:i4>
      </vt:variant>
    </vt:vector>
  </HeadingPairs>
  <TitlesOfParts>
    <vt:vector size="60" baseType="lpstr">
      <vt:lpstr>Calibri</vt:lpstr>
      <vt:lpstr>Effra CC Arbc</vt:lpstr>
      <vt:lpstr>Aptos Display</vt:lpstr>
      <vt:lpstr>DengXian</vt:lpstr>
      <vt:lpstr>Arial</vt:lpstr>
      <vt:lpstr>Dosis</vt:lpstr>
      <vt:lpstr>Aptos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238</cp:revision>
  <cp:lastPrinted>2025-08-13T10:11:39Z</cp:lastPrinted>
  <dcterms:created xsi:type="dcterms:W3CDTF">2025-08-01T12:31:49Z</dcterms:created>
  <dcterms:modified xsi:type="dcterms:W3CDTF">2026-04-12T15:31:24Z</dcterms:modified>
</cp:coreProperties>
</file>