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5"/>
  </p:notesMasterIdLst>
  <p:handoutMasterIdLst>
    <p:handoutMasterId r:id="rId76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125" r:id="rId14"/>
    <p:sldId id="1135" r:id="rId15"/>
    <p:sldId id="1117" r:id="rId16"/>
    <p:sldId id="1118" r:id="rId17"/>
    <p:sldId id="1126" r:id="rId18"/>
    <p:sldId id="1127" r:id="rId19"/>
    <p:sldId id="1072" r:id="rId20"/>
    <p:sldId id="1136" r:id="rId21"/>
    <p:sldId id="1138" r:id="rId22"/>
    <p:sldId id="1137" r:id="rId23"/>
    <p:sldId id="1139" r:id="rId24"/>
    <p:sldId id="1140" r:id="rId25"/>
    <p:sldId id="1141" r:id="rId26"/>
    <p:sldId id="1142" r:id="rId27"/>
    <p:sldId id="1143" r:id="rId28"/>
    <p:sldId id="1145" r:id="rId29"/>
    <p:sldId id="1144" r:id="rId30"/>
    <p:sldId id="1146" r:id="rId31"/>
    <p:sldId id="1147" r:id="rId32"/>
    <p:sldId id="1148" r:id="rId33"/>
    <p:sldId id="1149" r:id="rId34"/>
    <p:sldId id="1150" r:id="rId35"/>
    <p:sldId id="1151" r:id="rId36"/>
    <p:sldId id="1016" r:id="rId37"/>
    <p:sldId id="812" r:id="rId38"/>
    <p:sldId id="751" r:id="rId39"/>
    <p:sldId id="916" r:id="rId40"/>
    <p:sldId id="1018" r:id="rId41"/>
    <p:sldId id="1087" r:id="rId42"/>
    <p:sldId id="1088" r:id="rId43"/>
    <p:sldId id="1089" r:id="rId44"/>
    <p:sldId id="940" r:id="rId45"/>
    <p:sldId id="1119" r:id="rId46"/>
    <p:sldId id="1091" r:id="rId47"/>
    <p:sldId id="1121" r:id="rId48"/>
    <p:sldId id="1092" r:id="rId49"/>
    <p:sldId id="1128" r:id="rId50"/>
    <p:sldId id="1129" r:id="rId51"/>
    <p:sldId id="2134807059" r:id="rId52"/>
    <p:sldId id="1130" r:id="rId53"/>
    <p:sldId id="1096" r:id="rId54"/>
    <p:sldId id="1097" r:id="rId55"/>
    <p:sldId id="2134807060" r:id="rId56"/>
    <p:sldId id="1131" r:id="rId57"/>
    <p:sldId id="1123" r:id="rId58"/>
    <p:sldId id="2134807061" r:id="rId59"/>
    <p:sldId id="1132" r:id="rId60"/>
    <p:sldId id="1019" r:id="rId61"/>
    <p:sldId id="926" r:id="rId62"/>
    <p:sldId id="927" r:id="rId63"/>
    <p:sldId id="925" r:id="rId64"/>
    <p:sldId id="920" r:id="rId65"/>
    <p:sldId id="911" r:id="rId66"/>
    <p:sldId id="644" r:id="rId67"/>
    <p:sldId id="875" r:id="rId68"/>
    <p:sldId id="1133" r:id="rId69"/>
    <p:sldId id="1134" r:id="rId70"/>
    <p:sldId id="1021" r:id="rId71"/>
    <p:sldId id="809" r:id="rId72"/>
    <p:sldId id="764" r:id="rId73"/>
    <p:sldId id="944" r:id="rId7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7"/>
      <p:bold r:id="rId78"/>
    </p:embeddedFont>
    <p:embeddedFont>
      <p:font typeface="Dosis" pitchFamily="2" charset="0"/>
      <p:regular r:id="rId79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C30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5409" autoAdjust="0"/>
  </p:normalViewPr>
  <p:slideViewPr>
    <p:cSldViewPr snapToGrid="0">
      <p:cViewPr varScale="1">
        <p:scale>
          <a:sx n="59" d="100"/>
          <a:sy n="59" d="100"/>
        </p:scale>
        <p:origin x="154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tableStyles" Target="tableStyle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font" Target="fonts/font3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1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font" Target="fonts/font4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notesMaster" Target="notesMasters/notesMaster1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font" Target="fonts/font2.fntdata"/><Relationship Id="rId8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61" Type="http://schemas.openxmlformats.org/officeDocument/2006/relationships/slide" Target="slides/slide58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D52EE-6B4B-40D1-E899-22822101B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DCCA78-93F0-1F93-8E48-6A4F0BAD5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78B163-4928-72B7-02BB-72645F962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A86DA7-3CC4-C6D3-9BBD-C955B96614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943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00A66-6245-45FC-2D1A-5C78A7BE6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3C373C-5827-D44D-E7B9-71407221A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7BBCC9-C17E-36E7-C29E-0BEA48AA6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BE5C03-4567-E5A4-9782-9A8486D7CF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546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4167B-8979-8790-0FFE-CFFD11CC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BA1514-134D-F95A-64F8-98E55397C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E19531-0D03-2F5D-811E-10E5E8065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8F735C-AAE9-A2B9-FE0E-1FDA69D86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3906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0BC0C-D074-F43E-CC3E-FB4708924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14BD04E-A2BA-E019-2E66-9BAF178BF4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885211F-7DF3-E1F1-245A-35A87410F7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CC82C98-B1EA-68BC-04C6-52D4DCC845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274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0E909-0262-1E0C-8F8D-21E164F22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08EDC9-299D-9882-C6A1-8CBC0D52F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F6CA27-57EF-0F97-BCA5-383B4636C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6E2318-583A-9D6B-9F1D-155A5F88B8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5001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2854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94415-790C-CA93-F373-4A90F2782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937DF6-B23C-4395-540F-66BB61F579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1B0244-8CAC-3F07-60BD-49D51371C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5F4EC7-EA2A-5BCA-CB0A-D0555A2E1B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3976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FDF67-7F0E-2A44-2DDD-E4775F7EE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EFFBEC-6AC4-8C85-1A67-CFCCF79060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BA304D-F99E-FD64-7148-762CECD7C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A03AA6-1CE3-E9F2-A4D6-DA4A2A07FF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7633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2AC6C-0C95-AE3A-DA28-83E75B217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1438C1A-A989-9028-C4EA-9EA3EE3EA4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1F96E0D-8DD6-BF4D-7C18-4A6C997199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468D32-25CC-54DA-E53F-D682CB933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538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C3DC5-6F3C-2B44-9F70-1CE44A67F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CC37F59-0E3A-1451-D907-82E5BDDB3B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2A4944-263C-F78C-CE76-B101BF0689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8779CE-5B40-2624-A99F-4F1D0AED3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903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C46B9-9651-DB97-6DA8-4BF53D8F9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AA0CD0-E0DE-5009-BF15-597635AA9F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5F5BD6-76BF-2802-6D8F-E994EBDA8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FA15BD-A30A-A695-C08D-2A7B1C07F4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5614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4FBCA-9489-792E-536A-EB68814C9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FF74B3-56DB-9CBB-9B5B-DE92336CEC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0C0F9E-BFD0-9E58-5CB1-0B566C8218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CFE74A-B992-A910-E093-1E33DE1DC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3923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8357C-C1F1-F5CF-D584-E20592BD3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6C1FAB-6C97-0491-C630-CCBD06544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629090-5FBF-C031-BD74-B8CDC7E47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AB229E-21A3-0428-BD55-68B4110E85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030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E3C7-0329-3FD1-E7F7-A469D4E99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1321E0-4CAE-CB18-C848-FB260F1DF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949E2F-E3D7-6096-95E5-EDD6E1499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270C57-3760-A344-87A6-F32DB6614A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24242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A8825-BD9B-2C9C-CDA2-1279FD475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6C56EC-5670-8EED-CAA6-AC46A73FAC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A790B1-F684-B829-B05A-95B6345AF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4AAB38-0B7C-1678-2036-2CAF21D95F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70125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7671F-502E-76DD-E870-2A078B7B0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4BC082D-9AE7-B5D1-58D7-10F4C408E3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72F65A9-31AE-431E-62DF-30FC22CDA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CAB0A8-33DA-0925-FE6C-340D2AFE19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1038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EA40F-08E3-86B3-7C9F-E4BC5A1AF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53D191-6D5B-8B39-C8F6-9FD2C69A08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06E4DD-1B49-1338-ED3A-A3768B286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49B0C0-CBE3-AA68-3516-ED90803CD5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0925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243A8-8A0B-BA48-670D-CE26B9B56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05F8DD-7968-C2CC-E93F-7FB729140F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3C27D0-5B8C-B9D1-70AA-9C13F34C38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29E366-DE56-B64B-D6DA-C246EFB438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62377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AEFB4-8F85-CDDE-B8EB-02E07E53E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870F95-F6DB-389D-1E34-940C564E7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EC6873-26F0-859D-B2E7-A6CCCED6C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F92C99-95B8-836B-1BC2-4037EC7E0C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61035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5AFB1-E9E3-45C1-D34D-097C02A73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7161D9-6001-D159-4A7B-69BE5B9F50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9267ED-62B2-1B2D-C9A3-1846A0763A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976191-A727-3799-5B55-77DA56928A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32856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FF1BD-9B0E-8B47-6669-3707BDD91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73198A-367C-849D-135F-2973AF08C4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D3FA60-158A-1E04-9BC5-1B7F328FF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281570-C0B8-6CD0-3AF3-057D95825C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29243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9.png"/><Relationship Id="rId4" Type="http://schemas.openxmlformats.org/officeDocument/2006/relationships/image" Target="../media/image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1.png"/><Relationship Id="rId4" Type="http://schemas.microsoft.com/office/2007/relationships/hdphoto" Target="../media/hdphoto1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7.sv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png"/><Relationship Id="rId5" Type="http://schemas.openxmlformats.org/officeDocument/2006/relationships/image" Target="../media/image22.png"/><Relationship Id="rId4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png"/><Relationship Id="rId4" Type="http://schemas.openxmlformats.org/officeDocument/2006/relationships/image" Target="../media/image52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emf"/><Relationship Id="rId5" Type="http://schemas.openxmlformats.org/officeDocument/2006/relationships/image" Target="../media/image22.png"/><Relationship Id="rId4" Type="http://schemas.openxmlformats.org/officeDocument/2006/relationships/image" Target="../media/image4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4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DFC0F6-FE1E-69C3-DE66-06D382919D33}"/>
              </a:ext>
            </a:extLst>
          </p:cNvPr>
          <p:cNvGrpSpPr/>
          <p:nvPr/>
        </p:nvGrpSpPr>
        <p:grpSpPr>
          <a:xfrm>
            <a:off x="7151799" y="6016087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BCC681-20D4-0694-0391-E79C96741B9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2FBC287-6865-1BD7-6DF9-7D2ADE1806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4F8D02-1F07-ABA3-16F6-AA983915831E}"/>
              </a:ext>
            </a:extLst>
          </p:cNvPr>
          <p:cNvSpPr/>
          <p:nvPr/>
        </p:nvSpPr>
        <p:spPr>
          <a:xfrm>
            <a:off x="5558776" y="60170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83DAE52-FCE2-7CED-4E44-ECF9D668C8CF}"/>
              </a:ext>
            </a:extLst>
          </p:cNvPr>
          <p:cNvSpPr/>
          <p:nvPr/>
        </p:nvSpPr>
        <p:spPr>
          <a:xfrm>
            <a:off x="6414190" y="604365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(الجداء)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573129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752191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الأطوال (2)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الأطوال (3)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06F26ED0-5E7B-7CF4-AE7D-0AA2EEB3DAA5}"/>
              </a:ext>
            </a:extLst>
          </p:cNvPr>
          <p:cNvGrpSpPr/>
          <p:nvPr/>
        </p:nvGrpSpPr>
        <p:grpSpPr>
          <a:xfrm>
            <a:off x="4645106" y="2460118"/>
            <a:ext cx="3765568" cy="1149317"/>
            <a:chOff x="4491471" y="2442358"/>
            <a:chExt cx="3765568" cy="114931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698D9B-2A67-7D5F-930D-77297231A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DFB0B19-49AD-5C83-27BA-7124DADD8E81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345730B-781F-AC9D-C961-6893CC9F15F7}"/>
              </a:ext>
            </a:extLst>
          </p:cNvPr>
          <p:cNvSpPr txBox="1"/>
          <p:nvPr/>
        </p:nvSpPr>
        <p:spPr>
          <a:xfrm>
            <a:off x="4732194" y="2970653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الأطوال (1)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الأطوال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F6FCC7B-5943-874A-9E07-69AE027DE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4659" y="2432034"/>
            <a:ext cx="2950194" cy="3823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1FE8C48-60CC-C48C-30E9-C11FBCB19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382" y="2440370"/>
            <a:ext cx="2950193" cy="382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709058" y="3823164"/>
            <a:ext cx="52245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وحدة السنتمتر لقياس الأطوال.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834740" y="2545266"/>
            <a:ext cx="4007926" cy="21900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328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CEE071-CC1C-4E0D-F503-31DEB26175A2}"/>
              </a:ext>
            </a:extLst>
          </p:cNvPr>
          <p:cNvSpPr txBox="1"/>
          <p:nvPr/>
        </p:nvSpPr>
        <p:spPr>
          <a:xfrm>
            <a:off x="2002968" y="37023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EA7503-3ACE-D139-0656-0A80431CFE8E}"/>
              </a:ext>
            </a:extLst>
          </p:cNvPr>
          <p:cNvSpPr txBox="1"/>
          <p:nvPr/>
        </p:nvSpPr>
        <p:spPr>
          <a:xfrm>
            <a:off x="2014142" y="42052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0C2F496-D58F-FA55-F64F-32C347F01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024" y="2135302"/>
            <a:ext cx="3217629" cy="42264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072489-D555-0644-888F-24B2AF5A5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078" y="2135303"/>
            <a:ext cx="3217629" cy="4226471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المنزلي،  خذوا الكراسة ص 85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1602035" y="4593771"/>
            <a:ext cx="2942800" cy="15087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B8B1F74-2425-30AA-F99C-0E8B4A8BC73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5719" y="2163690"/>
            <a:ext cx="6245475" cy="379335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FDC5842-64A1-75CE-15F4-5790EC5A9698}"/>
              </a:ext>
            </a:extLst>
          </p:cNvPr>
          <p:cNvSpPr txBox="1"/>
          <p:nvPr/>
        </p:nvSpPr>
        <p:spPr>
          <a:xfrm>
            <a:off x="5442853" y="5421084"/>
            <a:ext cx="609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11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65F1EB-29D7-F3ED-8F49-46D456BE413F}"/>
              </a:ext>
            </a:extLst>
          </p:cNvPr>
          <p:cNvGrpSpPr/>
          <p:nvPr/>
        </p:nvGrpSpPr>
        <p:grpSpPr>
          <a:xfrm>
            <a:off x="2048839" y="4345800"/>
            <a:ext cx="1848265" cy="812795"/>
            <a:chOff x="3024192" y="4019458"/>
            <a:chExt cx="2976649" cy="1742297"/>
          </a:xfrm>
        </p:grpSpPr>
        <p:sp>
          <p:nvSpPr>
            <p:cNvPr id="12" name="Google Shape;117;p2">
              <a:extLst>
                <a:ext uri="{FF2B5EF4-FFF2-40B4-BE49-F238E27FC236}">
                  <a16:creationId xmlns:a16="http://schemas.microsoft.com/office/drawing/2014/main" id="{BB3BE8BB-B290-7302-E4D5-54C6AF2F48D3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26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16;p2">
              <a:extLst>
                <a:ext uri="{FF2B5EF4-FFF2-40B4-BE49-F238E27FC236}">
                  <a16:creationId xmlns:a16="http://schemas.microsoft.com/office/drawing/2014/main" id="{550226DF-016F-14F0-ECAF-DC85F4A9B1C1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37</a:t>
              </a:r>
              <a:endParaRPr sz="1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5A779553-28E4-E619-8607-5D6F93AB0A92}"/>
              </a:ext>
            </a:extLst>
          </p:cNvPr>
          <p:cNvSpPr txBox="1"/>
          <p:nvPr/>
        </p:nvSpPr>
        <p:spPr>
          <a:xfrm>
            <a:off x="3002878" y="4707758"/>
            <a:ext cx="1025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E96CBB6-393B-3050-AFB4-4863420F7935}"/>
              </a:ext>
            </a:extLst>
          </p:cNvPr>
          <p:cNvCxnSpPr/>
          <p:nvPr/>
        </p:nvCxnSpPr>
        <p:spPr>
          <a:xfrm>
            <a:off x="3115194" y="5114584"/>
            <a:ext cx="789739" cy="0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147C70F9-0384-31A0-31C7-D75ED768D853}"/>
              </a:ext>
            </a:extLst>
          </p:cNvPr>
          <p:cNvSpPr txBox="1"/>
          <p:nvPr/>
        </p:nvSpPr>
        <p:spPr>
          <a:xfrm>
            <a:off x="1126660" y="4815063"/>
            <a:ext cx="1192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عِمادٌ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D72EAB4-2B6F-A856-74D7-163B12BC71D7}"/>
              </a:ext>
            </a:extLst>
          </p:cNvPr>
          <p:cNvSpPr txBox="1"/>
          <p:nvPr/>
        </p:nvSpPr>
        <p:spPr>
          <a:xfrm>
            <a:off x="1136615" y="4303435"/>
            <a:ext cx="1073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مَرْوانُ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D24E74-46E2-651B-37C7-65D13CA87E45}"/>
              </a:ext>
            </a:extLst>
          </p:cNvPr>
          <p:cNvSpPr txBox="1"/>
          <p:nvPr/>
        </p:nvSpPr>
        <p:spPr>
          <a:xfrm>
            <a:off x="5231368" y="4632803"/>
            <a:ext cx="2547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37 – 26 = 11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BCB04-56D0-B927-A76E-2DD3E3CBC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BF19B4A-9437-5C6C-604C-D83F8708E0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B30617F-8163-DA99-4990-01A83C9CAEE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1544D1-19AB-0EC3-F3BF-85C82C7CC49A}"/>
              </a:ext>
            </a:extLst>
          </p:cNvPr>
          <p:cNvSpPr/>
          <p:nvPr/>
        </p:nvSpPr>
        <p:spPr>
          <a:xfrm>
            <a:off x="2834740" y="2543808"/>
            <a:ext cx="4007926" cy="21493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DC89332B-AFE8-094D-2C28-CEBBBB101394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BED4652-CBDB-1DA2-FF9A-96BB95AD93D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3D9AE42-8DEE-15AD-FB49-AF0A4F8DB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86646" y="35900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F6B7B3B-1B75-F48A-0C75-52619D76514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الواجب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1DC80-60B6-6818-93DE-801ECF1290B2}"/>
              </a:ext>
            </a:extLst>
          </p:cNvPr>
          <p:cNvSpPr txBox="1"/>
          <p:nvPr/>
        </p:nvSpPr>
        <p:spPr>
          <a:xfrm>
            <a:off x="2002968" y="373505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F59D6B-0599-966D-FE17-6B4189C5174F}"/>
              </a:ext>
            </a:extLst>
          </p:cNvPr>
          <p:cNvSpPr txBox="1"/>
          <p:nvPr/>
        </p:nvSpPr>
        <p:spPr>
          <a:xfrm>
            <a:off x="2014142" y="42052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211760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7E207-E9EA-D072-E479-FBAA3B45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6365253-99CF-5124-2063-9D0DB7A07E39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لنتعرف على  استراتيجية الحساب السريع لحساب مجموع عددين على السطر.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BBEC16-96F7-A955-99E7-E5DE17B99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A0E415-B1FD-65C6-54BD-2DF176723977}"/>
              </a:ext>
            </a:extLst>
          </p:cNvPr>
          <p:cNvSpPr txBox="1"/>
          <p:nvPr/>
        </p:nvSpPr>
        <p:spPr>
          <a:xfrm>
            <a:off x="2216329" y="3287483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83 + 14 = ….</a:t>
            </a:r>
          </a:p>
        </p:txBody>
      </p:sp>
    </p:spTree>
    <p:extLst>
      <p:ext uri="{BB962C8B-B14F-4D97-AF65-F5344CB8AC3E}">
        <p14:creationId xmlns:p14="http://schemas.microsoft.com/office/powerpoint/2010/main" val="411299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22E74-8CA1-99D7-F8A0-9AD0CD8BA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D5FDC6-96DD-3AF4-91DC-F51744EEE1D4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أولا : أفكك العدد الثاني في ذهني. العدد 14 هو 4 + 10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09A10-2B94-0F14-DFAD-CD3551887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186CFC-106B-E6C8-D4C4-60556120298F}"/>
              </a:ext>
            </a:extLst>
          </p:cNvPr>
          <p:cNvSpPr txBox="1"/>
          <p:nvPr/>
        </p:nvSpPr>
        <p:spPr>
          <a:xfrm>
            <a:off x="2216329" y="3287483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</a:rPr>
              <a:t>83 + </a:t>
            </a:r>
            <a:r>
              <a:rPr lang="fr-MA" sz="6000" b="1" dirty="0">
                <a:solidFill>
                  <a:srgbClr val="C00000"/>
                </a:solidFill>
              </a:rPr>
              <a:t>1</a:t>
            </a:r>
            <a:r>
              <a:rPr lang="fr-MA" sz="6000" b="1" dirty="0">
                <a:solidFill>
                  <a:schemeClr val="accent1"/>
                </a:solidFill>
              </a:rPr>
              <a:t>4 = ….</a:t>
            </a:r>
          </a:p>
        </p:txBody>
      </p:sp>
    </p:spTree>
    <p:extLst>
      <p:ext uri="{BB962C8B-B14F-4D97-AF65-F5344CB8AC3E}">
        <p14:creationId xmlns:p14="http://schemas.microsoft.com/office/powerpoint/2010/main" val="415441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7AFAB-9510-DD32-F474-20D1322BD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EEC6E71-ED32-2541-4187-2F2E021A75CE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ثانيا: أجمع العدد الأول مع عشرات العدد الثاني.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EA7A29-9F2F-53B3-1014-A5C295EEC5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5CB750-F3B9-62D5-44B1-EC74B6B96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11893" flipV="1">
            <a:off x="2532835" y="3994429"/>
            <a:ext cx="1647362" cy="770671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4006F2-7AAD-EB49-056F-A3518D6FE66C}"/>
              </a:ext>
            </a:extLst>
          </p:cNvPr>
          <p:cNvSpPr txBox="1"/>
          <p:nvPr/>
        </p:nvSpPr>
        <p:spPr>
          <a:xfrm>
            <a:off x="2216329" y="3287483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</a:rPr>
              <a:t>83</a:t>
            </a:r>
            <a:r>
              <a:rPr lang="fr-MA" sz="6000" b="1" dirty="0">
                <a:solidFill>
                  <a:schemeClr val="accent1"/>
                </a:solidFill>
              </a:rPr>
              <a:t> + </a:t>
            </a:r>
            <a:r>
              <a:rPr lang="fr-MA" sz="6000" b="1" dirty="0">
                <a:solidFill>
                  <a:srgbClr val="C00000"/>
                </a:solidFill>
              </a:rPr>
              <a:t>1</a:t>
            </a:r>
            <a:r>
              <a:rPr lang="fr-MA" sz="6000" b="1" dirty="0">
                <a:solidFill>
                  <a:schemeClr val="accent1"/>
                </a:solidFill>
              </a:rPr>
              <a:t>4 = ….</a:t>
            </a:r>
          </a:p>
        </p:txBody>
      </p:sp>
    </p:spTree>
    <p:extLst>
      <p:ext uri="{BB962C8B-B14F-4D97-AF65-F5344CB8AC3E}">
        <p14:creationId xmlns:p14="http://schemas.microsoft.com/office/powerpoint/2010/main" val="73893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3718D-DE95-4EA9-09FE-8AD169D5B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CDAAEC2-8C8A-45F7-9928-094CA35CECEA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93 = 10 + 83 </a:t>
            </a:r>
            <a:r>
              <a:rPr lang="fr-MA" b="1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ثم أضيف وحدات العدد الثاني.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61625-805E-F054-2318-FD137EFFE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1E314E-1EF9-2137-BE86-442589E7E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9583">
            <a:off x="3526156" y="2769597"/>
            <a:ext cx="2301926" cy="70735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786F256-D394-0199-B224-EE90AF1AE4F8}"/>
              </a:ext>
            </a:extLst>
          </p:cNvPr>
          <p:cNvSpPr txBox="1"/>
          <p:nvPr/>
        </p:nvSpPr>
        <p:spPr>
          <a:xfrm>
            <a:off x="2216329" y="3287483"/>
            <a:ext cx="5327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</a:rPr>
              <a:t>83</a:t>
            </a:r>
            <a:r>
              <a:rPr lang="fr-MA" sz="6000" b="1" dirty="0">
                <a:solidFill>
                  <a:schemeClr val="accent1"/>
                </a:solidFill>
              </a:rPr>
              <a:t> + </a:t>
            </a:r>
            <a:r>
              <a:rPr lang="fr-MA" sz="6000" b="1" dirty="0">
                <a:solidFill>
                  <a:srgbClr val="C00000"/>
                </a:solidFill>
              </a:rPr>
              <a:t>1</a:t>
            </a:r>
            <a:r>
              <a:rPr lang="fr-MA" sz="6000" b="1" dirty="0">
                <a:solidFill>
                  <a:schemeClr val="accent1"/>
                </a:solidFill>
              </a:rPr>
              <a:t>4 = </a:t>
            </a:r>
            <a:r>
              <a:rPr lang="fr-MA" sz="6000" b="1" dirty="0">
                <a:solidFill>
                  <a:srgbClr val="C00000"/>
                </a:solidFill>
              </a:rPr>
              <a:t>93 </a:t>
            </a:r>
            <a:r>
              <a:rPr lang="fr-MA" sz="6000" b="1" dirty="0">
                <a:solidFill>
                  <a:srgbClr val="156082"/>
                </a:solidFill>
              </a:rPr>
              <a:t>+ 4</a:t>
            </a:r>
            <a:endParaRPr lang="fr-MA" sz="6000" b="1" dirty="0">
              <a:solidFill>
                <a:srgbClr val="C00000"/>
              </a:solidFill>
            </a:endParaRPr>
          </a:p>
        </p:txBody>
      </p:sp>
      <p:sp>
        <p:nvSpPr>
          <p:cNvPr id="3" name="Parenthèse fermante 2">
            <a:extLst>
              <a:ext uri="{FF2B5EF4-FFF2-40B4-BE49-F238E27FC236}">
                <a16:creationId xmlns:a16="http://schemas.microsoft.com/office/drawing/2014/main" id="{223D3B52-9E6C-45DC-11CB-4740E3A8088E}"/>
              </a:ext>
            </a:extLst>
          </p:cNvPr>
          <p:cNvSpPr/>
          <p:nvPr/>
        </p:nvSpPr>
        <p:spPr>
          <a:xfrm rot="16200000">
            <a:off x="3174283" y="2660461"/>
            <a:ext cx="369333" cy="1340352"/>
          </a:xfrm>
          <a:prstGeom prst="rightBracke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8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9A645-0FAB-8871-E37B-7B94B839D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032C953-4487-671F-FE2C-1A2B8A77DDB9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93 + 4= 97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DC085E-15EB-9DAF-A8EE-7419B7519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EE9F1A1-4FAE-4A92-3017-ABD95E6288B0}"/>
              </a:ext>
            </a:extLst>
          </p:cNvPr>
          <p:cNvSpPr txBox="1"/>
          <p:nvPr/>
        </p:nvSpPr>
        <p:spPr>
          <a:xfrm>
            <a:off x="1116871" y="3287483"/>
            <a:ext cx="69276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156082"/>
                </a:solidFill>
              </a:rPr>
              <a:t>83 + 14 </a:t>
            </a:r>
            <a:r>
              <a:rPr lang="fr-MA" sz="6000" b="1" dirty="0">
                <a:solidFill>
                  <a:schemeClr val="accent1"/>
                </a:solidFill>
              </a:rPr>
              <a:t>= </a:t>
            </a:r>
            <a:r>
              <a:rPr lang="fr-MA" sz="6000" b="1" dirty="0">
                <a:solidFill>
                  <a:srgbClr val="C00000"/>
                </a:solidFill>
              </a:rPr>
              <a:t>93 </a:t>
            </a:r>
            <a:r>
              <a:rPr lang="fr-MA" sz="6000" b="1" dirty="0">
                <a:solidFill>
                  <a:srgbClr val="156082"/>
                </a:solidFill>
              </a:rPr>
              <a:t>+ </a:t>
            </a:r>
            <a:r>
              <a:rPr lang="fr-MA" sz="6000" b="1" dirty="0">
                <a:solidFill>
                  <a:srgbClr val="C00000"/>
                </a:solidFill>
              </a:rPr>
              <a:t>4</a:t>
            </a:r>
            <a:r>
              <a:rPr lang="fr-MA" sz="6000" b="1" dirty="0">
                <a:solidFill>
                  <a:srgbClr val="156082"/>
                </a:solidFill>
              </a:rPr>
              <a:t> = </a:t>
            </a:r>
            <a:r>
              <a:rPr lang="fr-MA" sz="6000" b="1" dirty="0">
                <a:solidFill>
                  <a:srgbClr val="C00000"/>
                </a:solidFill>
              </a:rPr>
              <a:t>97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67161A-BFE1-E3C6-7A06-6C006A4D8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9583">
            <a:off x="5202555" y="2769597"/>
            <a:ext cx="2301926" cy="707350"/>
          </a:xfrm>
          <a:prstGeom prst="rect">
            <a:avLst/>
          </a:prstGeom>
          <a:ln>
            <a:noFill/>
          </a:ln>
        </p:spPr>
      </p:pic>
      <p:sp>
        <p:nvSpPr>
          <p:cNvPr id="6" name="Parenthèse fermante 5">
            <a:extLst>
              <a:ext uri="{FF2B5EF4-FFF2-40B4-BE49-F238E27FC236}">
                <a16:creationId xmlns:a16="http://schemas.microsoft.com/office/drawing/2014/main" id="{7306B5D7-65AA-4861-FBB5-41566717CB3D}"/>
              </a:ext>
            </a:extLst>
          </p:cNvPr>
          <p:cNvSpPr/>
          <p:nvPr/>
        </p:nvSpPr>
        <p:spPr>
          <a:xfrm rot="16200000">
            <a:off x="5166370" y="2660461"/>
            <a:ext cx="369333" cy="1340352"/>
          </a:xfrm>
          <a:prstGeom prst="rightBracke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107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A5374E-9F66-4284-5D41-A1A035A395FC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47F98E-E42B-9201-2ED3-546BF7182B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6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96E02-86F5-0569-3B42-817EC60A4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C3FC578-86FB-BE7A-8B89-C33A08159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A2C2943-C2A4-7B1F-2FE1-71A4B49CD9C7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احسبوا مجموع العددين على الألواح بنفس الطريقة.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DDB631E-5BBA-B257-8DD6-D42D2F81D98B}"/>
              </a:ext>
            </a:extLst>
          </p:cNvPr>
          <p:cNvSpPr txBox="1"/>
          <p:nvPr/>
        </p:nvSpPr>
        <p:spPr>
          <a:xfrm>
            <a:off x="1105985" y="3287483"/>
            <a:ext cx="69276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156082"/>
                </a:solidFill>
              </a:rPr>
              <a:t>71 + 26 </a:t>
            </a:r>
            <a:r>
              <a:rPr lang="fr-MA" sz="6000" b="1" dirty="0">
                <a:solidFill>
                  <a:schemeClr val="accent1"/>
                </a:solidFill>
              </a:rPr>
              <a:t>= </a:t>
            </a:r>
            <a:r>
              <a:rPr lang="fr-MA" sz="6000" b="1" dirty="0">
                <a:solidFill>
                  <a:srgbClr val="C00000"/>
                </a:solidFill>
              </a:rPr>
              <a:t>… </a:t>
            </a:r>
            <a:r>
              <a:rPr lang="fr-MA" sz="6000" b="1" dirty="0">
                <a:solidFill>
                  <a:srgbClr val="156082"/>
                </a:solidFill>
              </a:rPr>
              <a:t>+ </a:t>
            </a:r>
            <a:r>
              <a:rPr lang="fr-MA" sz="6000" b="1" dirty="0">
                <a:solidFill>
                  <a:srgbClr val="C00000"/>
                </a:solidFill>
              </a:rPr>
              <a:t>…</a:t>
            </a:r>
            <a:r>
              <a:rPr lang="fr-MA" sz="6000" b="1" dirty="0">
                <a:solidFill>
                  <a:srgbClr val="156082"/>
                </a:solidFill>
              </a:rPr>
              <a:t> = </a:t>
            </a:r>
            <a:r>
              <a:rPr lang="fr-MA" sz="6000" b="1" dirty="0">
                <a:solidFill>
                  <a:srgbClr val="C0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648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EFDEA-9F99-1EF2-8115-C00FC665C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029A2A-D49E-A918-7F1B-B2BF7AAF3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E063F33-BC4D-9C47-236C-7DFE75F4308B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816E4E-808B-3D12-4202-4C7813C97F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4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38285-2B00-F550-D515-3F5116641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B352F4-BF4B-BC37-A398-E26411666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BD1E0B-2161-1C56-9779-BDEDAA120872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من يشرح لنا كيف توصل إلى الجواب.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236B99-2285-D5DE-A260-AFF75312E72C}"/>
              </a:ext>
            </a:extLst>
          </p:cNvPr>
          <p:cNvSpPr txBox="1"/>
          <p:nvPr/>
        </p:nvSpPr>
        <p:spPr>
          <a:xfrm>
            <a:off x="1105985" y="3287483"/>
            <a:ext cx="69276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156082"/>
                </a:solidFill>
              </a:rPr>
              <a:t>71 + 26 </a:t>
            </a:r>
            <a:r>
              <a:rPr lang="fr-MA" sz="6000" b="1" dirty="0">
                <a:solidFill>
                  <a:schemeClr val="accent1"/>
                </a:solidFill>
              </a:rPr>
              <a:t>= </a:t>
            </a:r>
            <a:r>
              <a:rPr lang="fr-MA" sz="6000" b="1" dirty="0">
                <a:solidFill>
                  <a:srgbClr val="C00000"/>
                </a:solidFill>
              </a:rPr>
              <a:t>91 </a:t>
            </a:r>
            <a:r>
              <a:rPr lang="fr-MA" sz="6000" b="1" dirty="0">
                <a:solidFill>
                  <a:srgbClr val="156082"/>
                </a:solidFill>
              </a:rPr>
              <a:t>+ </a:t>
            </a:r>
            <a:r>
              <a:rPr lang="fr-MA" sz="6000" b="1" dirty="0">
                <a:solidFill>
                  <a:srgbClr val="C00000"/>
                </a:solidFill>
              </a:rPr>
              <a:t>6</a:t>
            </a:r>
            <a:r>
              <a:rPr lang="fr-MA" sz="6000" b="1" dirty="0">
                <a:solidFill>
                  <a:srgbClr val="156082"/>
                </a:solidFill>
              </a:rPr>
              <a:t> = </a:t>
            </a:r>
            <a:r>
              <a:rPr lang="fr-MA" sz="6000" b="1" dirty="0">
                <a:solidFill>
                  <a:srgbClr val="C00000"/>
                </a:solidFill>
              </a:rPr>
              <a:t>97</a:t>
            </a:r>
          </a:p>
        </p:txBody>
      </p:sp>
    </p:spTree>
    <p:extLst>
      <p:ext uri="{BB962C8B-B14F-4D97-AF65-F5344CB8AC3E}">
        <p14:creationId xmlns:p14="http://schemas.microsoft.com/office/powerpoint/2010/main" val="368648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11F13-2A69-DA7F-A350-F9D275981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4A93A1-351D-2CCF-EB93-0EEDD8972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47B45E-75EC-35BD-15CA-6CB17CB77FA3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احسبوا مجموع العددين على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975C7E-705A-BCF8-B032-B7B78DE9BC65}"/>
              </a:ext>
            </a:extLst>
          </p:cNvPr>
          <p:cNvSpPr txBox="1"/>
          <p:nvPr/>
        </p:nvSpPr>
        <p:spPr>
          <a:xfrm>
            <a:off x="1105985" y="3287483"/>
            <a:ext cx="69276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156082"/>
                </a:solidFill>
              </a:rPr>
              <a:t>45 + 32 </a:t>
            </a:r>
            <a:r>
              <a:rPr lang="fr-MA" sz="6000" b="1" dirty="0">
                <a:solidFill>
                  <a:schemeClr val="accent1"/>
                </a:solidFill>
              </a:rPr>
              <a:t>= </a:t>
            </a:r>
            <a:r>
              <a:rPr lang="fr-MA" sz="6000" b="1" dirty="0">
                <a:solidFill>
                  <a:srgbClr val="C00000"/>
                </a:solidFill>
              </a:rPr>
              <a:t>… </a:t>
            </a:r>
            <a:r>
              <a:rPr lang="fr-MA" sz="6000" b="1" dirty="0">
                <a:solidFill>
                  <a:srgbClr val="156082"/>
                </a:solidFill>
              </a:rPr>
              <a:t>+ </a:t>
            </a:r>
            <a:r>
              <a:rPr lang="fr-MA" sz="6000" b="1" dirty="0">
                <a:solidFill>
                  <a:srgbClr val="C00000"/>
                </a:solidFill>
              </a:rPr>
              <a:t>…</a:t>
            </a:r>
            <a:r>
              <a:rPr lang="fr-MA" sz="6000" b="1" dirty="0">
                <a:solidFill>
                  <a:srgbClr val="156082"/>
                </a:solidFill>
              </a:rPr>
              <a:t> = </a:t>
            </a:r>
            <a:r>
              <a:rPr lang="fr-MA" sz="6000" b="1" dirty="0">
                <a:solidFill>
                  <a:srgbClr val="C0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15118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C58E6-8789-ACA4-1B97-96E036BC1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9C72DBA-9C25-0448-3C67-917511B22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D7FB8F4-1EC0-2645-5A0D-8218DDD456A4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8A4364-AE57-E406-4C88-7A2529D1C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85A4F-35BD-828F-4C2F-21F2D155D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D8EF1F-CA6E-9C25-C779-CF233EAB4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95B1DA7-5621-F240-62FA-856A89A08C12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kumimoji="0" lang="ar-MA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من يشرح لنا كيف توصل إلى الجواب.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2624F1-2299-9487-5E9B-31A74FA928C7}"/>
              </a:ext>
            </a:extLst>
          </p:cNvPr>
          <p:cNvSpPr txBox="1"/>
          <p:nvPr/>
        </p:nvSpPr>
        <p:spPr>
          <a:xfrm>
            <a:off x="1105985" y="3287483"/>
            <a:ext cx="69276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156082"/>
                </a:solidFill>
              </a:rPr>
              <a:t>45 + 32 </a:t>
            </a:r>
            <a:r>
              <a:rPr lang="fr-MA" sz="6000" b="1" dirty="0">
                <a:solidFill>
                  <a:schemeClr val="accent1"/>
                </a:solidFill>
              </a:rPr>
              <a:t>= </a:t>
            </a:r>
            <a:r>
              <a:rPr lang="fr-MA" sz="6000" b="1" dirty="0">
                <a:solidFill>
                  <a:srgbClr val="C00000"/>
                </a:solidFill>
              </a:rPr>
              <a:t>75 </a:t>
            </a:r>
            <a:r>
              <a:rPr lang="fr-MA" sz="6000" b="1" dirty="0">
                <a:solidFill>
                  <a:srgbClr val="156082"/>
                </a:solidFill>
              </a:rPr>
              <a:t>+ </a:t>
            </a:r>
            <a:r>
              <a:rPr lang="fr-MA" sz="6000" b="1" dirty="0">
                <a:solidFill>
                  <a:srgbClr val="C00000"/>
                </a:solidFill>
              </a:rPr>
              <a:t>2</a:t>
            </a:r>
            <a:r>
              <a:rPr lang="fr-MA" sz="6000" b="1" dirty="0">
                <a:solidFill>
                  <a:srgbClr val="156082"/>
                </a:solidFill>
              </a:rPr>
              <a:t> = </a:t>
            </a:r>
            <a:r>
              <a:rPr lang="fr-MA" sz="6000" b="1" dirty="0">
                <a:solidFill>
                  <a:srgbClr val="C00000"/>
                </a:solidFill>
              </a:rPr>
              <a:t>77</a:t>
            </a:r>
          </a:p>
        </p:txBody>
      </p:sp>
    </p:spTree>
    <p:extLst>
      <p:ext uri="{BB962C8B-B14F-4D97-AF65-F5344CB8AC3E}">
        <p14:creationId xmlns:p14="http://schemas.microsoft.com/office/powerpoint/2010/main" val="242635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4BD49-E39F-DCA8-50A5-B5CF0A6A3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7B610F5-611F-6E9F-0A5E-36F6840B72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6CBE8EFE-8626-AD53-C95B-FB037C9D0AA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36CF00-1D53-1D26-AFAC-759B27C0E8CB}"/>
              </a:ext>
            </a:extLst>
          </p:cNvPr>
          <p:cNvSpPr/>
          <p:nvPr/>
        </p:nvSpPr>
        <p:spPr>
          <a:xfrm>
            <a:off x="2834740" y="2543808"/>
            <a:ext cx="4007926" cy="23561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0D0191DA-E257-F5CC-A2DC-8F6B564591F5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CE5354B-21A5-F0B8-3582-5BF704919F6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C843E6-5BEC-03BB-B71C-27EDBCC4F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75760" y="4058185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045778D-FD47-59EA-4598-5AAB5B977A28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الواجب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C81CA4A-AF41-2B24-8F04-03AC80ADA1B6}"/>
              </a:ext>
            </a:extLst>
          </p:cNvPr>
          <p:cNvSpPr txBox="1"/>
          <p:nvPr/>
        </p:nvSpPr>
        <p:spPr>
          <a:xfrm>
            <a:off x="2002968" y="373505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740080-8636-BB09-81EF-FFCD5169F8ED}"/>
              </a:ext>
            </a:extLst>
          </p:cNvPr>
          <p:cNvSpPr txBox="1"/>
          <p:nvPr/>
        </p:nvSpPr>
        <p:spPr>
          <a:xfrm>
            <a:off x="2014142" y="42052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55567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BF77C-5C1A-6F29-1016-9554B883F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2EE0EF-D7A5-476A-F601-EFE48EE70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82789E3-3265-157E-B261-9B95036FE77F}"/>
              </a:ext>
            </a:extLst>
          </p:cNvPr>
          <p:cNvSpPr txBox="1"/>
          <p:nvPr/>
        </p:nvSpPr>
        <p:spPr>
          <a:xfrm>
            <a:off x="1240971" y="913791"/>
            <a:ext cx="613467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 حرف  المشط الأطول.</a:t>
            </a:r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phique 5" descr="Peigne avec un remplissage uni">
            <a:extLst>
              <a:ext uri="{FF2B5EF4-FFF2-40B4-BE49-F238E27FC236}">
                <a16:creationId xmlns:a16="http://schemas.microsoft.com/office/drawing/2014/main" id="{C31C916B-9D2A-EF2D-78EA-EA54D6741A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1637489" y="4054150"/>
            <a:ext cx="1959429" cy="1959429"/>
          </a:xfrm>
          <a:prstGeom prst="rect">
            <a:avLst/>
          </a:prstGeom>
        </p:spPr>
      </p:pic>
      <p:pic>
        <p:nvPicPr>
          <p:cNvPr id="7" name="Graphique 6" descr="Peigne contour">
            <a:extLst>
              <a:ext uri="{FF2B5EF4-FFF2-40B4-BE49-F238E27FC236}">
                <a16:creationId xmlns:a16="http://schemas.microsoft.com/office/drawing/2014/main" id="{953DC3D7-0149-894C-B11D-008B97EBB9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23708" y="1780590"/>
            <a:ext cx="3155306" cy="31553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E22621-DB02-AB60-68EB-E65168535801}"/>
              </a:ext>
            </a:extLst>
          </p:cNvPr>
          <p:cNvSpPr/>
          <p:nvPr/>
        </p:nvSpPr>
        <p:spPr>
          <a:xfrm>
            <a:off x="1959428" y="4054150"/>
            <a:ext cx="531845" cy="461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400" dirty="0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5EC62C-434F-7C38-2FEA-3179C531BE56}"/>
              </a:ext>
            </a:extLst>
          </p:cNvPr>
          <p:cNvSpPr/>
          <p:nvPr/>
        </p:nvSpPr>
        <p:spPr>
          <a:xfrm>
            <a:off x="4851916" y="2393301"/>
            <a:ext cx="531845" cy="461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400" dirty="0">
                <a:solidFill>
                  <a:srgbClr val="0070C0"/>
                </a:solidFill>
              </a:rPr>
              <a:t>B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4057E6F3-B9F8-FF3F-7D32-510F3FE4BE42}"/>
              </a:ext>
            </a:extLst>
          </p:cNvPr>
          <p:cNvCxnSpPr>
            <a:cxnSpLocks/>
          </p:cNvCxnSpPr>
          <p:nvPr/>
        </p:nvCxnSpPr>
        <p:spPr>
          <a:xfrm flipH="1">
            <a:off x="4419605" y="1987421"/>
            <a:ext cx="1813244" cy="176892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7D356BA-A703-A63D-0895-D66E66B7756D}"/>
              </a:ext>
            </a:extLst>
          </p:cNvPr>
          <p:cNvCxnSpPr>
            <a:cxnSpLocks/>
          </p:cNvCxnSpPr>
          <p:nvPr/>
        </p:nvCxnSpPr>
        <p:spPr>
          <a:xfrm flipH="1">
            <a:off x="2298445" y="4724396"/>
            <a:ext cx="1203649" cy="12223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42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CA5EF-743F-D842-94E9-A72B9134C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EC2BCF-1A37-8961-E0F6-33643C038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3F2686-8724-0AFB-9E32-58FEA0CFB363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0C7BBF-068F-EA8F-F8A4-D68415BAD0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4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290F3-D959-BEA6-03CF-2FF14187B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BD7A46-EDFA-02F4-A8E4-18B8B693C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AF8486-50E3-3C15-CA8C-556AFE916BC8}"/>
              </a:ext>
            </a:extLst>
          </p:cNvPr>
          <p:cNvSpPr txBox="1"/>
          <p:nvPr/>
        </p:nvSpPr>
        <p:spPr>
          <a:xfrm>
            <a:off x="1240971" y="913791"/>
            <a:ext cx="613467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المشط الأطول هو المشط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raphique 2" descr="Peigne avec un remplissage uni">
            <a:extLst>
              <a:ext uri="{FF2B5EF4-FFF2-40B4-BE49-F238E27FC236}">
                <a16:creationId xmlns:a16="http://schemas.microsoft.com/office/drawing/2014/main" id="{ACDA6BA9-023B-F9AA-27ED-6C07EE0CB0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2838475" y="2365309"/>
            <a:ext cx="1959429" cy="19594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C80DF8-0292-9424-A23E-D5285B197D56}"/>
              </a:ext>
            </a:extLst>
          </p:cNvPr>
          <p:cNvSpPr/>
          <p:nvPr/>
        </p:nvSpPr>
        <p:spPr>
          <a:xfrm>
            <a:off x="3184849" y="2435292"/>
            <a:ext cx="531845" cy="461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400" dirty="0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2E2EAE4-17D6-73FA-7ACE-82CCB6371845}"/>
              </a:ext>
            </a:extLst>
          </p:cNvPr>
          <p:cNvSpPr/>
          <p:nvPr/>
        </p:nvSpPr>
        <p:spPr>
          <a:xfrm>
            <a:off x="6010468" y="2776348"/>
            <a:ext cx="531845" cy="5588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400" dirty="0">
                <a:solidFill>
                  <a:srgbClr val="FFFF00"/>
                </a:solidFill>
              </a:rPr>
              <a:t>B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0A5A721-1793-EE1E-98F5-54ADBE35D4BF}"/>
              </a:ext>
            </a:extLst>
          </p:cNvPr>
          <p:cNvCxnSpPr>
            <a:cxnSpLocks/>
          </p:cNvCxnSpPr>
          <p:nvPr/>
        </p:nvCxnSpPr>
        <p:spPr>
          <a:xfrm flipH="1">
            <a:off x="3520751" y="3055778"/>
            <a:ext cx="1203649" cy="1222312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Graphique 13" descr="Peigne contour">
            <a:extLst>
              <a:ext uri="{FF2B5EF4-FFF2-40B4-BE49-F238E27FC236}">
                <a16:creationId xmlns:a16="http://schemas.microsoft.com/office/drawing/2014/main" id="{CA9C61AB-A092-F2EF-7190-5FA26C178E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54349" y="2289119"/>
            <a:ext cx="3155306" cy="315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0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D88F3-1932-9FB9-64EE-422757F79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589378-F03A-B729-2F5E-87370168A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BB7DC28-F0B0-0614-3904-EA0D0A357027}"/>
              </a:ext>
            </a:extLst>
          </p:cNvPr>
          <p:cNvSpPr txBox="1"/>
          <p:nvPr/>
        </p:nvSpPr>
        <p:spPr>
          <a:xfrm>
            <a:off x="620485" y="783665"/>
            <a:ext cx="6740643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حرف العبارة الصحيحة.</a:t>
            </a:r>
          </a:p>
          <a:p>
            <a:pPr algn="r" rtl="1"/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الأستاذ(ة) الاختيارات.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227E05-246F-46BE-666F-C19425E88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5920" y="1583813"/>
            <a:ext cx="1337678" cy="28841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A29607-CE81-54A5-20A8-4BE31113FB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3598" y="1565151"/>
            <a:ext cx="1497583" cy="2884185"/>
          </a:xfrm>
          <a:prstGeom prst="rect">
            <a:avLst/>
          </a:prstGeom>
        </p:spPr>
      </p:pic>
      <p:sp>
        <p:nvSpPr>
          <p:cNvPr id="9" name="Légende : double flèche courbée 8">
            <a:extLst>
              <a:ext uri="{FF2B5EF4-FFF2-40B4-BE49-F238E27FC236}">
                <a16:creationId xmlns:a16="http://schemas.microsoft.com/office/drawing/2014/main" id="{9CC6B61C-8829-3882-C542-0BBB6F363524}"/>
              </a:ext>
            </a:extLst>
          </p:cNvPr>
          <p:cNvSpPr/>
          <p:nvPr/>
        </p:nvSpPr>
        <p:spPr>
          <a:xfrm>
            <a:off x="1534889" y="1686779"/>
            <a:ext cx="994973" cy="604955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61174"/>
              <a:gd name="adj8" fmla="val 13846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أَحْمَدُ</a:t>
            </a:r>
            <a:endParaRPr lang="fr-MA" sz="2400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Légende : double flèche courbée 9">
            <a:extLst>
              <a:ext uri="{FF2B5EF4-FFF2-40B4-BE49-F238E27FC236}">
                <a16:creationId xmlns:a16="http://schemas.microsoft.com/office/drawing/2014/main" id="{2AE096B8-435B-B493-C11C-9706BE150910}"/>
              </a:ext>
            </a:extLst>
          </p:cNvPr>
          <p:cNvSpPr/>
          <p:nvPr/>
        </p:nvSpPr>
        <p:spPr>
          <a:xfrm>
            <a:off x="5697436" y="1692163"/>
            <a:ext cx="905071" cy="505476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7384"/>
              <a:gd name="adj6" fmla="val -12543"/>
              <a:gd name="adj7" fmla="val 163873"/>
              <a:gd name="adj8" fmla="val -7843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عِمادٌ</a:t>
            </a:r>
            <a:endParaRPr lang="fr-MA" sz="2400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F0DAC67-6EC1-0DA7-FEA6-0F92827FF0EE}"/>
              </a:ext>
            </a:extLst>
          </p:cNvPr>
          <p:cNvCxnSpPr/>
          <p:nvPr/>
        </p:nvCxnSpPr>
        <p:spPr>
          <a:xfrm>
            <a:off x="2836509" y="1611806"/>
            <a:ext cx="214604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9EA2A23-6283-6222-14CD-B7BD88322320}"/>
              </a:ext>
            </a:extLst>
          </p:cNvPr>
          <p:cNvCxnSpPr/>
          <p:nvPr/>
        </p:nvCxnSpPr>
        <p:spPr>
          <a:xfrm>
            <a:off x="3903598" y="1593144"/>
            <a:ext cx="0" cy="2747145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ED6B7985-EFB1-4AD4-E44D-4177F5713361}"/>
              </a:ext>
            </a:extLst>
          </p:cNvPr>
          <p:cNvSpPr txBox="1"/>
          <p:nvPr/>
        </p:nvSpPr>
        <p:spPr>
          <a:xfrm>
            <a:off x="1782552" y="4411782"/>
            <a:ext cx="60878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44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   عِمادٌ أَطْوَلُ مِنْ أَحْمَدَ.</a:t>
            </a:r>
            <a:endParaRPr lang="fr-MA" sz="44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A0F89DD-7F8A-42FD-2BC2-023A9D8A278E}"/>
              </a:ext>
            </a:extLst>
          </p:cNvPr>
          <p:cNvSpPr txBox="1"/>
          <p:nvPr/>
        </p:nvSpPr>
        <p:spPr>
          <a:xfrm>
            <a:off x="1907704" y="5028123"/>
            <a:ext cx="61926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44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  عِمادٌ أَقْصَرُ مِنْ أَحْمَدَ.</a:t>
            </a:r>
            <a:endParaRPr lang="fr-MA" sz="44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09C5A67-5683-2E34-439F-0988EE05919B}"/>
              </a:ext>
            </a:extLst>
          </p:cNvPr>
          <p:cNvSpPr txBox="1"/>
          <p:nvPr/>
        </p:nvSpPr>
        <p:spPr>
          <a:xfrm>
            <a:off x="1842387" y="5633530"/>
            <a:ext cx="61926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44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  اَلطِّفْلانِ لَهُمَا نَفْسُ الطُّولِ.</a:t>
            </a:r>
            <a:endParaRPr lang="fr-MA" sz="44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32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AB30A-A53C-EAC8-AC0D-300945277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6C0B82-829C-5E4F-ACEF-5E8BFBCAF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DEFFBDA-A630-8C49-D2A6-C7A35FB1FA75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783CCB-818A-3DC1-CA0A-7E0AC3B64A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4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F708C-A3DE-08F7-7A64-3B6B1F027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614CF3-ABF5-5E2F-8E67-0B5F42015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E79EF86-2333-D8C1-7587-508378BA71D4}"/>
              </a:ext>
            </a:extLst>
          </p:cNvPr>
          <p:cNvSpPr txBox="1"/>
          <p:nvPr/>
        </p:nvSpPr>
        <p:spPr>
          <a:xfrm>
            <a:off x="620485" y="892525"/>
            <a:ext cx="6740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الطفلان لهما نفس الطول.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703129-1F4E-ABA1-914F-9F02F203A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5920" y="1583816"/>
            <a:ext cx="1337678" cy="28841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EB012C-452E-DF4F-91E9-780177A0A4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3598" y="1565154"/>
            <a:ext cx="1497583" cy="2884185"/>
          </a:xfrm>
          <a:prstGeom prst="rect">
            <a:avLst/>
          </a:prstGeom>
        </p:spPr>
      </p:pic>
      <p:sp>
        <p:nvSpPr>
          <p:cNvPr id="9" name="Légende : double flèche courbée 8">
            <a:extLst>
              <a:ext uri="{FF2B5EF4-FFF2-40B4-BE49-F238E27FC236}">
                <a16:creationId xmlns:a16="http://schemas.microsoft.com/office/drawing/2014/main" id="{270F5B6D-6DC5-4A1B-0D50-ED41CC046FD0}"/>
              </a:ext>
            </a:extLst>
          </p:cNvPr>
          <p:cNvSpPr/>
          <p:nvPr/>
        </p:nvSpPr>
        <p:spPr>
          <a:xfrm>
            <a:off x="1534889" y="1686782"/>
            <a:ext cx="994973" cy="604955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61174"/>
              <a:gd name="adj8" fmla="val 13846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أَحْمَدُ</a:t>
            </a:r>
            <a:endParaRPr lang="fr-MA" sz="2400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Légende : double flèche courbée 9">
            <a:extLst>
              <a:ext uri="{FF2B5EF4-FFF2-40B4-BE49-F238E27FC236}">
                <a16:creationId xmlns:a16="http://schemas.microsoft.com/office/drawing/2014/main" id="{578863BD-5AF5-676F-BCFB-2A57369D8257}"/>
              </a:ext>
            </a:extLst>
          </p:cNvPr>
          <p:cNvSpPr/>
          <p:nvPr/>
        </p:nvSpPr>
        <p:spPr>
          <a:xfrm>
            <a:off x="5697436" y="1692166"/>
            <a:ext cx="905071" cy="505476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7384"/>
              <a:gd name="adj6" fmla="val -12543"/>
              <a:gd name="adj7" fmla="val 163873"/>
              <a:gd name="adj8" fmla="val -7843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عِمادٌ</a:t>
            </a:r>
            <a:endParaRPr lang="fr-MA" sz="2400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FA54976-51F9-BBAC-C59D-C29EC52ABFE5}"/>
              </a:ext>
            </a:extLst>
          </p:cNvPr>
          <p:cNvCxnSpPr/>
          <p:nvPr/>
        </p:nvCxnSpPr>
        <p:spPr>
          <a:xfrm>
            <a:off x="2836509" y="1611809"/>
            <a:ext cx="214604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775A0D4-4F10-E517-0F23-1B3419049F6E}"/>
              </a:ext>
            </a:extLst>
          </p:cNvPr>
          <p:cNvCxnSpPr/>
          <p:nvPr/>
        </p:nvCxnSpPr>
        <p:spPr>
          <a:xfrm>
            <a:off x="3903598" y="1593147"/>
            <a:ext cx="0" cy="2747145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5E7FF290-127E-30CE-A55E-BC952E7C6991}"/>
              </a:ext>
            </a:extLst>
          </p:cNvPr>
          <p:cNvSpPr txBox="1"/>
          <p:nvPr/>
        </p:nvSpPr>
        <p:spPr>
          <a:xfrm>
            <a:off x="1782552" y="4411782"/>
            <a:ext cx="60878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44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   عِمادٌ أَطْوَلُ مِنْ أَحْمَدَ.</a:t>
            </a:r>
            <a:endParaRPr lang="fr-MA" sz="44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54322A-2DD0-6C38-4B84-7017EF4A242C}"/>
              </a:ext>
            </a:extLst>
          </p:cNvPr>
          <p:cNvSpPr txBox="1"/>
          <p:nvPr/>
        </p:nvSpPr>
        <p:spPr>
          <a:xfrm>
            <a:off x="1907704" y="5028123"/>
            <a:ext cx="61926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44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  عِمادٌ أَقْصَرُ مِنْ أَحْمَدَ.</a:t>
            </a:r>
            <a:endParaRPr lang="fr-MA" sz="44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993CFEA-8CF0-22F5-B4B5-759FAF20C305}"/>
              </a:ext>
            </a:extLst>
          </p:cNvPr>
          <p:cNvSpPr txBox="1"/>
          <p:nvPr/>
        </p:nvSpPr>
        <p:spPr>
          <a:xfrm>
            <a:off x="1842387" y="5633530"/>
            <a:ext cx="61926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ج-   اَلطِّفْلانِ لَهُمَا نَفْسُ الطُّولِ.</a:t>
            </a:r>
            <a:endParaRPr lang="fr-MA" sz="4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95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AFDC1-F7C2-41E2-3EC7-DA6381BED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487C02-E5E1-575B-3513-5EBF0BDDB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8490B6D-8F5A-0A0D-0CAC-B7E2E57BC283}"/>
              </a:ext>
            </a:extLst>
          </p:cNvPr>
          <p:cNvSpPr txBox="1"/>
          <p:nvPr/>
        </p:nvSpPr>
        <p:spPr>
          <a:xfrm>
            <a:off x="620485" y="892525"/>
            <a:ext cx="6740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طول القلم بالمشابك.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raphique 2" descr="Trombone avec un remplissage uni">
            <a:extLst>
              <a:ext uri="{FF2B5EF4-FFF2-40B4-BE49-F238E27FC236}">
                <a16:creationId xmlns:a16="http://schemas.microsoft.com/office/drawing/2014/main" id="{71EF2D7B-B949-4DDF-75BD-5738F638F6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2481938" y="3016899"/>
            <a:ext cx="914400" cy="1212983"/>
          </a:xfrm>
          <a:prstGeom prst="rect">
            <a:avLst/>
          </a:prstGeom>
        </p:spPr>
      </p:pic>
      <p:pic>
        <p:nvPicPr>
          <p:cNvPr id="4" name="Graphique 3" descr="Trombone avec un remplissage uni">
            <a:extLst>
              <a:ext uri="{FF2B5EF4-FFF2-40B4-BE49-F238E27FC236}">
                <a16:creationId xmlns:a16="http://schemas.microsoft.com/office/drawing/2014/main" id="{E11096D4-CE7E-CF63-9184-1C1C9D832C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3539407" y="3020008"/>
            <a:ext cx="914400" cy="1212983"/>
          </a:xfrm>
          <a:prstGeom prst="rect">
            <a:avLst/>
          </a:prstGeom>
        </p:spPr>
      </p:pic>
      <p:pic>
        <p:nvPicPr>
          <p:cNvPr id="5" name="Graphique 4" descr="Trombone avec un remplissage uni">
            <a:extLst>
              <a:ext uri="{FF2B5EF4-FFF2-40B4-BE49-F238E27FC236}">
                <a16:creationId xmlns:a16="http://schemas.microsoft.com/office/drawing/2014/main" id="{F72DEA35-124E-B344-FD03-9BB2C540FD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4603102" y="3010676"/>
            <a:ext cx="914400" cy="1212983"/>
          </a:xfrm>
          <a:prstGeom prst="rect">
            <a:avLst/>
          </a:prstGeom>
        </p:spPr>
      </p:pic>
      <p:pic>
        <p:nvPicPr>
          <p:cNvPr id="12" name="Graphique 11" descr="Trombone avec un remplissage uni">
            <a:extLst>
              <a:ext uri="{FF2B5EF4-FFF2-40B4-BE49-F238E27FC236}">
                <a16:creationId xmlns:a16="http://schemas.microsoft.com/office/drawing/2014/main" id="{C7C813F0-3C3C-C4D3-4143-07E139DAB4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5669900" y="3013785"/>
            <a:ext cx="914400" cy="1212983"/>
          </a:xfrm>
          <a:prstGeom prst="rect">
            <a:avLst/>
          </a:prstGeom>
        </p:spPr>
      </p:pic>
      <p:pic>
        <p:nvPicPr>
          <p:cNvPr id="13" name="Picture 2" descr="Papeterie De Dessin Animé Stylo Bleu Dessin Animé PNG , Papeterie De Dessin  Animé, Stylo, Bleu Fichier PNG et PSD pour le téléchargement libre">
            <a:extLst>
              <a:ext uri="{FF2B5EF4-FFF2-40B4-BE49-F238E27FC236}">
                <a16:creationId xmlns:a16="http://schemas.microsoft.com/office/drawing/2014/main" id="{9173CBBC-6118-B9B1-1423-8F9C3973B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11683">
            <a:off x="2992595" y="529333"/>
            <a:ext cx="2532866" cy="536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ED9FD7-B813-E143-DD3D-6144408E8F20}"/>
              </a:ext>
            </a:extLst>
          </p:cNvPr>
          <p:cNvSpPr txBox="1"/>
          <p:nvPr/>
        </p:nvSpPr>
        <p:spPr>
          <a:xfrm>
            <a:off x="3222171" y="4582886"/>
            <a:ext cx="274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bg1">
                    <a:lumMod val="50000"/>
                  </a:schemeClr>
                </a:solidFill>
              </a:rPr>
              <a:t>........</a:t>
            </a:r>
            <a:r>
              <a:rPr lang="ar-MA" sz="2000" dirty="0"/>
              <a:t>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مَشابِكَ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37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96B14-CB2C-2704-3879-AB3783D31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76A413-2711-8F61-044E-21BCA9A70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9C3069F-2CCA-EE08-D153-D93FA06E08C6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01A3AD-2ECB-2202-ADDF-84C406D106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97ED5-5075-93D9-70E4-1DCFA889E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4BFD04-4BEE-0179-57C1-4F20EBFBA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10AAB1D-C85B-E5E4-BCA3-19C48FA19C10}"/>
              </a:ext>
            </a:extLst>
          </p:cNvPr>
          <p:cNvSpPr txBox="1"/>
          <p:nvPr/>
        </p:nvSpPr>
        <p:spPr>
          <a:xfrm>
            <a:off x="620485" y="892525"/>
            <a:ext cx="6740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raphique 2" descr="Trombone avec un remplissage uni">
            <a:extLst>
              <a:ext uri="{FF2B5EF4-FFF2-40B4-BE49-F238E27FC236}">
                <a16:creationId xmlns:a16="http://schemas.microsoft.com/office/drawing/2014/main" id="{236DBEDE-9C58-CF33-44B2-7393F5080A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2481938" y="3016899"/>
            <a:ext cx="914400" cy="1212983"/>
          </a:xfrm>
          <a:prstGeom prst="rect">
            <a:avLst/>
          </a:prstGeom>
        </p:spPr>
      </p:pic>
      <p:pic>
        <p:nvPicPr>
          <p:cNvPr id="4" name="Graphique 3" descr="Trombone avec un remplissage uni">
            <a:extLst>
              <a:ext uri="{FF2B5EF4-FFF2-40B4-BE49-F238E27FC236}">
                <a16:creationId xmlns:a16="http://schemas.microsoft.com/office/drawing/2014/main" id="{18373D15-15E0-C966-B7A2-3C4B6D1D31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3539407" y="3020008"/>
            <a:ext cx="914400" cy="1212983"/>
          </a:xfrm>
          <a:prstGeom prst="rect">
            <a:avLst/>
          </a:prstGeom>
        </p:spPr>
      </p:pic>
      <p:pic>
        <p:nvPicPr>
          <p:cNvPr id="5" name="Graphique 4" descr="Trombone avec un remplissage uni">
            <a:extLst>
              <a:ext uri="{FF2B5EF4-FFF2-40B4-BE49-F238E27FC236}">
                <a16:creationId xmlns:a16="http://schemas.microsoft.com/office/drawing/2014/main" id="{8B9C2431-97A8-D138-FBC2-5C3895904C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4603102" y="3010676"/>
            <a:ext cx="914400" cy="1212983"/>
          </a:xfrm>
          <a:prstGeom prst="rect">
            <a:avLst/>
          </a:prstGeom>
        </p:spPr>
      </p:pic>
      <p:pic>
        <p:nvPicPr>
          <p:cNvPr id="12" name="Graphique 11" descr="Trombone avec un remplissage uni">
            <a:extLst>
              <a:ext uri="{FF2B5EF4-FFF2-40B4-BE49-F238E27FC236}">
                <a16:creationId xmlns:a16="http://schemas.microsoft.com/office/drawing/2014/main" id="{D51675A5-9FB7-5A19-4BB7-662DD07F58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5669900" y="3013785"/>
            <a:ext cx="914400" cy="1212983"/>
          </a:xfrm>
          <a:prstGeom prst="rect">
            <a:avLst/>
          </a:prstGeom>
        </p:spPr>
      </p:pic>
      <p:pic>
        <p:nvPicPr>
          <p:cNvPr id="13" name="Picture 2" descr="Papeterie De Dessin Animé Stylo Bleu Dessin Animé PNG , Papeterie De Dessin  Animé, Stylo, Bleu Fichier PNG et PSD pour le téléchargement libre">
            <a:extLst>
              <a:ext uri="{FF2B5EF4-FFF2-40B4-BE49-F238E27FC236}">
                <a16:creationId xmlns:a16="http://schemas.microsoft.com/office/drawing/2014/main" id="{45FDECC8-FA8C-64E3-D79A-7AE3A2C4A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11683">
            <a:off x="2992595" y="529333"/>
            <a:ext cx="2532866" cy="536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6D7057D-58E8-488C-BF98-47C1302119A8}"/>
              </a:ext>
            </a:extLst>
          </p:cNvPr>
          <p:cNvSpPr txBox="1"/>
          <p:nvPr/>
        </p:nvSpPr>
        <p:spPr>
          <a:xfrm>
            <a:off x="3472542" y="4582886"/>
            <a:ext cx="2048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4</a:t>
            </a:r>
            <a:r>
              <a:rPr lang="ar-MA" sz="2000" dirty="0"/>
              <a:t> </a:t>
            </a:r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مَشابِكَ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23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وحدة السنتمتر لقياس الأطوال.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نقيس الأطوال باستعمال المسطرة.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4" name="MATHS- N2- P4- SEM3-S1">
            <a:hlinkClick r:id="" action="ppaction://media"/>
            <a:extLst>
              <a:ext uri="{FF2B5EF4-FFF2-40B4-BE49-F238E27FC236}">
                <a16:creationId xmlns:a16="http://schemas.microsoft.com/office/drawing/2014/main" id="{1A796F7D-88D0-355A-71A8-458AE5BAC8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04143" y="2165493"/>
            <a:ext cx="6245476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5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قياس الأطوال باستعمال المسطرة؛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9BBE49-7F83-9E3F-22D2-29787A633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124" y="2131896"/>
            <a:ext cx="5723751" cy="326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95775BF-3696-A7B2-67B6-816739DAE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4342B12-0815-3558-6037-078C130207AD}"/>
              </a:ext>
            </a:extLst>
          </p:cNvPr>
          <p:cNvSpPr txBox="1"/>
          <p:nvPr/>
        </p:nvSpPr>
        <p:spPr>
          <a:xfrm>
            <a:off x="166287" y="925698"/>
            <a:ext cx="731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سنقيسُ طول القطعة بِالسَّنتِيمِترِ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cm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خُطوَةً خطوة مثل مجد وندى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757C51-C039-D517-410D-28534BAED3A2}"/>
              </a:ext>
            </a:extLst>
          </p:cNvPr>
          <p:cNvGrpSpPr/>
          <p:nvPr/>
        </p:nvGrpSpPr>
        <p:grpSpPr>
          <a:xfrm>
            <a:off x="2228193" y="3953715"/>
            <a:ext cx="4792717" cy="481425"/>
            <a:chOff x="2228193" y="3953715"/>
            <a:chExt cx="4792717" cy="481425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B5B9B1E4-87F4-629C-2B86-8157FB40D75D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459E3F75-E569-0CD2-02B1-E9EDE2FAD957}"/>
                </a:ext>
              </a:extLst>
            </p:cNvPr>
            <p:cNvCxnSpPr/>
            <p:nvPr/>
          </p:nvCxnSpPr>
          <p:spPr>
            <a:xfrm>
              <a:off x="2228193" y="3953715"/>
              <a:ext cx="0" cy="137114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A425020-C04A-4599-A24B-DCBAC9DEA522}"/>
                </a:ext>
              </a:extLst>
            </p:cNvPr>
            <p:cNvCxnSpPr/>
            <p:nvPr/>
          </p:nvCxnSpPr>
          <p:spPr>
            <a:xfrm>
              <a:off x="7007020" y="4284315"/>
              <a:ext cx="0" cy="15082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6376741" y="1850044"/>
            <a:ext cx="2173813" cy="633964"/>
            <a:chOff x="6524641" y="1905456"/>
            <a:chExt cx="2042378" cy="52393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أُطابِقُ حافَةَ الْمِسْطَرَةِ مَعَ الْقِطْعَةِ؛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4245428" y="1851036"/>
            <a:ext cx="2112110" cy="633960"/>
            <a:chOff x="4144489" y="1823299"/>
            <a:chExt cx="2112110" cy="63396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التَّدْرِيجَةُ (0) عَلى الطَّرَفِ الْأَوَّلِ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1903146" y="1842566"/>
            <a:ext cx="2285678" cy="633962"/>
            <a:chOff x="694199" y="1891120"/>
            <a:chExt cx="2077892" cy="43300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التَّدْريجَةَ الْمُوافِقَةَ لِلطَّرَفِ الثّاني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B2D6736-050F-2829-3933-CBA563A57456}"/>
              </a:ext>
            </a:extLst>
          </p:cNvPr>
          <p:cNvGrpSpPr/>
          <p:nvPr/>
        </p:nvGrpSpPr>
        <p:grpSpPr>
          <a:xfrm>
            <a:off x="478970" y="1842567"/>
            <a:ext cx="1391214" cy="633962"/>
            <a:chOff x="1099488" y="1891120"/>
            <a:chExt cx="1648934" cy="43300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70BCC94-E92B-6DF4-068A-AF5F67B6F386}"/>
                </a:ext>
              </a:extLst>
            </p:cNvPr>
            <p:cNvSpPr/>
            <p:nvPr/>
          </p:nvSpPr>
          <p:spPr>
            <a:xfrm>
              <a:off x="1099488" y="1891120"/>
              <a:ext cx="112044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الطّولَ بِالسَّنْتِمِتْرِ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D46FC558-16B8-86A9-B8C4-49A52D0A62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1541" y="1974566"/>
              <a:ext cx="476881" cy="28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A8B33580-BBB9-5070-938F-C150836C2C9A}"/>
              </a:ext>
            </a:extLst>
          </p:cNvPr>
          <p:cNvGrpSpPr/>
          <p:nvPr/>
        </p:nvGrpSpPr>
        <p:grpSpPr>
          <a:xfrm>
            <a:off x="2228193" y="3953715"/>
            <a:ext cx="4792717" cy="481425"/>
            <a:chOff x="2228193" y="3953715"/>
            <a:chExt cx="4792717" cy="481425"/>
          </a:xfrm>
        </p:grpSpPr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815215E7-EFE2-3B42-F67A-12A6862F23F0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A4D0A2D1-ED53-49E9-5C5C-EF9DC0CAE1A9}"/>
                </a:ext>
              </a:extLst>
            </p:cNvPr>
            <p:cNvCxnSpPr/>
            <p:nvPr/>
          </p:nvCxnSpPr>
          <p:spPr>
            <a:xfrm>
              <a:off x="2228193" y="3953715"/>
              <a:ext cx="0" cy="137114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92C12AE9-85E0-73D4-B0A3-8CFC163EF4BE}"/>
                </a:ext>
              </a:extLst>
            </p:cNvPr>
            <p:cNvCxnSpPr/>
            <p:nvPr/>
          </p:nvCxnSpPr>
          <p:spPr>
            <a:xfrm>
              <a:off x="7007020" y="4284315"/>
              <a:ext cx="0" cy="15082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ليطابق حافة المسطرة مع القطعة؟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96B4117-FD69-85A0-7180-A1AAD6D03F17}"/>
              </a:ext>
            </a:extLst>
          </p:cNvPr>
          <p:cNvGrpSpPr/>
          <p:nvPr/>
        </p:nvGrpSpPr>
        <p:grpSpPr>
          <a:xfrm>
            <a:off x="6376741" y="1850044"/>
            <a:ext cx="2173813" cy="633964"/>
            <a:chOff x="6524641" y="1905456"/>
            <a:chExt cx="2042378" cy="52393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0A8AC94-D7DC-D1D2-0407-33FB01267FDB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أُطابِقُ حافَةَ الْمِسْطَرَةِ مَعَ الْقِطْعَةِ؛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CFAAB2E-013E-25FA-CF11-DC38BB7AB4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9F93422-C122-FD78-2FE4-6A2C55848AEC}"/>
              </a:ext>
            </a:extLst>
          </p:cNvPr>
          <p:cNvGrpSpPr/>
          <p:nvPr/>
        </p:nvGrpSpPr>
        <p:grpSpPr>
          <a:xfrm>
            <a:off x="4245428" y="1851036"/>
            <a:ext cx="2112110" cy="633960"/>
            <a:chOff x="4144489" y="1823299"/>
            <a:chExt cx="2112110" cy="63396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31526AF-74F2-7567-EF08-4E52CED8457B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التَّدْرِيجَةُ (0) عَلى الطَّرَفِ الْأَوَّلِ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39DE57B2-EC50-4534-0590-E81B6F8079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4525584-A38A-D758-1CB7-2FF20AF89528}"/>
              </a:ext>
            </a:extLst>
          </p:cNvPr>
          <p:cNvGrpSpPr/>
          <p:nvPr/>
        </p:nvGrpSpPr>
        <p:grpSpPr>
          <a:xfrm>
            <a:off x="1903146" y="1842566"/>
            <a:ext cx="2285678" cy="633962"/>
            <a:chOff x="694199" y="1891120"/>
            <a:chExt cx="2077892" cy="43300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6FADA-886E-F29F-1AB6-0E440CB7124D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التَّدْريجَةَ الْمُوافِقَةَ لِلطَّرَفِ الثّاني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3E366456-61DB-277A-AB8E-20F9C8EEA9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BE7477E-89A6-07B3-A300-D074A8A8ACD7}"/>
              </a:ext>
            </a:extLst>
          </p:cNvPr>
          <p:cNvGrpSpPr/>
          <p:nvPr/>
        </p:nvGrpSpPr>
        <p:grpSpPr>
          <a:xfrm>
            <a:off x="478970" y="1842567"/>
            <a:ext cx="1391214" cy="633962"/>
            <a:chOff x="1099488" y="1891120"/>
            <a:chExt cx="1648934" cy="43300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5A576C3-17CC-7FFA-D697-336F078A14FC}"/>
                </a:ext>
              </a:extLst>
            </p:cNvPr>
            <p:cNvSpPr/>
            <p:nvPr/>
          </p:nvSpPr>
          <p:spPr>
            <a:xfrm>
              <a:off x="1099488" y="1891120"/>
              <a:ext cx="112044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الطّولَ بِالسَّنْتِمِتْرِ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81309536-5518-0D44-1F50-21A9222157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1541" y="1974566"/>
              <a:ext cx="476881" cy="28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DF064E2-147D-FA64-E03D-2E15FEFBB584}"/>
              </a:ext>
            </a:extLst>
          </p:cNvPr>
          <p:cNvGrpSpPr/>
          <p:nvPr/>
        </p:nvGrpSpPr>
        <p:grpSpPr>
          <a:xfrm>
            <a:off x="2228193" y="3953715"/>
            <a:ext cx="4792717" cy="481425"/>
            <a:chOff x="2228193" y="3953715"/>
            <a:chExt cx="4792717" cy="481425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F3F17B69-9B96-68BC-A803-63E229D4B528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1247A1FC-EA4B-6370-404A-B14726F69E1F}"/>
                </a:ext>
              </a:extLst>
            </p:cNvPr>
            <p:cNvCxnSpPr/>
            <p:nvPr/>
          </p:nvCxnSpPr>
          <p:spPr>
            <a:xfrm>
              <a:off x="2228193" y="3953715"/>
              <a:ext cx="0" cy="137114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5553FB71-ECA4-8D3C-324A-5291A3898CA4}"/>
                </a:ext>
              </a:extLst>
            </p:cNvPr>
            <p:cNvCxnSpPr/>
            <p:nvPr/>
          </p:nvCxnSpPr>
          <p:spPr>
            <a:xfrm>
              <a:off x="7007020" y="4284315"/>
              <a:ext cx="0" cy="15082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BCE92-46B2-7593-A3A6-F931EB701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7BB694E-0D78-D67F-0CEF-A2E26985F22D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42C862-22FC-F8E6-2479-62A7B3455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DCE863C-BCC7-1778-5881-23F15A767242}"/>
              </a:ext>
            </a:extLst>
          </p:cNvPr>
          <p:cNvGrpSpPr/>
          <p:nvPr/>
        </p:nvGrpSpPr>
        <p:grpSpPr>
          <a:xfrm>
            <a:off x="6376741" y="1850044"/>
            <a:ext cx="2173813" cy="633964"/>
            <a:chOff x="6524641" y="1905456"/>
            <a:chExt cx="2042378" cy="52393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29E54AE-C25C-56C7-990D-9365EE88481F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أُطابِقُ حافَةَ الْمِسْطَرَةِ مَعَ الْقِطْعَةِ؛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DE15AA3-2512-A7B7-72D5-C45298FA25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E1D6453-D4D3-C119-2351-92DD5361FE04}"/>
              </a:ext>
            </a:extLst>
          </p:cNvPr>
          <p:cNvGrpSpPr/>
          <p:nvPr/>
        </p:nvGrpSpPr>
        <p:grpSpPr>
          <a:xfrm>
            <a:off x="4245428" y="1851036"/>
            <a:ext cx="2112110" cy="633960"/>
            <a:chOff x="4144489" y="1823299"/>
            <a:chExt cx="2112110" cy="63396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C4E7EE7-A8B3-6112-896A-3F352A4FC588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التَّدْرِيجَةُ (0) عَلى الطَّرَفِ الْأَوَّلِ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D9CAA95-B7E5-6BB3-F749-978F44EE1F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9A8CD33-525C-E024-16A3-F63E9BE9DE18}"/>
              </a:ext>
            </a:extLst>
          </p:cNvPr>
          <p:cNvGrpSpPr/>
          <p:nvPr/>
        </p:nvGrpSpPr>
        <p:grpSpPr>
          <a:xfrm>
            <a:off x="1903146" y="1842566"/>
            <a:ext cx="2285678" cy="633962"/>
            <a:chOff x="694199" y="1891120"/>
            <a:chExt cx="2077892" cy="43300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EF6F74F-87FB-0D03-A1DB-2C20ABF99BC3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التَّدْريجَةَ الْمُوافِقَةَ لِلطَّرَفِ الثّاني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116B0800-78C0-F3B3-FA2C-990DFDE761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9AC7CCF-EF7A-5414-4000-21F37F593F1C}"/>
              </a:ext>
            </a:extLst>
          </p:cNvPr>
          <p:cNvGrpSpPr/>
          <p:nvPr/>
        </p:nvGrpSpPr>
        <p:grpSpPr>
          <a:xfrm>
            <a:off x="478970" y="1842567"/>
            <a:ext cx="1391214" cy="633962"/>
            <a:chOff x="1099488" y="1891120"/>
            <a:chExt cx="1648934" cy="43300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B6FAE25-C2FF-1FA2-F142-9F1987FA74D1}"/>
                </a:ext>
              </a:extLst>
            </p:cNvPr>
            <p:cNvSpPr/>
            <p:nvPr/>
          </p:nvSpPr>
          <p:spPr>
            <a:xfrm>
              <a:off x="1099488" y="1891120"/>
              <a:ext cx="112044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الطّولَ بِالسَّنْتِمِتْرِ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E54F2AB2-E43F-83A6-F17D-7359FF1A0B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1541" y="1974566"/>
              <a:ext cx="476881" cy="28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BDB2184-28C0-FE9E-DA94-7AE9BEECF218}"/>
              </a:ext>
            </a:extLst>
          </p:cNvPr>
          <p:cNvGrpSpPr/>
          <p:nvPr/>
        </p:nvGrpSpPr>
        <p:grpSpPr>
          <a:xfrm>
            <a:off x="2228193" y="3953715"/>
            <a:ext cx="4792717" cy="481425"/>
            <a:chOff x="2228193" y="3953715"/>
            <a:chExt cx="4792717" cy="481425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B17C54DE-D564-8F82-6C80-A3E2834B9B96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22C19080-2DEF-5B36-CAE8-016E2E26E519}"/>
                </a:ext>
              </a:extLst>
            </p:cNvPr>
            <p:cNvCxnSpPr/>
            <p:nvPr/>
          </p:nvCxnSpPr>
          <p:spPr>
            <a:xfrm>
              <a:off x="2228193" y="3953715"/>
              <a:ext cx="0" cy="137114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E5C04A5D-447B-9BD2-4006-EBF09501EA1C}"/>
                </a:ext>
              </a:extLst>
            </p:cNvPr>
            <p:cNvCxnSpPr/>
            <p:nvPr/>
          </p:nvCxnSpPr>
          <p:spPr>
            <a:xfrm>
              <a:off x="7007020" y="4284315"/>
              <a:ext cx="0" cy="15082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C472BDA8-B1B8-E1D9-9DD2-6F4C4DE95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ليضع  التدريجة صفر (0) على الطرف الأول للقطعة؟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C838E59-E1AC-B9AC-6893-4F4796745BA3}"/>
              </a:ext>
            </a:extLst>
          </p:cNvPr>
          <p:cNvGrpSpPr/>
          <p:nvPr/>
        </p:nvGrpSpPr>
        <p:grpSpPr>
          <a:xfrm>
            <a:off x="6376741" y="1850044"/>
            <a:ext cx="2173813" cy="633964"/>
            <a:chOff x="6524641" y="1905456"/>
            <a:chExt cx="2042378" cy="52393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A072C1-43C7-85DA-58C2-15A5AF77F1EB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أُطابِقُ حافَةَ الْمِسْطَرَةِ مَعَ الْقِطْعَةِ؛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85A82D8-26E7-4A68-1506-4870187FAF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4746B619-040F-EE36-28C8-DBF76D3E7804}"/>
              </a:ext>
            </a:extLst>
          </p:cNvPr>
          <p:cNvGrpSpPr/>
          <p:nvPr/>
        </p:nvGrpSpPr>
        <p:grpSpPr>
          <a:xfrm>
            <a:off x="4245428" y="1851036"/>
            <a:ext cx="2112110" cy="633960"/>
            <a:chOff x="4144489" y="1823299"/>
            <a:chExt cx="2112110" cy="63396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CCE04F7-880E-C528-FEB0-61D30BEADB3C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التَّدْرِيجَةُ (0) عَلى الطَّرَفِ الْأَوَّلِ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5A7384C-B119-5C54-3A9E-214520E8B6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A73D6F7-335B-45AC-9630-F336EE5A7CDF}"/>
              </a:ext>
            </a:extLst>
          </p:cNvPr>
          <p:cNvGrpSpPr/>
          <p:nvPr/>
        </p:nvGrpSpPr>
        <p:grpSpPr>
          <a:xfrm>
            <a:off x="1903146" y="1842566"/>
            <a:ext cx="2285678" cy="633962"/>
            <a:chOff x="694199" y="1891120"/>
            <a:chExt cx="2077892" cy="43300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8CB7CA2-9B7A-0082-00F7-70902760AAF4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التَّدْريجَةَ الْمُوافِقَةَ لِلطَّرَفِ الثّاني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55A9AE90-42B7-6C33-1694-E4CC08E019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71CFAD9-1679-30E3-2678-BD4ED1BCEE93}"/>
              </a:ext>
            </a:extLst>
          </p:cNvPr>
          <p:cNvGrpSpPr/>
          <p:nvPr/>
        </p:nvGrpSpPr>
        <p:grpSpPr>
          <a:xfrm>
            <a:off x="478970" y="1842567"/>
            <a:ext cx="1391214" cy="633962"/>
            <a:chOff x="1099488" y="1891120"/>
            <a:chExt cx="1648934" cy="433004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6BCE646-A823-4BD5-9CF2-342E04098F09}"/>
                </a:ext>
              </a:extLst>
            </p:cNvPr>
            <p:cNvSpPr/>
            <p:nvPr/>
          </p:nvSpPr>
          <p:spPr>
            <a:xfrm>
              <a:off x="1099488" y="1891120"/>
              <a:ext cx="112044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الطّولَ بِالسَّنْتِمِتْرِ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B6FE68D5-53F5-EEF6-C6A9-E1E001706C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1541" y="1974566"/>
              <a:ext cx="476881" cy="28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4CF2A09-CE4A-5680-CE6A-17E700542E1D}"/>
              </a:ext>
            </a:extLst>
          </p:cNvPr>
          <p:cNvGrpSpPr/>
          <p:nvPr/>
        </p:nvGrpSpPr>
        <p:grpSpPr>
          <a:xfrm>
            <a:off x="2228193" y="3953715"/>
            <a:ext cx="4792717" cy="481425"/>
            <a:chOff x="2228193" y="3953715"/>
            <a:chExt cx="4792717" cy="481425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D2EE975F-114E-BA02-999C-891679CD4B35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D8D33263-DF8D-C4B9-7D61-C689A15DD0FE}"/>
                </a:ext>
              </a:extLst>
            </p:cNvPr>
            <p:cNvCxnSpPr/>
            <p:nvPr/>
          </p:nvCxnSpPr>
          <p:spPr>
            <a:xfrm>
              <a:off x="2228193" y="3953715"/>
              <a:ext cx="0" cy="137114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8A4643F8-E854-1B61-A1BB-149C83424FE7}"/>
                </a:ext>
              </a:extLst>
            </p:cNvPr>
            <p:cNvCxnSpPr/>
            <p:nvPr/>
          </p:nvCxnSpPr>
          <p:spPr>
            <a:xfrm>
              <a:off x="7007020" y="4284315"/>
              <a:ext cx="0" cy="15082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DB0EC-9D03-0ECE-9018-59529E3A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2C4733A5-4426-75E9-5517-2C9C315A095C}"/>
              </a:ext>
            </a:extLst>
          </p:cNvPr>
          <p:cNvGrpSpPr/>
          <p:nvPr/>
        </p:nvGrpSpPr>
        <p:grpSpPr>
          <a:xfrm>
            <a:off x="6376741" y="1850044"/>
            <a:ext cx="2173813" cy="633964"/>
            <a:chOff x="6524641" y="1905456"/>
            <a:chExt cx="2042378" cy="52393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7BF1F0C-DD7C-3D51-A45A-B0560D23096C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أُطابِقُ حافَةَ الْمِسْطَرَةِ مَعَ الْقِطْعَةِ؛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36378571-DCC1-5BEF-4211-927961F2D0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4340DE2-864A-8422-7477-9BB39E2C42F8}"/>
              </a:ext>
            </a:extLst>
          </p:cNvPr>
          <p:cNvGrpSpPr/>
          <p:nvPr/>
        </p:nvGrpSpPr>
        <p:grpSpPr>
          <a:xfrm>
            <a:off x="4245428" y="1851036"/>
            <a:ext cx="2112110" cy="633960"/>
            <a:chOff x="4144489" y="1823299"/>
            <a:chExt cx="2112110" cy="633960"/>
          </a:xfrm>
          <a:solidFill>
            <a:schemeClr val="bg1">
              <a:lumMod val="75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B3D307B-CD4A-E2FB-3EE8-D4DDCABADA8F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التَّدْرِيجَةُ (0) عَلى الطَّرَفِ الْأَوَّلِ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73465EC-48BC-B236-6C9B-6F9B7B0324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50D5199-5201-6DED-C9D5-5D3908B240A0}"/>
              </a:ext>
            </a:extLst>
          </p:cNvPr>
          <p:cNvGrpSpPr/>
          <p:nvPr/>
        </p:nvGrpSpPr>
        <p:grpSpPr>
          <a:xfrm>
            <a:off x="1903146" y="1842566"/>
            <a:ext cx="2285678" cy="633962"/>
            <a:chOff x="694199" y="1891120"/>
            <a:chExt cx="2077892" cy="43300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8AB2D39-2437-D493-3F70-9B10ABCE336A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التَّدْريجَةَ الْمُوافِقَةَ لِلطَّرَفِ الثّاني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55F86700-8A6C-A96D-A3C4-BE69B66F9B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ECB4684-F7A0-DECA-456E-06C1B0F4E49F}"/>
              </a:ext>
            </a:extLst>
          </p:cNvPr>
          <p:cNvGrpSpPr/>
          <p:nvPr/>
        </p:nvGrpSpPr>
        <p:grpSpPr>
          <a:xfrm>
            <a:off x="478970" y="1842567"/>
            <a:ext cx="1391214" cy="633962"/>
            <a:chOff x="1099488" y="1891120"/>
            <a:chExt cx="1648934" cy="43300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95CD304-9482-006F-30CC-FA221F5093FA}"/>
                </a:ext>
              </a:extLst>
            </p:cNvPr>
            <p:cNvSpPr/>
            <p:nvPr/>
          </p:nvSpPr>
          <p:spPr>
            <a:xfrm>
              <a:off x="1099488" y="1891120"/>
              <a:ext cx="112044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الطّولَ بِالسَّنْتِمِتْرِ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007DB1E7-4D32-D70C-7D3E-0B2C5C77A6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1541" y="1974566"/>
              <a:ext cx="476881" cy="28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E7AAFBC-C3E1-C1C4-0BA1-EB08BA144207}"/>
              </a:ext>
            </a:extLst>
          </p:cNvPr>
          <p:cNvGrpSpPr/>
          <p:nvPr/>
        </p:nvGrpSpPr>
        <p:grpSpPr>
          <a:xfrm>
            <a:off x="2228193" y="3953715"/>
            <a:ext cx="4792717" cy="481425"/>
            <a:chOff x="2228193" y="3953715"/>
            <a:chExt cx="4792717" cy="481425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ECC45A5B-1D34-4BAF-2A80-21429C679A06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5C73E661-C3AB-A0AE-24CB-84B7A56F6BBC}"/>
                </a:ext>
              </a:extLst>
            </p:cNvPr>
            <p:cNvCxnSpPr/>
            <p:nvPr/>
          </p:nvCxnSpPr>
          <p:spPr>
            <a:xfrm>
              <a:off x="2228193" y="3953715"/>
              <a:ext cx="0" cy="137114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29AACE1C-328E-DD55-EC82-A906C6A7B8AC}"/>
                </a:ext>
              </a:extLst>
            </p:cNvPr>
            <p:cNvCxnSpPr/>
            <p:nvPr/>
          </p:nvCxnSpPr>
          <p:spPr>
            <a:xfrm>
              <a:off x="7007020" y="4284315"/>
              <a:ext cx="0" cy="15082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ZoneTexte 2">
            <a:extLst>
              <a:ext uri="{FF2B5EF4-FFF2-40B4-BE49-F238E27FC236}">
                <a16:creationId xmlns:a16="http://schemas.microsoft.com/office/drawing/2014/main" id="{043865F4-2C63-3525-B6C2-4DB17AF1BFE9}"/>
              </a:ext>
            </a:extLst>
          </p:cNvPr>
          <p:cNvSpPr txBox="1"/>
          <p:nvPr/>
        </p:nvSpPr>
        <p:spPr>
          <a:xfrm>
            <a:off x="676281" y="917642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3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424B681-E4F6-24EB-2B64-DA277C705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FA5CF17-782A-568C-AACE-57E9B4052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4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لتحديد التدريجة الموافقة للطرف الثاني للقطعة؟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02B598A9-7D82-55DA-D03E-3F82C911F37C}"/>
              </a:ext>
            </a:extLst>
          </p:cNvPr>
          <p:cNvGrpSpPr/>
          <p:nvPr/>
        </p:nvGrpSpPr>
        <p:grpSpPr>
          <a:xfrm>
            <a:off x="6376741" y="1850044"/>
            <a:ext cx="2173813" cy="633964"/>
            <a:chOff x="6524641" y="1905456"/>
            <a:chExt cx="2042378" cy="52393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DC2E8D6-B894-88E8-1F20-73A5D6C5147E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أُطابِقُ حافَةَ الْمِسْطَرَةِ مَعَ الْقِطْعَةِ؛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035BB58B-6EEF-6E00-C968-0A3932F468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94E76E6-44B4-5654-038E-B5458B6339EE}"/>
              </a:ext>
            </a:extLst>
          </p:cNvPr>
          <p:cNvGrpSpPr/>
          <p:nvPr/>
        </p:nvGrpSpPr>
        <p:grpSpPr>
          <a:xfrm>
            <a:off x="4245428" y="1851036"/>
            <a:ext cx="2112110" cy="633960"/>
            <a:chOff x="4144489" y="1823299"/>
            <a:chExt cx="2112110" cy="633960"/>
          </a:xfrm>
          <a:solidFill>
            <a:schemeClr val="bg1">
              <a:lumMod val="75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E0F732E-0377-CB76-E803-96D5FA2B8EEE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التَّدْرِيجَةُ (0) عَلى الطَّرَفِ الْأَوَّلِ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48562D9D-7164-7304-7089-3995620483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15171354-CA84-02B5-32DA-BFA22680EC3B}"/>
              </a:ext>
            </a:extLst>
          </p:cNvPr>
          <p:cNvGrpSpPr/>
          <p:nvPr/>
        </p:nvGrpSpPr>
        <p:grpSpPr>
          <a:xfrm>
            <a:off x="1903146" y="1842566"/>
            <a:ext cx="2285678" cy="633962"/>
            <a:chOff x="694199" y="1891120"/>
            <a:chExt cx="2077892" cy="433004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8F11AD0B-CEA8-4E2B-ED2F-122196EE0DF5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التَّدْريجَةَ الْمُوافِقَةَ لِلطَّرَفِ الثّاني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43B3AB4A-928C-663C-7DD0-A0C9252E2D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CE40CD44-C52A-BD39-BFD9-EF4776BC12E1}"/>
              </a:ext>
            </a:extLst>
          </p:cNvPr>
          <p:cNvGrpSpPr/>
          <p:nvPr/>
        </p:nvGrpSpPr>
        <p:grpSpPr>
          <a:xfrm>
            <a:off x="478970" y="1842567"/>
            <a:ext cx="1391214" cy="633962"/>
            <a:chOff x="1099488" y="1891120"/>
            <a:chExt cx="1648934" cy="43300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6594F57-F25B-6142-AB07-2B2D33D8FD8D}"/>
                </a:ext>
              </a:extLst>
            </p:cNvPr>
            <p:cNvSpPr/>
            <p:nvPr/>
          </p:nvSpPr>
          <p:spPr>
            <a:xfrm>
              <a:off x="1099488" y="1891120"/>
              <a:ext cx="112044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الطّولَ بِالسَّنْتِمِتْرِ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DDCA61A8-2EC7-5AEE-ACB3-C01F4B2F32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1541" y="1974566"/>
              <a:ext cx="476881" cy="28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805C9F9-CA65-8DBD-6652-600F7E007892}"/>
              </a:ext>
            </a:extLst>
          </p:cNvPr>
          <p:cNvGrpSpPr/>
          <p:nvPr/>
        </p:nvGrpSpPr>
        <p:grpSpPr>
          <a:xfrm>
            <a:off x="2228193" y="3953715"/>
            <a:ext cx="4792717" cy="481425"/>
            <a:chOff x="2228193" y="3953715"/>
            <a:chExt cx="4792717" cy="481425"/>
          </a:xfrm>
        </p:grpSpPr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7DE65B9D-FA7C-7062-8515-7A372DCA7004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BBCFC584-4147-75DE-F543-1A84EE889801}"/>
                </a:ext>
              </a:extLst>
            </p:cNvPr>
            <p:cNvCxnSpPr/>
            <p:nvPr/>
          </p:nvCxnSpPr>
          <p:spPr>
            <a:xfrm>
              <a:off x="2228193" y="3953715"/>
              <a:ext cx="0" cy="137114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D96C87FF-72CD-0F5F-57DB-D8F463487EA7}"/>
                </a:ext>
              </a:extLst>
            </p:cNvPr>
            <p:cNvCxnSpPr/>
            <p:nvPr/>
          </p:nvCxnSpPr>
          <p:spPr>
            <a:xfrm>
              <a:off x="7007020" y="4284315"/>
              <a:ext cx="0" cy="15082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29CC92F7-E331-DCBE-A49C-F91E30484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40083">
            <a:off x="2088671" y="4279926"/>
            <a:ext cx="6217912" cy="80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1AA99-CBB4-7CF3-2FF7-6694B7265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3298FAE-4DBF-4991-B8C8-B300F7554FA5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A97BBE-B314-5208-6D5D-8D61AECB0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F3C3C9B4-55EA-3F99-DA18-FD7AE31E309B}"/>
              </a:ext>
            </a:extLst>
          </p:cNvPr>
          <p:cNvGrpSpPr/>
          <p:nvPr/>
        </p:nvGrpSpPr>
        <p:grpSpPr>
          <a:xfrm>
            <a:off x="6376741" y="1850044"/>
            <a:ext cx="2173813" cy="633964"/>
            <a:chOff x="6524641" y="1905456"/>
            <a:chExt cx="2042378" cy="52393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433C4E9-5C71-1B3E-E1C1-15AD2C8C0FC9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أُطابِقُ حافَةَ الْمِسْطَرَةِ مَعَ الْقِطْعَةِ؛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BE3F7455-05CE-EB7F-E235-1DADD56D6D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7A6B522-9490-497E-CF79-9A5B780C13CB}"/>
              </a:ext>
            </a:extLst>
          </p:cNvPr>
          <p:cNvGrpSpPr/>
          <p:nvPr/>
        </p:nvGrpSpPr>
        <p:grpSpPr>
          <a:xfrm>
            <a:off x="4245428" y="1851036"/>
            <a:ext cx="2112110" cy="633960"/>
            <a:chOff x="4144489" y="1823299"/>
            <a:chExt cx="2112110" cy="633960"/>
          </a:xfrm>
          <a:solidFill>
            <a:schemeClr val="bg1">
              <a:lumMod val="75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96C3B97-F4BA-B92D-91B2-AC2BE95BB5C4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التَّدْرِيجَةُ (0) عَلى الطَّرَفِ الْأَوَّلِ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265D0871-2A7D-A1AE-DC5A-A86337A834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AB509323-0A38-5D78-63AF-654B710C1121}"/>
              </a:ext>
            </a:extLst>
          </p:cNvPr>
          <p:cNvGrpSpPr/>
          <p:nvPr/>
        </p:nvGrpSpPr>
        <p:grpSpPr>
          <a:xfrm>
            <a:off x="1903146" y="1842566"/>
            <a:ext cx="2285678" cy="633962"/>
            <a:chOff x="694199" y="1891120"/>
            <a:chExt cx="2077892" cy="433004"/>
          </a:xfrm>
          <a:solidFill>
            <a:schemeClr val="bg1">
              <a:lumMod val="75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0527FE8E-FD19-76C2-08FB-9CB6194C7167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التَّدْريجَةَ الْمُوافِقَةَ لِلطَّرَفِ الثّاني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08CDD7AB-F32C-4077-78C6-35BEA188A9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5E1112D-1685-CE0A-8A7F-F03A163A097E}"/>
              </a:ext>
            </a:extLst>
          </p:cNvPr>
          <p:cNvGrpSpPr/>
          <p:nvPr/>
        </p:nvGrpSpPr>
        <p:grpSpPr>
          <a:xfrm>
            <a:off x="478970" y="1842567"/>
            <a:ext cx="1391214" cy="633962"/>
            <a:chOff x="1099488" y="1891120"/>
            <a:chExt cx="1648934" cy="43300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224B117A-4490-1EBD-440D-EC78FC96AD49}"/>
                </a:ext>
              </a:extLst>
            </p:cNvPr>
            <p:cNvSpPr/>
            <p:nvPr/>
          </p:nvSpPr>
          <p:spPr>
            <a:xfrm>
              <a:off x="1099488" y="1891120"/>
              <a:ext cx="1120440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الطّولَ بِالسَّنْتِمِتْرِ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3DB93B86-40F7-9CA7-692B-6510FE7C70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1541" y="1974566"/>
              <a:ext cx="476881" cy="28719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C1D9AE4B-7F6C-BB0D-7CED-E88E5824E5E0}"/>
              </a:ext>
            </a:extLst>
          </p:cNvPr>
          <p:cNvGrpSpPr/>
          <p:nvPr/>
        </p:nvGrpSpPr>
        <p:grpSpPr>
          <a:xfrm>
            <a:off x="2228193" y="3953715"/>
            <a:ext cx="4792717" cy="481425"/>
            <a:chOff x="2228193" y="3953715"/>
            <a:chExt cx="4792717" cy="481425"/>
          </a:xfrm>
        </p:grpSpPr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CED102BA-12D2-B4BF-16A0-DE844FE35ED4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C053599D-6D8A-9EFE-B4B3-755C164E530E}"/>
                </a:ext>
              </a:extLst>
            </p:cNvPr>
            <p:cNvCxnSpPr/>
            <p:nvPr/>
          </p:nvCxnSpPr>
          <p:spPr>
            <a:xfrm>
              <a:off x="2228193" y="3953715"/>
              <a:ext cx="0" cy="137114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BE774366-E40D-2BD9-ED98-4BEE9DEC38DB}"/>
                </a:ext>
              </a:extLst>
            </p:cNvPr>
            <p:cNvCxnSpPr/>
            <p:nvPr/>
          </p:nvCxnSpPr>
          <p:spPr>
            <a:xfrm>
              <a:off x="7007020" y="4284315"/>
              <a:ext cx="0" cy="15082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8B28D351-40EC-3B75-552B-2314E7960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40083">
            <a:off x="2088671" y="4279926"/>
            <a:ext cx="6217912" cy="80150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A1B034-D425-8107-DEDD-8C932F8093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1379" y="2545136"/>
            <a:ext cx="1019175" cy="14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4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32A3B-2DBB-DA97-346D-82DAB9FF5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D91344-4E6A-192C-063C-BBE734011A87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الطول المناسب للقطعة ولا تنسوا وحدة السنتمتر.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5CD8E80-52A9-07C1-8801-9389773E0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3BBB0DF2-1725-4DB1-EDFF-A244C26B6482}"/>
              </a:ext>
            </a:extLst>
          </p:cNvPr>
          <p:cNvGrpSpPr/>
          <p:nvPr/>
        </p:nvGrpSpPr>
        <p:grpSpPr>
          <a:xfrm>
            <a:off x="6376741" y="1850044"/>
            <a:ext cx="2173813" cy="633964"/>
            <a:chOff x="6524641" y="1905456"/>
            <a:chExt cx="2042378" cy="52393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2F2F969-2D1B-7AA8-F62A-CB3A41A0B643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أُطابِقُ حافَةَ الْمِسْطَرَةِ مَعَ الْقِطْعَةِ؛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BBB05F86-2E75-97E9-D909-855B2B32D9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A6EC0E1-2A0A-ABEB-572C-CD901423CF1D}"/>
              </a:ext>
            </a:extLst>
          </p:cNvPr>
          <p:cNvGrpSpPr/>
          <p:nvPr/>
        </p:nvGrpSpPr>
        <p:grpSpPr>
          <a:xfrm>
            <a:off x="4245428" y="1851036"/>
            <a:ext cx="2112110" cy="633960"/>
            <a:chOff x="4144489" y="1823299"/>
            <a:chExt cx="2112110" cy="633960"/>
          </a:xfrm>
          <a:solidFill>
            <a:schemeClr val="bg1">
              <a:lumMod val="75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9B4122E-EC92-B621-154F-57DE73F38E18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التَّدْرِيجَةُ (0) عَلى الطَّرَفِ الْأَوَّلِ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D13C91F6-9F18-89B2-92EA-C599FDC24B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A90CC6D-8160-D6A8-6613-93505D2F2B34}"/>
              </a:ext>
            </a:extLst>
          </p:cNvPr>
          <p:cNvGrpSpPr/>
          <p:nvPr/>
        </p:nvGrpSpPr>
        <p:grpSpPr>
          <a:xfrm>
            <a:off x="1903146" y="1842566"/>
            <a:ext cx="2285678" cy="633962"/>
            <a:chOff x="694199" y="1891120"/>
            <a:chExt cx="2077892" cy="433004"/>
          </a:xfrm>
          <a:solidFill>
            <a:schemeClr val="bg1">
              <a:lumMod val="75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E5EC0861-994E-8289-84AE-3BCE7991717D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التَّدْريجَةَ الْمُوافِقَةَ لِلطَّرَفِ الثّاني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6EBEE5A3-9FDD-623C-920B-178B7A1A85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6131E30A-E17A-2DBA-EF8E-8FF99A592646}"/>
              </a:ext>
            </a:extLst>
          </p:cNvPr>
          <p:cNvGrpSpPr/>
          <p:nvPr/>
        </p:nvGrpSpPr>
        <p:grpSpPr>
          <a:xfrm>
            <a:off x="478970" y="1842567"/>
            <a:ext cx="1391214" cy="633962"/>
            <a:chOff x="1099488" y="1891120"/>
            <a:chExt cx="1648934" cy="43300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F80CF1C-CE1A-5688-5F02-8B6D71838812}"/>
                </a:ext>
              </a:extLst>
            </p:cNvPr>
            <p:cNvSpPr/>
            <p:nvPr/>
          </p:nvSpPr>
          <p:spPr>
            <a:xfrm>
              <a:off x="1099488" y="1891120"/>
              <a:ext cx="1120440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الطّولَ بِالسَّنْتِمِتْرِ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90C06689-B2D0-8863-F01A-1DB0EEA35A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1541" y="1974566"/>
              <a:ext cx="476881" cy="28719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4550B66B-A0C8-2FF0-CA7B-3ECF9D3BA54A}"/>
              </a:ext>
            </a:extLst>
          </p:cNvPr>
          <p:cNvGrpSpPr/>
          <p:nvPr/>
        </p:nvGrpSpPr>
        <p:grpSpPr>
          <a:xfrm>
            <a:off x="2228193" y="3953715"/>
            <a:ext cx="4792717" cy="481425"/>
            <a:chOff x="2228193" y="3953715"/>
            <a:chExt cx="4792717" cy="481425"/>
          </a:xfrm>
        </p:grpSpPr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B5B3A773-8E07-D5DB-4795-55802143578C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A3447BF7-66DC-F4B9-36AC-95FB0FFD9C95}"/>
                </a:ext>
              </a:extLst>
            </p:cNvPr>
            <p:cNvCxnSpPr/>
            <p:nvPr/>
          </p:nvCxnSpPr>
          <p:spPr>
            <a:xfrm>
              <a:off x="2228193" y="3953715"/>
              <a:ext cx="0" cy="137114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DE369741-09A0-12D9-A207-7911E5AFC268}"/>
                </a:ext>
              </a:extLst>
            </p:cNvPr>
            <p:cNvCxnSpPr/>
            <p:nvPr/>
          </p:nvCxnSpPr>
          <p:spPr>
            <a:xfrm>
              <a:off x="7007020" y="4284315"/>
              <a:ext cx="0" cy="15082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4CC47195-B81A-BC2B-85C8-77C64B91E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40083">
            <a:off x="2088671" y="4279926"/>
            <a:ext cx="6217912" cy="80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76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B0ACD-AA9A-D354-B674-4AF45C37D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1DC691-8FE2-B36B-9C37-85AC8797331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F835B-28E0-8AC0-1354-E329C1270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342C4D-D1A9-4D8D-DEE6-F99FC39FE7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350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A106A-4CF8-7853-76E7-11B762B1C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3D6AA23-95E3-A988-0C59-E47CC6B9E7C1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7DCAEB6-EF0D-BC1D-565A-C57659DB0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65D4B4B8-B92D-4430-C013-77A3D54284DF}"/>
              </a:ext>
            </a:extLst>
          </p:cNvPr>
          <p:cNvGrpSpPr/>
          <p:nvPr/>
        </p:nvGrpSpPr>
        <p:grpSpPr>
          <a:xfrm>
            <a:off x="6376741" y="1850044"/>
            <a:ext cx="2173813" cy="633964"/>
            <a:chOff x="6524641" y="1905456"/>
            <a:chExt cx="2042378" cy="52393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1A6D609-249A-49C4-2401-392767306712}"/>
                </a:ext>
              </a:extLst>
            </p:cNvPr>
            <p:cNvSpPr/>
            <p:nvPr/>
          </p:nvSpPr>
          <p:spPr>
            <a:xfrm>
              <a:off x="6524641" y="1905456"/>
              <a:ext cx="1588933" cy="52393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أُطابِقُ حافَةَ الْمِسْطَرَةِ مَعَ الْقِطْعَةِ؛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4A3AA9DD-E8C9-3556-2252-B8EFE6975A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6621" y="2028247"/>
              <a:ext cx="440398" cy="36514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99D7085-6A5C-E68D-AB9A-7B09149679A7}"/>
              </a:ext>
            </a:extLst>
          </p:cNvPr>
          <p:cNvGrpSpPr/>
          <p:nvPr/>
        </p:nvGrpSpPr>
        <p:grpSpPr>
          <a:xfrm>
            <a:off x="4245428" y="1851036"/>
            <a:ext cx="2112110" cy="633960"/>
            <a:chOff x="4144489" y="1823299"/>
            <a:chExt cx="2112110" cy="633960"/>
          </a:xfrm>
          <a:solidFill>
            <a:schemeClr val="bg1">
              <a:lumMod val="75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06F384FB-B674-2842-B75B-F6A4D2386D72}"/>
                </a:ext>
              </a:extLst>
            </p:cNvPr>
            <p:cNvSpPr/>
            <p:nvPr/>
          </p:nvSpPr>
          <p:spPr>
            <a:xfrm>
              <a:off x="4144489" y="1823299"/>
              <a:ext cx="159472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التَّدْرِيجَةُ (0) عَلى الطَّرَفِ الْأَوَّلِ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41A290BC-0096-53CD-09EF-DE552BEF27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2162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EC33B696-C204-C28F-20C5-7F182D9D5663}"/>
              </a:ext>
            </a:extLst>
          </p:cNvPr>
          <p:cNvGrpSpPr/>
          <p:nvPr/>
        </p:nvGrpSpPr>
        <p:grpSpPr>
          <a:xfrm>
            <a:off x="1903146" y="1842566"/>
            <a:ext cx="2285678" cy="633962"/>
            <a:chOff x="694199" y="1891120"/>
            <a:chExt cx="2077892" cy="433004"/>
          </a:xfrm>
          <a:solidFill>
            <a:schemeClr val="bg1">
              <a:lumMod val="75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9F67D6A0-D4C0-2E9D-7B2C-1B894CFE37A0}"/>
                </a:ext>
              </a:extLst>
            </p:cNvPr>
            <p:cNvSpPr/>
            <p:nvPr/>
          </p:nvSpPr>
          <p:spPr>
            <a:xfrm>
              <a:off x="694199" y="1891120"/>
              <a:ext cx="1646615" cy="4330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التَّدْريجَةَ الْمُوافِقَةَ لِلطَّرَفِ الثّاني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92E8028B-A63F-EE74-B3D5-1A951E3BD0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0776" y="1945921"/>
              <a:ext cx="401315" cy="330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0CAB990-F6B3-A719-48B2-74E200F2DD01}"/>
              </a:ext>
            </a:extLst>
          </p:cNvPr>
          <p:cNvGrpSpPr/>
          <p:nvPr/>
        </p:nvGrpSpPr>
        <p:grpSpPr>
          <a:xfrm>
            <a:off x="478970" y="1842567"/>
            <a:ext cx="1391214" cy="633962"/>
            <a:chOff x="1099488" y="1891120"/>
            <a:chExt cx="1648934" cy="433004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2CB2F5C1-48F3-521C-3BD7-B5949838E6BB}"/>
                </a:ext>
              </a:extLst>
            </p:cNvPr>
            <p:cNvSpPr/>
            <p:nvPr/>
          </p:nvSpPr>
          <p:spPr>
            <a:xfrm>
              <a:off x="1099488" y="1891120"/>
              <a:ext cx="1120440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الطّولَ بِالسَّنْتِمِتْرِ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1D2C6C34-17D2-C96B-FBD0-FF2EB0DB51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1541" y="1974566"/>
              <a:ext cx="476881" cy="28719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A524212-AF3F-DE5D-5691-6F87B16B4DD0}"/>
              </a:ext>
            </a:extLst>
          </p:cNvPr>
          <p:cNvGrpSpPr/>
          <p:nvPr/>
        </p:nvGrpSpPr>
        <p:grpSpPr>
          <a:xfrm>
            <a:off x="2228193" y="3953715"/>
            <a:ext cx="4792717" cy="481425"/>
            <a:chOff x="2228193" y="3953715"/>
            <a:chExt cx="4792717" cy="481425"/>
          </a:xfrm>
        </p:grpSpPr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22645C8D-3296-9B58-22A4-AC0655D8AAFD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4F48EDC4-DC64-04C7-2E53-50CC65E4E69E}"/>
                </a:ext>
              </a:extLst>
            </p:cNvPr>
            <p:cNvCxnSpPr/>
            <p:nvPr/>
          </p:nvCxnSpPr>
          <p:spPr>
            <a:xfrm>
              <a:off x="2228193" y="3953715"/>
              <a:ext cx="0" cy="137114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00982309-F0FC-1126-6867-71467EE487EB}"/>
                </a:ext>
              </a:extLst>
            </p:cNvPr>
            <p:cNvCxnSpPr/>
            <p:nvPr/>
          </p:nvCxnSpPr>
          <p:spPr>
            <a:xfrm>
              <a:off x="7007020" y="4284315"/>
              <a:ext cx="0" cy="15082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7F50E8FC-48FD-3853-89F2-5E5445131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40083">
            <a:off x="2088671" y="4279926"/>
            <a:ext cx="6217912" cy="8015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DB0F616-5CC9-EB38-3924-C07944CD0828}"/>
              </a:ext>
            </a:extLst>
          </p:cNvPr>
          <p:cNvSpPr txBox="1"/>
          <p:nvPr/>
        </p:nvSpPr>
        <p:spPr>
          <a:xfrm>
            <a:off x="3429004" y="5297397"/>
            <a:ext cx="1915885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16 cm</a:t>
            </a:r>
          </a:p>
        </p:txBody>
      </p:sp>
    </p:spTree>
    <p:extLst>
      <p:ext uri="{BB962C8B-B14F-4D97-AF65-F5344CB8AC3E}">
        <p14:creationId xmlns:p14="http://schemas.microsoft.com/office/powerpoint/2010/main" val="196587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رقم الوضعية التي تم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المسطرة فيها بشكل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صحيح؟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B9CFD2-FD4F-0DA7-6AF2-37B66B155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565" y="2202035"/>
            <a:ext cx="2187130" cy="33683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A4072F-264E-BF9C-3C9C-B3BDA1CED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915" y="1950032"/>
            <a:ext cx="2149026" cy="3284505"/>
          </a:xfrm>
          <a:prstGeom prst="rect">
            <a:avLst/>
          </a:prstGeom>
        </p:spPr>
      </p:pic>
      <p:pic>
        <p:nvPicPr>
          <p:cNvPr id="14" name="Graphique 13" descr="Badge 1 avec un remplissage uni">
            <a:extLst>
              <a:ext uri="{FF2B5EF4-FFF2-40B4-BE49-F238E27FC236}">
                <a16:creationId xmlns:a16="http://schemas.microsoft.com/office/drawing/2014/main" id="{8713CF4E-243B-C7F9-6E4C-D31BD12D03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74705" y="4655967"/>
            <a:ext cx="914400" cy="914400"/>
          </a:xfrm>
          <a:prstGeom prst="rect">
            <a:avLst/>
          </a:prstGeom>
        </p:spPr>
      </p:pic>
      <p:pic>
        <p:nvPicPr>
          <p:cNvPr id="18" name="Graphique 17" descr="Badge avec un remplissage uni">
            <a:extLst>
              <a:ext uri="{FF2B5EF4-FFF2-40B4-BE49-F238E27FC236}">
                <a16:creationId xmlns:a16="http://schemas.microsoft.com/office/drawing/2014/main" id="{8B64B010-5C5F-AA81-A632-287191B0C9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22200" y="46559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B0ACD-AA9A-D354-B674-4AF45C37D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1DC691-8FE2-B36B-9C37-85AC8797331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F835B-28E0-8AC0-1354-E329C1270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342C4D-D1A9-4D8D-DEE6-F99FC39FE7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555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5F520-55B6-5F2F-4473-FDD1A46B0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FB19FC1-5EF2-5010-DA24-D8FA7476AF0F}"/>
              </a:ext>
            </a:extLst>
          </p:cNvPr>
          <p:cNvSpPr txBox="1"/>
          <p:nvPr/>
        </p:nvSpPr>
        <p:spPr>
          <a:xfrm>
            <a:off x="283029" y="934491"/>
            <a:ext cx="7301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الوضعية التي تم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المسطرة فيها بشكل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صحيح هي الوضعية رقم 2. لماذا في نظركم؟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107C0A7-430C-61FE-8D7E-317E5EB9D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745" y="1950032"/>
            <a:ext cx="2149026" cy="3284505"/>
          </a:xfrm>
          <a:prstGeom prst="rect">
            <a:avLst/>
          </a:prstGeom>
        </p:spPr>
      </p:pic>
      <p:pic>
        <p:nvPicPr>
          <p:cNvPr id="18" name="Graphique 17" descr="Badge avec un remplissage uni">
            <a:extLst>
              <a:ext uri="{FF2B5EF4-FFF2-40B4-BE49-F238E27FC236}">
                <a16:creationId xmlns:a16="http://schemas.microsoft.com/office/drawing/2014/main" id="{EAF15BAC-B4E2-F0AA-448F-6AEC1F16C7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2030" y="4655967"/>
            <a:ext cx="914400" cy="914400"/>
          </a:xfrm>
          <a:prstGeom prst="rect">
            <a:avLst/>
          </a:prstGeom>
        </p:spPr>
      </p:pic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027852D-1287-7EB5-B989-A84FDFDE7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714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EE1DA-0E73-B354-5D6D-C0E856FE7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85A9824-3DAD-ED51-3D6E-BA3C342A5F78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اقرؤوا قياس طول القطعة واكتبوه على الألواح.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F96458-3B61-BA37-29B9-E0FE0BFE3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82F8AA9-0F1D-C40E-A8D8-95C116C98077}"/>
              </a:ext>
            </a:extLst>
          </p:cNvPr>
          <p:cNvGrpSpPr/>
          <p:nvPr/>
        </p:nvGrpSpPr>
        <p:grpSpPr>
          <a:xfrm rot="20526739">
            <a:off x="1503742" y="4193204"/>
            <a:ext cx="2975900" cy="481425"/>
            <a:chOff x="2228193" y="3953715"/>
            <a:chExt cx="4792717" cy="481425"/>
          </a:xfrm>
        </p:grpSpPr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CCF23C8F-C769-905C-706D-B2ABD322D547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28056113-B0A2-74AB-0A73-EF1387437FDE}"/>
                </a:ext>
              </a:extLst>
            </p:cNvPr>
            <p:cNvCxnSpPr/>
            <p:nvPr/>
          </p:nvCxnSpPr>
          <p:spPr>
            <a:xfrm>
              <a:off x="2228193" y="3953715"/>
              <a:ext cx="0" cy="137114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76455131-B4D6-F314-B970-DE35BF80E713}"/>
                </a:ext>
              </a:extLst>
            </p:cNvPr>
            <p:cNvCxnSpPr/>
            <p:nvPr/>
          </p:nvCxnSpPr>
          <p:spPr>
            <a:xfrm>
              <a:off x="7007020" y="4284315"/>
              <a:ext cx="0" cy="15082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2950A929-7440-14CC-1C7F-315F78C50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926704">
            <a:off x="1441271" y="4161955"/>
            <a:ext cx="6217912" cy="80150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40AA507-ABC0-CD41-E3F8-7EDCA3674CBE}"/>
              </a:ext>
            </a:extLst>
          </p:cNvPr>
          <p:cNvSpPr txBox="1"/>
          <p:nvPr/>
        </p:nvSpPr>
        <p:spPr>
          <a:xfrm>
            <a:off x="3429004" y="5297397"/>
            <a:ext cx="1915885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……….</a:t>
            </a:r>
          </a:p>
        </p:txBody>
      </p:sp>
    </p:spTree>
    <p:extLst>
      <p:ext uri="{BB962C8B-B14F-4D97-AF65-F5344CB8AC3E}">
        <p14:creationId xmlns:p14="http://schemas.microsoft.com/office/powerpoint/2010/main" val="400623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B0ACD-AA9A-D354-B674-4AF45C37D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1DC691-8FE2-B36B-9C37-85AC8797331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F835B-28E0-8AC0-1354-E329C1270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342C4D-D1A9-4D8D-DEE6-F99FC39FE7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214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99225-CC67-90B2-D9C7-06744F0C6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8362B1F-7282-0A03-0A3C-776D438725B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C407D9-C18A-FDAC-C94F-1AA4111E9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11ACD68-6CBB-8F41-F370-8E1045FEA68C}"/>
              </a:ext>
            </a:extLst>
          </p:cNvPr>
          <p:cNvGrpSpPr/>
          <p:nvPr/>
        </p:nvGrpSpPr>
        <p:grpSpPr>
          <a:xfrm rot="20526739">
            <a:off x="1503742" y="4193204"/>
            <a:ext cx="2975900" cy="481425"/>
            <a:chOff x="2228193" y="3953715"/>
            <a:chExt cx="4792717" cy="481425"/>
          </a:xfrm>
        </p:grpSpPr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8E55B84E-0372-6041-EF3C-8ACD4DD24F5C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EC95C3A3-30A0-1B12-B4F9-42AA94788A7C}"/>
                </a:ext>
              </a:extLst>
            </p:cNvPr>
            <p:cNvCxnSpPr/>
            <p:nvPr/>
          </p:nvCxnSpPr>
          <p:spPr>
            <a:xfrm>
              <a:off x="2228193" y="3953715"/>
              <a:ext cx="0" cy="137114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34D865D3-CACA-B38B-C895-DDF26B5D8485}"/>
                </a:ext>
              </a:extLst>
            </p:cNvPr>
            <p:cNvCxnSpPr/>
            <p:nvPr/>
          </p:nvCxnSpPr>
          <p:spPr>
            <a:xfrm>
              <a:off x="7007020" y="4284315"/>
              <a:ext cx="0" cy="150825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C3F87E4-49A3-04E7-F842-770AF47DA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926704">
            <a:off x="1441271" y="4161955"/>
            <a:ext cx="6217912" cy="80150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C204D2-3C45-89EF-0935-D10BAC65E229}"/>
              </a:ext>
            </a:extLst>
          </p:cNvPr>
          <p:cNvSpPr txBox="1"/>
          <p:nvPr/>
        </p:nvSpPr>
        <p:spPr>
          <a:xfrm>
            <a:off x="3429004" y="5297397"/>
            <a:ext cx="1915885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10 </a:t>
            </a:r>
            <a:r>
              <a:rPr lang="fr-MA" sz="4400" b="1" dirty="0">
                <a:solidFill>
                  <a:schemeClr val="accent1"/>
                </a:solidFill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11020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6C49BD3-1524-983F-86A1-A97C78FE4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720" y="1903411"/>
            <a:ext cx="3245213" cy="420565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95F7670-80B6-9506-353D-080492365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070" y="1911747"/>
            <a:ext cx="3245212" cy="420565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الصفحة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6A0360-1432-03A0-B5B5-8B1FF8D4A5F9}"/>
              </a:ext>
            </a:extLst>
          </p:cNvPr>
          <p:cNvSpPr/>
          <p:nvPr/>
        </p:nvSpPr>
        <p:spPr>
          <a:xfrm>
            <a:off x="1572269" y="2329541"/>
            <a:ext cx="2924361" cy="914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CBD297A-311E-DE44-4C09-85BAC9D270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546" y="2492829"/>
            <a:ext cx="5677705" cy="234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3B5014-FC16-1A09-DE8B-0A49777E7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669" y="2524438"/>
            <a:ext cx="4730373" cy="270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AC88250-D35E-C6B3-09AA-1477613E9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390" y="2247002"/>
            <a:ext cx="6870024" cy="283286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AD884C2-F54D-5024-7874-EB945E6F9183}"/>
              </a:ext>
            </a:extLst>
          </p:cNvPr>
          <p:cNvSpPr txBox="1"/>
          <p:nvPr/>
        </p:nvSpPr>
        <p:spPr>
          <a:xfrm>
            <a:off x="4310743" y="4245429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C183F05-8F36-8574-737D-1E254BFB673C}"/>
              </a:ext>
            </a:extLst>
          </p:cNvPr>
          <p:cNvSpPr txBox="1"/>
          <p:nvPr/>
        </p:nvSpPr>
        <p:spPr>
          <a:xfrm>
            <a:off x="6640286" y="4256315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3282F68-6221-8082-6604-B9D51C4E0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955" y="1712350"/>
            <a:ext cx="3569733" cy="4626216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النشاط رقم 4 لديكم 4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177144" y="3472538"/>
            <a:ext cx="3145971" cy="89263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2B53DFFE-4032-99E8-5E64-C6F0A4BD9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217" y="2398247"/>
            <a:ext cx="6870023" cy="217036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B1A769-B4A6-192F-A572-0B812C84E4D4}"/>
              </a:ext>
            </a:extLst>
          </p:cNvPr>
          <p:cNvSpPr txBox="1"/>
          <p:nvPr/>
        </p:nvSpPr>
        <p:spPr>
          <a:xfrm>
            <a:off x="4169233" y="3886200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52D7C3-C1AF-5C36-75CC-5CE26B39689F}"/>
              </a:ext>
            </a:extLst>
          </p:cNvPr>
          <p:cNvSpPr txBox="1"/>
          <p:nvPr/>
        </p:nvSpPr>
        <p:spPr>
          <a:xfrm>
            <a:off x="6389916" y="3886200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24FCDA-6EDE-30E0-2D5C-351E5D5578A8}"/>
              </a:ext>
            </a:extLst>
          </p:cNvPr>
          <p:cNvSpPr txBox="1"/>
          <p:nvPr/>
        </p:nvSpPr>
        <p:spPr>
          <a:xfrm>
            <a:off x="2002981" y="3897085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7A37E-1F92-1060-7E59-7D03BB5E9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CA84AD2F-A5F1-78E0-95BA-2E8AF6BAE13C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رسم القطعتين حسب القياسين المطلوبين.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D4A822-AA8C-F5A0-715E-D1DD4CC21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93AD9219-A86F-3D93-9128-53A8775B75E4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EB1B421-4A51-924D-FD98-EF3727C0E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A0E724B-6A1A-B4E3-7B51-2B79479505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7D0321F-B55D-8C95-3BF2-D09B6220A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673" y="2376380"/>
            <a:ext cx="6870023" cy="210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D8480-6DDD-CA75-449A-BEC8BE1F8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7DAC7324-7F38-C542-8C25-450D0A49E2DD}"/>
              </a:ext>
            </a:extLst>
          </p:cNvPr>
          <p:cNvSpPr txBox="1"/>
          <p:nvPr/>
        </p:nvSpPr>
        <p:spPr>
          <a:xfrm>
            <a:off x="1893661" y="812584"/>
            <a:ext cx="5603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رسم القطعتين حسب القياسين المطلوبين.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يتأكد الأستاذ(ة) من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احترام القياسين في رسم القطعتين على الكراسات.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EFDE23-2E8E-7037-8768-B76801FFD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020D6E18-363C-0871-1466-0B91B6A6AED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5063E96F-DE8E-45F5-38AF-E74C6CC73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BFB614C-99B9-397B-B223-6DD54DDD2E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F75E400-E446-D5D4-B5B6-A7658927A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673" y="2376380"/>
            <a:ext cx="6870023" cy="2105239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7FBB61F-66D6-56EC-6E4B-64CFD627C912}"/>
              </a:ext>
            </a:extLst>
          </p:cNvPr>
          <p:cNvCxnSpPr/>
          <p:nvPr/>
        </p:nvCxnSpPr>
        <p:spPr>
          <a:xfrm>
            <a:off x="2519078" y="3352800"/>
            <a:ext cx="129733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BF27CFD-1D68-ABDC-4F70-C383038708D3}"/>
              </a:ext>
            </a:extLst>
          </p:cNvPr>
          <p:cNvCxnSpPr/>
          <p:nvPr/>
        </p:nvCxnSpPr>
        <p:spPr>
          <a:xfrm>
            <a:off x="3799122" y="3286018"/>
            <a:ext cx="0" cy="12267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DD26DB0-CFE4-641D-B89F-E0443A051931}"/>
              </a:ext>
            </a:extLst>
          </p:cNvPr>
          <p:cNvCxnSpPr/>
          <p:nvPr/>
        </p:nvCxnSpPr>
        <p:spPr>
          <a:xfrm>
            <a:off x="5998029" y="3657600"/>
            <a:ext cx="315685" cy="17417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C8C950E-9E24-11EE-64AF-269B1685C852}"/>
              </a:ext>
            </a:extLst>
          </p:cNvPr>
          <p:cNvCxnSpPr>
            <a:cxnSpLocks/>
          </p:cNvCxnSpPr>
          <p:nvPr/>
        </p:nvCxnSpPr>
        <p:spPr>
          <a:xfrm flipH="1">
            <a:off x="6270168" y="3787862"/>
            <a:ext cx="87087" cy="1001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07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86 و 87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FC5C60-3B87-C73B-9DA3-D4A9E9AF3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720" y="1903411"/>
            <a:ext cx="3245213" cy="42056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6CBCA3-9BE2-2FAC-619B-EF761FDC70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070" y="1911747"/>
            <a:ext cx="3245212" cy="420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19276</TotalTime>
  <Words>1166</Words>
  <Application>Microsoft Office PowerPoint</Application>
  <PresentationFormat>Affichage à l'écran (4:3)</PresentationFormat>
  <Paragraphs>323</Paragraphs>
  <Slides>71</Slides>
  <Notes>33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71</vt:i4>
      </vt:variant>
    </vt:vector>
  </HeadingPairs>
  <TitlesOfParts>
    <vt:vector size="81" baseType="lpstr">
      <vt:lpstr>Calibri</vt:lpstr>
      <vt:lpstr>Effra CC Arbc</vt:lpstr>
      <vt:lpstr>Aptos Display</vt:lpstr>
      <vt:lpstr>DengXian</vt:lpstr>
      <vt:lpstr>Arial</vt:lpstr>
      <vt:lpstr>Dosis</vt:lpstr>
      <vt:lpstr>Aptos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232</cp:revision>
  <cp:lastPrinted>2025-08-13T10:11:39Z</cp:lastPrinted>
  <dcterms:created xsi:type="dcterms:W3CDTF">2025-08-01T12:31:49Z</dcterms:created>
  <dcterms:modified xsi:type="dcterms:W3CDTF">2026-04-12T15:29:21Z</dcterms:modified>
</cp:coreProperties>
</file>