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9"/>
  </p:notesMasterIdLst>
  <p:handoutMasterIdLst>
    <p:handoutMasterId r:id="rId70"/>
  </p:handoutMasterIdLst>
  <p:sldIdLst>
    <p:sldId id="779" r:id="rId4"/>
    <p:sldId id="1010" r:id="rId5"/>
    <p:sldId id="828" r:id="rId6"/>
    <p:sldId id="780" r:id="rId7"/>
    <p:sldId id="1011" r:id="rId8"/>
    <p:sldId id="1012" r:id="rId9"/>
    <p:sldId id="1022" r:id="rId10"/>
    <p:sldId id="910" r:id="rId11"/>
    <p:sldId id="766" r:id="rId12"/>
    <p:sldId id="826" r:id="rId13"/>
    <p:sldId id="1130" r:id="rId14"/>
    <p:sldId id="1131" r:id="rId15"/>
    <p:sldId id="1132" r:id="rId16"/>
    <p:sldId id="1114" r:id="rId17"/>
    <p:sldId id="1074" r:id="rId18"/>
    <p:sldId id="1073" r:id="rId19"/>
    <p:sldId id="1134" r:id="rId20"/>
    <p:sldId id="1133" r:id="rId21"/>
    <p:sldId id="1135" r:id="rId22"/>
    <p:sldId id="1137" r:id="rId23"/>
    <p:sldId id="1136" r:id="rId24"/>
    <p:sldId id="1138" r:id="rId25"/>
    <p:sldId id="1139" r:id="rId26"/>
    <p:sldId id="1140" r:id="rId27"/>
    <p:sldId id="1016" r:id="rId28"/>
    <p:sldId id="812" r:id="rId29"/>
    <p:sldId id="751" r:id="rId30"/>
    <p:sldId id="916" r:id="rId31"/>
    <p:sldId id="1018" r:id="rId32"/>
    <p:sldId id="1087" r:id="rId33"/>
    <p:sldId id="1088" r:id="rId34"/>
    <p:sldId id="1125" r:id="rId35"/>
    <p:sldId id="1089" r:id="rId36"/>
    <p:sldId id="940" r:id="rId37"/>
    <p:sldId id="1141" r:id="rId38"/>
    <p:sldId id="1119" r:id="rId39"/>
    <p:sldId id="1070" r:id="rId40"/>
    <p:sldId id="1091" r:id="rId41"/>
    <p:sldId id="1142" r:id="rId42"/>
    <p:sldId id="1126" r:id="rId43"/>
    <p:sldId id="1092" r:id="rId44"/>
    <p:sldId id="942" r:id="rId45"/>
    <p:sldId id="1144" r:id="rId46"/>
    <p:sldId id="1145" r:id="rId47"/>
    <p:sldId id="1096" r:id="rId48"/>
    <p:sldId id="1097" r:id="rId49"/>
    <p:sldId id="1123" r:id="rId50"/>
    <p:sldId id="1146" r:id="rId51"/>
    <p:sldId id="1147" r:id="rId52"/>
    <p:sldId id="1148" r:id="rId53"/>
    <p:sldId id="1149" r:id="rId54"/>
    <p:sldId id="1150" r:id="rId55"/>
    <p:sldId id="1019" r:id="rId56"/>
    <p:sldId id="926" r:id="rId57"/>
    <p:sldId id="927" r:id="rId58"/>
    <p:sldId id="1129" r:id="rId59"/>
    <p:sldId id="925" r:id="rId60"/>
    <p:sldId id="920" r:id="rId61"/>
    <p:sldId id="911" r:id="rId62"/>
    <p:sldId id="644" r:id="rId63"/>
    <p:sldId id="875" r:id="rId64"/>
    <p:sldId id="1021" r:id="rId65"/>
    <p:sldId id="809" r:id="rId66"/>
    <p:sldId id="764" r:id="rId67"/>
    <p:sldId id="944" r:id="rId6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71"/>
      <p:bold r:id="rId72"/>
    </p:embeddedFont>
    <p:embeddedFont>
      <p:font typeface="Dosis" pitchFamily="2" charset="0"/>
      <p:regular r:id="rId73"/>
      <p:bold r:id="rId7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156082"/>
    <a:srgbClr val="FCC302"/>
    <a:srgbClr val="3E898D"/>
    <a:srgbClr val="FFFEFC"/>
    <a:srgbClr val="2B7589"/>
    <a:srgbClr val="FEFEFE"/>
    <a:srgbClr val="617479"/>
    <a:srgbClr val="E7EDEE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85409" autoAdjust="0"/>
  </p:normalViewPr>
  <p:slideViewPr>
    <p:cSldViewPr snapToGrid="0">
      <p:cViewPr varScale="1">
        <p:scale>
          <a:sx n="59" d="100"/>
          <a:sy n="59" d="100"/>
        </p:scale>
        <p:origin x="154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font" Target="fonts/font4.fntdata"/><Relationship Id="rId79" Type="http://schemas.microsoft.com/office/2018/10/relationships/authors" Target="author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notesMaster" Target="notesMasters/notesMaster1.xml"/><Relationship Id="rId77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handoutMaster" Target="handoutMasters/handoutMaster1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3.fntdata"/><Relationship Id="rId78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2124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16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C0FE9-C2FF-CD70-0B05-2409C485E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3A18185-F6DB-15AB-7BC2-8F096F5D76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40A67E-54EC-45C3-AC82-3C0D34B137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F25546-89DF-FDA9-FE73-6576BD4203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2220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56F59-E84F-1556-4DED-934326C1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784B99-CF5A-509F-7C6A-EB85BA5D6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DCF73D-396D-53E6-19DD-E84F7FB82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1D7D-AF24-B965-47F6-54FA4DFF4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999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5A6D-07DF-DCB4-314F-D312B862D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5874B8-01E9-A294-3A72-495A1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A09EED-7720-3DDE-1345-6E831F3C4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E59C-F7C5-4241-2AF2-64D3B60C9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4247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C53D5-15A1-10BE-E80E-02675E762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BF030EB-ACDF-6F7A-7DAD-0F7E13EC52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BB15378-4419-9A41-07DF-A072876E4C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8561D1-D31A-7095-EA30-A82B691A64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8167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47675-9544-13C0-2561-A978D6714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1FC3F1-F958-476A-B33E-9C2D775CE7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5E42871-A10C-D8EF-3D38-117621D7AD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FDFEB9-5F9C-34A1-106E-2D1A18CE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2046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B87D5-CA82-3D05-1394-416744E8B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7454B12-E2CF-E2A1-B98B-7D1B0ED8AC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C5CBDCD-8902-6D24-016E-269D40C6AE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E29488D-DAD6-659D-DBE1-4B2B5B5F40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35075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3FD5F-C9FB-7BD9-90B4-22F2EA70D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AF09A1D-EB02-189A-7213-284769C192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384615E-7960-C6B9-25E2-0677F9EF82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FEF565-F010-6289-76E5-2BCC2CC69B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171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09DBB-95A1-07FD-7DA0-D25D635AD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A07A8B8-4EA2-046F-2522-6D127A7AA0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5608352-228E-D1AA-5684-2DAA62142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D0BE0D-00FC-875B-1AE8-3F75E01FF2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110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8B7AA-20FE-7CD1-D10A-51AC8C892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4E6595C-6C7F-2C2C-8F6F-6C78C4C6A0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06B8E9-1107-0394-B69C-B50D29093D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D6A884-B866-32A0-399A-48B5DA9474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52263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B6A49-3F2C-9A91-E9B0-D5762C46D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72E17E3-BDE4-D709-B95C-79807AC3EB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858AAD7-551E-76A6-08BB-58DB5BC9A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5D2E3F-46D1-C7DC-7650-88EEB7A7B0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01677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49347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00035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70C2-F061-E30E-6298-5AEE3D80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E4BADB-ECEA-FC72-68CF-C75B908F2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CFE27-A602-BB4F-F508-D27F7D1D8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53F5D-5947-5140-A4D7-36A564F49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43549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DD989-C56F-03C7-1B42-10F27E95A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9E7568-1DAE-1383-8FFF-0C1CDBD8D8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9B4CBB-85C8-3100-42B0-F6394A758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86DC2F-7F8F-36D6-5BA1-2947D19FDB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01571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4D62-9933-10D9-0D66-2A3AB086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A59F2C-8FF7-1AD6-E05E-135C936A8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C751B8-1ED9-9779-0017-354511AA3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FD2039-9126-2B4B-36BE-D99E1BA1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24631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78250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98279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3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2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  <p:sldLayoutId id="2147483900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8.png"/><Relationship Id="rId4" Type="http://schemas.openxmlformats.org/officeDocument/2006/relationships/image" Target="../media/image9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2.png"/><Relationship Id="rId4" Type="http://schemas.openxmlformats.org/officeDocument/2006/relationships/image" Target="../media/image2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2.png"/><Relationship Id="rId4" Type="http://schemas.openxmlformats.org/officeDocument/2006/relationships/image" Target="../media/image45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emf"/><Relationship Id="rId5" Type="http://schemas.openxmlformats.org/officeDocument/2006/relationships/image" Target="../media/image22.png"/><Relationship Id="rId4" Type="http://schemas.openxmlformats.org/officeDocument/2006/relationships/image" Target="../media/image4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7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5.mp4"/><Relationship Id="rId7" Type="http://schemas.openxmlformats.org/officeDocument/2006/relationships/image" Target="../media/image2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>
              <a:ea typeface="DengXian" panose="02010600030101010101" pitchFamily="2" charset="-122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074DDC1-E231-C7C5-ED67-5865BA8B5D67}"/>
              </a:ext>
            </a:extLst>
          </p:cNvPr>
          <p:cNvSpPr/>
          <p:nvPr/>
        </p:nvSpPr>
        <p:spPr>
          <a:xfrm>
            <a:off x="3980349" y="6006120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F43E9E2-63C4-0566-759D-E2C1AF422B28}"/>
              </a:ext>
            </a:extLst>
          </p:cNvPr>
          <p:cNvSpPr/>
          <p:nvPr/>
        </p:nvSpPr>
        <p:spPr>
          <a:xfrm>
            <a:off x="4835766" y="602187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0B585B-3F02-B6C5-A2CB-B915FD80A9CE}"/>
              </a:ext>
            </a:extLst>
          </p:cNvPr>
          <p:cNvSpPr txBox="1">
            <a:spLocks/>
          </p:cNvSpPr>
          <p:nvPr/>
        </p:nvSpPr>
        <p:spPr>
          <a:xfrm>
            <a:off x="3905386" y="5193105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ar-MA" dirty="0">
                <a:ea typeface="DengXian" panose="02010600030101010101" pitchFamily="2" charset="-122"/>
              </a:rPr>
              <a:t>2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3DFC0F6-FE1E-69C3-DE66-06D382919D33}"/>
              </a:ext>
            </a:extLst>
          </p:cNvPr>
          <p:cNvGrpSpPr/>
          <p:nvPr/>
        </p:nvGrpSpPr>
        <p:grpSpPr>
          <a:xfrm>
            <a:off x="7151799" y="6016087"/>
            <a:ext cx="1146240" cy="288630"/>
            <a:chOff x="5350328" y="5877672"/>
            <a:chExt cx="1146240" cy="288630"/>
          </a:xfrm>
          <a:solidFill>
            <a:schemeClr val="bg1">
              <a:lumMod val="75000"/>
            </a:schemeClr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16BCC681-20D4-0694-0391-E79C96741B92}"/>
                </a:ext>
              </a:extLst>
            </p:cNvPr>
            <p:cNvSpPr/>
            <p:nvPr/>
          </p:nvSpPr>
          <p:spPr>
            <a:xfrm>
              <a:off x="5350328" y="5877672"/>
              <a:ext cx="1124468" cy="28863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92FBC287-6865-1BD7-6DF9-7D2ADE1806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24F8D02-1F07-ABA3-16F6-AA983915831E}"/>
              </a:ext>
            </a:extLst>
          </p:cNvPr>
          <p:cNvSpPr/>
          <p:nvPr/>
        </p:nvSpPr>
        <p:spPr>
          <a:xfrm>
            <a:off x="5558776" y="6017005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83DAE52-FCE2-7CED-4E44-ECF9D668C8CF}"/>
              </a:ext>
            </a:extLst>
          </p:cNvPr>
          <p:cNvSpPr/>
          <p:nvPr/>
        </p:nvSpPr>
        <p:spPr>
          <a:xfrm>
            <a:off x="6414190" y="604365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515046" y="2198534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الدرس3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BF045F2E-FCB9-2854-8550-120315C29A7A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F90B7114-2A50-A973-BD5B-7D30EC77DB8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4" name="Organigramme : Terminateur 21">
              <a:extLst>
                <a:ext uri="{FF2B5EF4-FFF2-40B4-BE49-F238E27FC236}">
                  <a16:creationId xmlns:a16="http://schemas.microsoft.com/office/drawing/2014/main" id="{821696C4-A6C5-F153-497F-83CA70A8782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Espace réservé du texte 5">
              <a:extLst>
                <a:ext uri="{FF2B5EF4-FFF2-40B4-BE49-F238E27FC236}">
                  <a16:creationId xmlns:a16="http://schemas.microsoft.com/office/drawing/2014/main" id="{5912091D-080D-26AD-DD3D-19697790D36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(المقارنة)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07108" y="221077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25CAE8-D02F-ABB8-DF9D-C79811141B69}"/>
              </a:ext>
            </a:extLst>
          </p:cNvPr>
          <p:cNvGrpSpPr/>
          <p:nvPr/>
        </p:nvGrpSpPr>
        <p:grpSpPr>
          <a:xfrm>
            <a:off x="2644445" y="519596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1D32DC-CBA5-B0D9-DB51-83059FDD525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8" name="Organigramme : Terminateur 21">
              <a:extLst>
                <a:ext uri="{FF2B5EF4-FFF2-40B4-BE49-F238E27FC236}">
                  <a16:creationId xmlns:a16="http://schemas.microsoft.com/office/drawing/2014/main" id="{18096BAC-8716-62F3-9AA8-2C1BE531A6B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Espace réservé du texte 5">
              <a:extLst>
                <a:ext uri="{FF2B5EF4-FFF2-40B4-BE49-F238E27FC236}">
                  <a16:creationId xmlns:a16="http://schemas.microsoft.com/office/drawing/2014/main" id="{E3097041-BF3F-D5CE-9149-8A8C7057B8C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مراجعة وتثبيت دروس الأسبوع 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49F2BAA-EC2F-4B2A-284B-F08E01AFABF3}"/>
              </a:ext>
            </a:extLst>
          </p:cNvPr>
          <p:cNvSpPr txBox="1"/>
          <p:nvPr/>
        </p:nvSpPr>
        <p:spPr>
          <a:xfrm>
            <a:off x="4520548" y="2686668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التوزيع بالتساوي (1)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1D2554-A3CC-97FD-8054-113BDFCB399F}"/>
              </a:ext>
            </a:extLst>
          </p:cNvPr>
          <p:cNvSpPr txBox="1"/>
          <p:nvPr/>
        </p:nvSpPr>
        <p:spPr>
          <a:xfrm>
            <a:off x="631120" y="2714395"/>
            <a:ext cx="33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التجميع بالتساوي (1)</a:t>
            </a:r>
          </a:p>
        </p:txBody>
      </p:sp>
      <p:grpSp>
        <p:nvGrpSpPr>
          <p:cNvPr id="12" name="Group 9">
            <a:extLst>
              <a:ext uri="{FF2B5EF4-FFF2-40B4-BE49-F238E27FC236}">
                <a16:creationId xmlns:a16="http://schemas.microsoft.com/office/drawing/2014/main" id="{06F26ED0-5E7B-7CF4-AE7D-0AA2EEB3DAA5}"/>
              </a:ext>
            </a:extLst>
          </p:cNvPr>
          <p:cNvGrpSpPr/>
          <p:nvPr/>
        </p:nvGrpSpPr>
        <p:grpSpPr>
          <a:xfrm>
            <a:off x="4507108" y="3866473"/>
            <a:ext cx="3765568" cy="1149317"/>
            <a:chOff x="4491471" y="2442358"/>
            <a:chExt cx="3765568" cy="114931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6698D9B-2A67-7D5F-930D-77297231A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1471" y="2661681"/>
              <a:ext cx="3765568" cy="929994"/>
            </a:xfrm>
            <a:prstGeom prst="rect">
              <a:avLst/>
            </a:prstGeom>
          </p:spPr>
        </p:pic>
        <p:sp>
          <p:nvSpPr>
            <p:cNvPr id="14" name="Organigramme : Terminateur 21">
              <a:extLst>
                <a:ext uri="{FF2B5EF4-FFF2-40B4-BE49-F238E27FC236}">
                  <a16:creationId xmlns:a16="http://schemas.microsoft.com/office/drawing/2014/main" id="{ADFB0B19-49AD-5C83-27BA-7124DADD8E81}"/>
                </a:ext>
              </a:extLst>
            </p:cNvPr>
            <p:cNvSpPr/>
            <p:nvPr/>
          </p:nvSpPr>
          <p:spPr>
            <a:xfrm>
              <a:off x="6649632" y="2442358"/>
              <a:ext cx="1218851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345730B-781F-AC9D-C961-6893CC9F15F7}"/>
              </a:ext>
            </a:extLst>
          </p:cNvPr>
          <p:cNvSpPr txBox="1"/>
          <p:nvPr/>
        </p:nvSpPr>
        <p:spPr>
          <a:xfrm>
            <a:off x="4594196" y="4377008"/>
            <a:ext cx="33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التجميع بالتساوي (2) </a:t>
            </a:r>
          </a:p>
          <a:p>
            <a:pPr marL="0" indent="0" algn="r" rtl="1">
              <a:buNone/>
            </a:pPr>
            <a:endParaRPr lang="ar-MA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1102672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78333" y="1368129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2B7589"/>
                </a:solidFill>
                <a:latin typeface="Dosis" pitchFamily="2" charset="0"/>
                <a:cs typeface="Calibri" panose="020F0502020204030204" pitchFamily="34" charset="0"/>
              </a:rPr>
              <a:t>التجميع بالتساوي (2)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730F3D4-12CD-97A6-5A30-8AA2034C1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456" y="2489308"/>
            <a:ext cx="2959669" cy="386117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3E80F0E-883D-CEC6-30DB-589977288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8789" y="2485843"/>
            <a:ext cx="2959668" cy="386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58587" cy="625740"/>
            <a:chOff x="976754" y="4005561"/>
            <a:chExt cx="55858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9" y="416193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58587" cy="628926"/>
            <a:chOff x="976754" y="4706199"/>
            <a:chExt cx="558587" cy="6289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12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9D5044-364E-2DC2-8226-1DCFAFBA06E8}"/>
              </a:ext>
            </a:extLst>
          </p:cNvPr>
          <p:cNvGrpSpPr/>
          <p:nvPr/>
        </p:nvGrpSpPr>
        <p:grpSpPr>
          <a:xfrm>
            <a:off x="1648164" y="5471175"/>
            <a:ext cx="558588" cy="625740"/>
            <a:chOff x="965530" y="5471175"/>
            <a:chExt cx="558588" cy="62574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216D6B5-24C2-77AF-09D1-224D02F07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B9E538-B871-76EF-9C84-0FF898C89AA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1033064" y="3393264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10   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58587" cy="625740"/>
            <a:chOff x="976754" y="2489217"/>
            <a:chExt cx="558587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33904" y="2641600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3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850359" y="3638497"/>
            <a:ext cx="6916998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78785" y="3505458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96B9AB1-3F63-61B6-5D19-EB1B3D477D1C}"/>
              </a:ext>
            </a:extLst>
          </p:cNvPr>
          <p:cNvSpPr txBox="1"/>
          <p:nvPr/>
        </p:nvSpPr>
        <p:spPr>
          <a:xfrm>
            <a:off x="772885" y="3823164"/>
            <a:ext cx="63566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800" b="1" kern="0" dirty="0">
                <a:solidFill>
                  <a:srgbClr val="2B75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إيجاد عدد المجموعات (الأجزاء) في توزيع بالتساوي</a:t>
            </a:r>
          </a:p>
        </p:txBody>
      </p:sp>
    </p:spTree>
    <p:extLst>
      <p:ext uri="{BB962C8B-B14F-4D97-AF65-F5344CB8AC3E}">
        <p14:creationId xmlns:p14="http://schemas.microsoft.com/office/powerpoint/2010/main" val="2316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F91E-320F-471E-A90F-702FA0F5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F8DBEB-4D66-C499-7D53-1F613160E52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191F8A15-EBC9-D18D-42F6-59E6ED0804F3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4C6C03-623D-12E4-4FD1-1B72A001D340}"/>
              </a:ext>
            </a:extLst>
          </p:cNvPr>
          <p:cNvSpPr/>
          <p:nvPr/>
        </p:nvSpPr>
        <p:spPr>
          <a:xfrm>
            <a:off x="2834740" y="2576470"/>
            <a:ext cx="4007926" cy="21493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F89141A-544F-4F47-893A-63D48215535F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C9298896-F157-77C2-6E8B-94075C1D6A4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61908F-0BBC-567A-EC16-E54427467D8E}"/>
              </a:ext>
            </a:extLst>
          </p:cNvPr>
          <p:cNvSpPr txBox="1"/>
          <p:nvPr/>
        </p:nvSpPr>
        <p:spPr>
          <a:xfrm>
            <a:off x="2002970" y="3615308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405B29F-9864-074C-0D42-8BD8F5A1A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41074" y="3024039"/>
            <a:ext cx="841742" cy="84174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717AFC0-2D52-EAE8-DB4B-D08A41C0E415}"/>
              </a:ext>
            </a:extLst>
          </p:cNvPr>
          <p:cNvSpPr txBox="1"/>
          <p:nvPr/>
        </p:nvSpPr>
        <p:spPr>
          <a:xfrm>
            <a:off x="2035626" y="3125448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F13739B-AA47-FEC2-A3BE-6E8CAE60EFA9}"/>
              </a:ext>
            </a:extLst>
          </p:cNvPr>
          <p:cNvSpPr txBox="1"/>
          <p:nvPr/>
        </p:nvSpPr>
        <p:spPr>
          <a:xfrm>
            <a:off x="2002970" y="4116051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6176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مرحباً،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 مع مجد وندى.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4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22F7E90-FA4C-8A31-ADE2-00017076C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695" y="2010620"/>
            <a:ext cx="3115504" cy="42524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3803AF-13F8-7F4E-70D4-048B4C92DC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2386" y="2010857"/>
            <a:ext cx="3115504" cy="4247293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941219-D44C-A2D0-A2EB-D680046A6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A7F1031-EB13-8C66-B88F-FE8CD82AB3B0}"/>
              </a:ext>
            </a:extLst>
          </p:cNvPr>
          <p:cNvSpPr txBox="1"/>
          <p:nvPr/>
        </p:nvSpPr>
        <p:spPr>
          <a:xfrm>
            <a:off x="1724913" y="862060"/>
            <a:ext cx="579961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بتصحيح الواجب المنزلي،  خذوا الكراسة ص 78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F4FDD-6E63-1006-AB16-6598B8924B76}"/>
              </a:ext>
            </a:extLst>
          </p:cNvPr>
          <p:cNvSpPr/>
          <p:nvPr/>
        </p:nvSpPr>
        <p:spPr>
          <a:xfrm>
            <a:off x="1724913" y="4805546"/>
            <a:ext cx="2675273" cy="11875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0E206C-6F25-7F02-6261-4AEC83989BE2}"/>
              </a:ext>
            </a:extLst>
          </p:cNvPr>
          <p:cNvSpPr/>
          <p:nvPr/>
        </p:nvSpPr>
        <p:spPr>
          <a:xfrm>
            <a:off x="4497890" y="2824347"/>
            <a:ext cx="2601949" cy="10291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C471DE-1B3F-6A38-DEA2-FC04966AA72E}"/>
              </a:ext>
            </a:extLst>
          </p:cNvPr>
          <p:cNvSpPr/>
          <p:nvPr/>
        </p:nvSpPr>
        <p:spPr>
          <a:xfrm>
            <a:off x="4487005" y="3891149"/>
            <a:ext cx="2601949" cy="10291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1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7E735A0-56A2-21C9-6B2D-DE23A2ED60BF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53297F7-AA9A-21C2-08B5-22A34BD0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CBA1766-9BC4-09F6-A94F-56526579DB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4A0E7A1-6177-1761-F66D-A85DABAC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9EE8C4-E358-C7EE-961F-25CC8A8D78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445" y="2260090"/>
            <a:ext cx="6870023" cy="301273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FDC5842-64A1-75CE-15F4-5790EC5A9698}"/>
              </a:ext>
            </a:extLst>
          </p:cNvPr>
          <p:cNvSpPr txBox="1"/>
          <p:nvPr/>
        </p:nvSpPr>
        <p:spPr>
          <a:xfrm>
            <a:off x="6400799" y="4648198"/>
            <a:ext cx="359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3</a:t>
            </a:r>
            <a:endParaRPr lang="fr-MA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BA9FF-E0BF-13D4-A558-5CB64DF3F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9A94C4E-6392-2348-71D4-1803E7CB18DF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2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AF38EB-B854-A556-0C7A-F9C7DC35D3B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4237C4C-ED9A-2C96-7A79-589770024C3E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C2CF145-6358-A55C-DB35-0A4821CE1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83F657E-AF16-2D7A-C110-52F8462BCF93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E14C68D-8A56-1537-75CF-58037DDE28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0087CC2-FDA5-FE00-80F8-CF32FC29B2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44" y="2333765"/>
            <a:ext cx="7557025" cy="319195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FEF38F3-CAF7-5FCC-5C4F-5CE448CF8C87}"/>
              </a:ext>
            </a:extLst>
          </p:cNvPr>
          <p:cNvSpPr txBox="1"/>
          <p:nvPr/>
        </p:nvSpPr>
        <p:spPr>
          <a:xfrm>
            <a:off x="7524525" y="4898571"/>
            <a:ext cx="454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3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E82433E-5B8C-0C0C-82F5-9D3BFCF071B8}"/>
              </a:ext>
            </a:extLst>
          </p:cNvPr>
          <p:cNvSpPr txBox="1"/>
          <p:nvPr/>
        </p:nvSpPr>
        <p:spPr>
          <a:xfrm>
            <a:off x="5815470" y="4920342"/>
            <a:ext cx="454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6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7AA8F1B-4DBA-3C96-9DA6-E45396854FE1}"/>
              </a:ext>
            </a:extLst>
          </p:cNvPr>
          <p:cNvSpPr/>
          <p:nvPr/>
        </p:nvSpPr>
        <p:spPr>
          <a:xfrm>
            <a:off x="5943600" y="3004456"/>
            <a:ext cx="1077686" cy="15240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B4E57B7-B6C4-0686-91DC-42E0263B6000}"/>
              </a:ext>
            </a:extLst>
          </p:cNvPr>
          <p:cNvSpPr/>
          <p:nvPr/>
        </p:nvSpPr>
        <p:spPr>
          <a:xfrm>
            <a:off x="7053944" y="3004458"/>
            <a:ext cx="1077686" cy="15240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37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262F8-74FC-9DA5-D0CD-8B7598FC0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5BD33AB-31C1-5ECE-D074-108A69D0CE7B}"/>
              </a:ext>
            </a:extLst>
          </p:cNvPr>
          <p:cNvSpPr txBox="1"/>
          <p:nvPr/>
        </p:nvSpPr>
        <p:spPr>
          <a:xfrm>
            <a:off x="2219093" y="862060"/>
            <a:ext cx="530543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رقم 6 لديكم دقيقة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5A84563-CDBA-E64D-1ABD-74A15B311AF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5496F4D-08FC-FA18-A9D7-CFEDFD484BD7}"/>
              </a:ext>
            </a:extLst>
          </p:cNvPr>
          <p:cNvGrpSpPr/>
          <p:nvPr/>
        </p:nvGrpSpPr>
        <p:grpSpPr>
          <a:xfrm>
            <a:off x="380963" y="784468"/>
            <a:ext cx="558588" cy="625740"/>
            <a:chOff x="965530" y="5471175"/>
            <a:chExt cx="558588" cy="62574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76C42A6-B65A-BAAB-A4E8-A5B6494B9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A4CD544-47DD-BA54-9B3A-51EB3795A283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89B4A24-0DB4-75BF-D2A4-801A0AADFC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9" y="174172"/>
            <a:ext cx="7097485" cy="3108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AE6572-D8DC-4F4F-EC84-E8AA6BFD61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6103" y="2265074"/>
            <a:ext cx="6870023" cy="324225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B5E4395-47D9-0661-3729-94BB221BDD83}"/>
              </a:ext>
            </a:extLst>
          </p:cNvPr>
          <p:cNvSpPr txBox="1"/>
          <p:nvPr/>
        </p:nvSpPr>
        <p:spPr>
          <a:xfrm>
            <a:off x="5138058" y="4833255"/>
            <a:ext cx="413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5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4E22B8C-177A-49BD-7264-C86622398876}"/>
              </a:ext>
            </a:extLst>
          </p:cNvPr>
          <p:cNvSpPr txBox="1"/>
          <p:nvPr/>
        </p:nvSpPr>
        <p:spPr>
          <a:xfrm>
            <a:off x="4147457" y="4844143"/>
            <a:ext cx="413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dirty="0">
                <a:solidFill>
                  <a:srgbClr val="C00000"/>
                </a:solidFill>
              </a:rPr>
              <a:t>6</a:t>
            </a:r>
            <a:endParaRPr lang="fr-MA" sz="2400" dirty="0">
              <a:solidFill>
                <a:srgbClr val="C00000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87E2F9A-EFE9-E204-FC66-BCC011F7E1D1}"/>
              </a:ext>
            </a:extLst>
          </p:cNvPr>
          <p:cNvSpPr/>
          <p:nvPr/>
        </p:nvSpPr>
        <p:spPr>
          <a:xfrm>
            <a:off x="3831771" y="3091543"/>
            <a:ext cx="729343" cy="139337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4CA4A93-BAED-513A-6B2F-0F01EEAD8505}"/>
              </a:ext>
            </a:extLst>
          </p:cNvPr>
          <p:cNvSpPr/>
          <p:nvPr/>
        </p:nvSpPr>
        <p:spPr>
          <a:xfrm>
            <a:off x="4593773" y="3102427"/>
            <a:ext cx="729343" cy="139337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C2E6455-7E14-B373-A72F-5AA7EBC032ED}"/>
              </a:ext>
            </a:extLst>
          </p:cNvPr>
          <p:cNvSpPr/>
          <p:nvPr/>
        </p:nvSpPr>
        <p:spPr>
          <a:xfrm>
            <a:off x="5355773" y="3091544"/>
            <a:ext cx="729343" cy="139337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D521BF8-BFFA-2ED8-676A-8A5EC4A218A6}"/>
              </a:ext>
            </a:extLst>
          </p:cNvPr>
          <p:cNvSpPr/>
          <p:nvPr/>
        </p:nvSpPr>
        <p:spPr>
          <a:xfrm>
            <a:off x="6117775" y="3102428"/>
            <a:ext cx="729343" cy="139337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93B6DE5-3002-629A-7745-6753D1603DE7}"/>
              </a:ext>
            </a:extLst>
          </p:cNvPr>
          <p:cNvSpPr/>
          <p:nvPr/>
        </p:nvSpPr>
        <p:spPr>
          <a:xfrm>
            <a:off x="6879775" y="3102427"/>
            <a:ext cx="729343" cy="139337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111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22568-B500-446C-104B-FCA582B78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9CE1DC4-54E6-72CB-DBF6-0FC4B83C731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28EA293-E6E5-E6E2-8584-8BADAE2F752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BD29CF-1A6F-FAC0-4203-9055A4D8319F}"/>
              </a:ext>
            </a:extLst>
          </p:cNvPr>
          <p:cNvSpPr/>
          <p:nvPr/>
        </p:nvSpPr>
        <p:spPr>
          <a:xfrm>
            <a:off x="2834740" y="2511158"/>
            <a:ext cx="4007926" cy="21493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F28B1292-67AC-7785-8C15-109D61C4E209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2F730B4F-24F3-C892-C623-1F11E71F1A4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67759F1-3209-BC3A-D8BF-B0343442D14C}"/>
              </a:ext>
            </a:extLst>
          </p:cNvPr>
          <p:cNvSpPr txBox="1"/>
          <p:nvPr/>
        </p:nvSpPr>
        <p:spPr>
          <a:xfrm>
            <a:off x="2002970" y="3615308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CBB0E3E-58D4-ED12-8C3B-7772D23A3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41074" y="3492128"/>
            <a:ext cx="841742" cy="84174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39ADBD2-D728-CE89-3827-C5C59E4F39F3}"/>
              </a:ext>
            </a:extLst>
          </p:cNvPr>
          <p:cNvSpPr txBox="1"/>
          <p:nvPr/>
        </p:nvSpPr>
        <p:spPr>
          <a:xfrm>
            <a:off x="2035626" y="3125448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E11C4B2-8557-992C-7491-0896C0B959B0}"/>
              </a:ext>
            </a:extLst>
          </p:cNvPr>
          <p:cNvSpPr txBox="1"/>
          <p:nvPr/>
        </p:nvSpPr>
        <p:spPr>
          <a:xfrm>
            <a:off x="2002970" y="4116051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114355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BAA67-16BE-C8A3-5FB7-09DB68705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AF5C2D4-F79A-1C61-C2CF-7915A08BA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7365" y="1660180"/>
            <a:ext cx="3269268" cy="462621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4339C22-3FF2-5CD2-815C-8B9BFE84F9D5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19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E72587-96D2-DE50-A1FC-9CF53E3541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E3D1D43-2CEC-9137-D519-B2B1CAD3903B}"/>
              </a:ext>
            </a:extLst>
          </p:cNvPr>
          <p:cNvSpPr/>
          <p:nvPr/>
        </p:nvSpPr>
        <p:spPr>
          <a:xfrm>
            <a:off x="3161333" y="3795658"/>
            <a:ext cx="2820390" cy="3661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2086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5D09-FD6B-E2C3-268C-D23B05E4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1C6FBC-CD43-0525-0422-611B6B23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70877B-6828-B9F8-6E71-EB03EF4481CA}"/>
              </a:ext>
            </a:extLst>
          </p:cNvPr>
          <p:cNvSpPr txBox="1"/>
          <p:nvPr/>
        </p:nvSpPr>
        <p:spPr>
          <a:xfrm>
            <a:off x="870857" y="934850"/>
            <a:ext cx="657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D7ECFE1-2C04-47CC-5453-9464F8306C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928258"/>
            <a:ext cx="7557025" cy="91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F1AF5-50D5-F67D-E289-98E4E9E6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9EEBF0F-100B-F84F-9569-603C9D9C4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2928258"/>
            <a:ext cx="7557025" cy="91854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0240EB-95D8-957A-C88B-F779B0EB0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1B224C-871C-ABCE-3C64-9126F59D567E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CAE09F-7838-D23A-381C-570512E90301}"/>
              </a:ext>
            </a:extLst>
          </p:cNvPr>
          <p:cNvSpPr txBox="1"/>
          <p:nvPr/>
        </p:nvSpPr>
        <p:spPr>
          <a:xfrm>
            <a:off x="1839689" y="3026230"/>
            <a:ext cx="651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F5EFC0-35E1-27F8-902F-078579C4ADBB}"/>
              </a:ext>
            </a:extLst>
          </p:cNvPr>
          <p:cNvSpPr txBox="1"/>
          <p:nvPr/>
        </p:nvSpPr>
        <p:spPr>
          <a:xfrm>
            <a:off x="3472543" y="3026229"/>
            <a:ext cx="684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450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55B7F2-0A74-269E-986F-7A818F0412FA}"/>
              </a:ext>
            </a:extLst>
          </p:cNvPr>
          <p:cNvSpPr txBox="1"/>
          <p:nvPr/>
        </p:nvSpPr>
        <p:spPr>
          <a:xfrm>
            <a:off x="5159828" y="3026229"/>
            <a:ext cx="662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420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83351-EF82-EE30-25B7-43D939C20B5D}"/>
              </a:ext>
            </a:extLst>
          </p:cNvPr>
          <p:cNvSpPr txBox="1"/>
          <p:nvPr/>
        </p:nvSpPr>
        <p:spPr>
          <a:xfrm>
            <a:off x="6847112" y="3026228"/>
            <a:ext cx="684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270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0DA7F37-7933-4915-E69C-7D10B3195E0A}"/>
              </a:ext>
            </a:extLst>
          </p:cNvPr>
          <p:cNvSpPr txBox="1"/>
          <p:nvPr/>
        </p:nvSpPr>
        <p:spPr>
          <a:xfrm>
            <a:off x="1817917" y="3396343"/>
            <a:ext cx="651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350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B154C7C-3C26-E266-F996-2374B139513E}"/>
              </a:ext>
            </a:extLst>
          </p:cNvPr>
          <p:cNvSpPr txBox="1"/>
          <p:nvPr/>
        </p:nvSpPr>
        <p:spPr>
          <a:xfrm>
            <a:off x="3516087" y="3396342"/>
            <a:ext cx="684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320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9F1C7A-7BBD-1907-4E80-7577E2274FCB}"/>
              </a:ext>
            </a:extLst>
          </p:cNvPr>
          <p:cNvSpPr txBox="1"/>
          <p:nvPr/>
        </p:nvSpPr>
        <p:spPr>
          <a:xfrm>
            <a:off x="5159828" y="3396342"/>
            <a:ext cx="662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480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6D30A8-90D1-6315-70E6-FE96026CBB71}"/>
              </a:ext>
            </a:extLst>
          </p:cNvPr>
          <p:cNvSpPr txBox="1"/>
          <p:nvPr/>
        </p:nvSpPr>
        <p:spPr>
          <a:xfrm>
            <a:off x="6868884" y="3407227"/>
            <a:ext cx="684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240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3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5183F-1C43-F52F-72E3-5755F059A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A3AFD44-6BAE-D8D4-2E4D-58D1BB81C2C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C4F194F-E8AF-5673-CA6D-AE2AC8BD2AF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AA22171-83EB-17F3-8B69-0F3410002050}"/>
              </a:ext>
            </a:extLst>
          </p:cNvPr>
          <p:cNvSpPr/>
          <p:nvPr/>
        </p:nvSpPr>
        <p:spPr>
          <a:xfrm>
            <a:off x="2834740" y="2511156"/>
            <a:ext cx="4007926" cy="21493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BBEFBF58-1FEF-7A70-6E95-F06C020B1BCA}"/>
              </a:ext>
            </a:extLst>
          </p:cNvPr>
          <p:cNvSpPr/>
          <p:nvPr/>
        </p:nvSpPr>
        <p:spPr>
          <a:xfrm>
            <a:off x="3168242" y="2189924"/>
            <a:ext cx="3418908" cy="93956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170D838D-36A1-4B79-4AC6-D25EEA0DC82B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CA64441-609C-486B-94DE-B3A96E537A6C}"/>
              </a:ext>
            </a:extLst>
          </p:cNvPr>
          <p:cNvSpPr txBox="1"/>
          <p:nvPr/>
        </p:nvSpPr>
        <p:spPr>
          <a:xfrm>
            <a:off x="2002970" y="3615308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30F32AD-E3DB-42B3-81DB-405C70E1D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019302" y="3981986"/>
            <a:ext cx="841742" cy="84174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C8802E1-4825-6D45-85C7-74273A141E62}"/>
              </a:ext>
            </a:extLst>
          </p:cNvPr>
          <p:cNvSpPr txBox="1"/>
          <p:nvPr/>
        </p:nvSpPr>
        <p:spPr>
          <a:xfrm>
            <a:off x="2035626" y="3125448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231FE93-0A81-145F-AA33-8D95D60A404B}"/>
              </a:ext>
            </a:extLst>
          </p:cNvPr>
          <p:cNvSpPr txBox="1"/>
          <p:nvPr/>
        </p:nvSpPr>
        <p:spPr>
          <a:xfrm>
            <a:off x="2002970" y="4116051"/>
            <a:ext cx="3920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</p:spTree>
    <p:extLst>
      <p:ext uri="{BB962C8B-B14F-4D97-AF65-F5344CB8AC3E}">
        <p14:creationId xmlns:p14="http://schemas.microsoft.com/office/powerpoint/2010/main" val="401266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EC0A2-6EF2-B190-C5AC-727364E6C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E98B6F-8859-3245-0DA3-74F20CA23C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4CF25D4-A49B-EC7A-639C-6C8C82ED3EEA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32E4DC8-4DBD-BEC9-3C8E-64E6ECD106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68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EF35F-6754-B03C-33A5-D1D72291D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A83412-5E5A-E208-8046-B1687D17F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9E2C2B3-FDD4-779C-D821-D96A6F544413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عدوا المجموعات وأكملوا الكتابتين.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C0F361F-3481-25E4-F51A-E6F911AA3311}"/>
              </a:ext>
            </a:extLst>
          </p:cNvPr>
          <p:cNvSpPr/>
          <p:nvPr/>
        </p:nvSpPr>
        <p:spPr>
          <a:xfrm>
            <a:off x="2070438" y="4559830"/>
            <a:ext cx="4671778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3200" b="1" dirty="0">
                <a:solidFill>
                  <a:schemeClr val="accent1"/>
                </a:solidFill>
              </a:rPr>
              <a:t>28 = . + .  + . + . + . + . + 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E6C0D06-95DD-F64B-6C7B-BDDFA6DF394F}"/>
              </a:ext>
            </a:extLst>
          </p:cNvPr>
          <p:cNvSpPr/>
          <p:nvPr/>
        </p:nvSpPr>
        <p:spPr>
          <a:xfrm>
            <a:off x="2532845" y="5419802"/>
            <a:ext cx="2179418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3200" b="1" dirty="0">
                <a:solidFill>
                  <a:schemeClr val="accent1"/>
                </a:solidFill>
              </a:rPr>
              <a:t>28 = ... x …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9CD2BE4-4633-6C6F-3482-23B747C56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412" y="1923946"/>
            <a:ext cx="2438611" cy="240050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D760399-8980-4BC5-8FD6-8DA570F489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3825" y="1923946"/>
            <a:ext cx="679587" cy="240050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0ACABC-39C2-0BCB-6B43-0DFB0D3E97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5214" y="1923946"/>
            <a:ext cx="2438611" cy="240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38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D9C35-34FD-A169-ACE5-F6B5028DF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BCDE47-64BB-79BC-0544-4C423364A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53E1D2A-230E-07B6-87F6-5E29760D3EC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3CEA0A7-EDC3-7FA9-7BBC-83F098AD4A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00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12BB4-4AD7-8505-330B-39F7CD275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BDF275-C14F-F64B-280C-EDD0EBF18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B22F1B5-2AF1-C3D8-E783-3A4587FADBF0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3F3C15C-A956-95E9-2220-933D08C09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412" y="1923946"/>
            <a:ext cx="2438611" cy="240050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A14D2C-E83D-B6D1-E302-201239CFED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3825" y="1923946"/>
            <a:ext cx="679587" cy="240050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E428CED-5879-3F56-C4C4-FEF7E77C2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5214" y="1923946"/>
            <a:ext cx="2438611" cy="2400508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3856519-5F1E-C7FD-1FC6-970EF51136C4}"/>
              </a:ext>
            </a:extLst>
          </p:cNvPr>
          <p:cNvSpPr/>
          <p:nvPr/>
        </p:nvSpPr>
        <p:spPr>
          <a:xfrm>
            <a:off x="1841838" y="4559830"/>
            <a:ext cx="5081585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3200" b="1" dirty="0">
                <a:solidFill>
                  <a:schemeClr val="accent1"/>
                </a:solidFill>
              </a:rPr>
              <a:t>28 = </a:t>
            </a:r>
            <a:r>
              <a:rPr lang="fr-MA" sz="3200" b="1" dirty="0">
                <a:solidFill>
                  <a:srgbClr val="C00000"/>
                </a:solidFill>
              </a:rPr>
              <a:t>4</a:t>
            </a:r>
            <a:r>
              <a:rPr lang="fr-MA" sz="3200" b="1" dirty="0">
                <a:solidFill>
                  <a:schemeClr val="accent1"/>
                </a:solidFill>
              </a:rPr>
              <a:t> + </a:t>
            </a:r>
            <a:r>
              <a:rPr lang="fr-MA" sz="3200" b="1" dirty="0">
                <a:solidFill>
                  <a:srgbClr val="C00000"/>
                </a:solidFill>
              </a:rPr>
              <a:t>4</a:t>
            </a:r>
            <a:r>
              <a:rPr lang="fr-MA" sz="3200" b="1" dirty="0">
                <a:solidFill>
                  <a:schemeClr val="accent1"/>
                </a:solidFill>
              </a:rPr>
              <a:t>  + </a:t>
            </a:r>
            <a:r>
              <a:rPr lang="fr-MA" sz="3200" b="1" dirty="0">
                <a:solidFill>
                  <a:srgbClr val="C00000"/>
                </a:solidFill>
              </a:rPr>
              <a:t>4</a:t>
            </a:r>
            <a:r>
              <a:rPr lang="fr-MA" sz="3200" b="1" dirty="0">
                <a:solidFill>
                  <a:schemeClr val="accent1"/>
                </a:solidFill>
              </a:rPr>
              <a:t> + </a:t>
            </a:r>
            <a:r>
              <a:rPr lang="fr-MA" sz="3200" b="1" dirty="0">
                <a:solidFill>
                  <a:srgbClr val="C00000"/>
                </a:solidFill>
              </a:rPr>
              <a:t>4</a:t>
            </a:r>
            <a:r>
              <a:rPr lang="fr-MA" sz="3200" b="1" dirty="0">
                <a:solidFill>
                  <a:schemeClr val="accent1"/>
                </a:solidFill>
              </a:rPr>
              <a:t> + </a:t>
            </a:r>
            <a:r>
              <a:rPr lang="fr-MA" sz="3200" b="1" dirty="0">
                <a:solidFill>
                  <a:srgbClr val="C00000"/>
                </a:solidFill>
              </a:rPr>
              <a:t>4</a:t>
            </a:r>
            <a:r>
              <a:rPr lang="fr-MA" sz="3200" b="1" dirty="0">
                <a:solidFill>
                  <a:schemeClr val="accent1"/>
                </a:solidFill>
              </a:rPr>
              <a:t> + </a:t>
            </a:r>
            <a:r>
              <a:rPr lang="fr-MA" sz="3200" b="1" dirty="0">
                <a:solidFill>
                  <a:srgbClr val="C00000"/>
                </a:solidFill>
              </a:rPr>
              <a:t>4</a:t>
            </a:r>
            <a:r>
              <a:rPr lang="fr-MA" sz="3200" b="1" dirty="0">
                <a:solidFill>
                  <a:schemeClr val="accent1"/>
                </a:solidFill>
              </a:rPr>
              <a:t> + </a:t>
            </a:r>
            <a:r>
              <a:rPr lang="fr-MA" sz="32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53E62C5-A840-8D4D-FB80-EAB3B48E9F78}"/>
              </a:ext>
            </a:extLst>
          </p:cNvPr>
          <p:cNvSpPr/>
          <p:nvPr/>
        </p:nvSpPr>
        <p:spPr>
          <a:xfrm>
            <a:off x="2304246" y="5419802"/>
            <a:ext cx="2179418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3200" b="1" dirty="0">
                <a:solidFill>
                  <a:schemeClr val="accent1"/>
                </a:solidFill>
              </a:rPr>
              <a:t>28 = </a:t>
            </a:r>
            <a:r>
              <a:rPr lang="fr-MA" sz="3200" b="1" dirty="0">
                <a:solidFill>
                  <a:srgbClr val="C00000"/>
                </a:solidFill>
              </a:rPr>
              <a:t>7</a:t>
            </a:r>
            <a:r>
              <a:rPr lang="fr-MA" sz="3200" b="1" dirty="0">
                <a:solidFill>
                  <a:schemeClr val="accent1"/>
                </a:solidFill>
              </a:rPr>
              <a:t> x </a:t>
            </a:r>
            <a:r>
              <a:rPr lang="fr-MA" sz="3200" b="1" dirty="0">
                <a:solidFill>
                  <a:srgbClr val="C0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2683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78EC5-6337-E924-AED9-55B1821E9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DCB361D-258D-5A56-8E0F-8EA597B64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3C0B243-AB5F-707C-C991-54A40C4F5FC6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عدوا المجموعات وأكملوا الكتابتين.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A0B4E67-4C15-772B-CF32-F26745CF666A}"/>
              </a:ext>
            </a:extLst>
          </p:cNvPr>
          <p:cNvSpPr/>
          <p:nvPr/>
        </p:nvSpPr>
        <p:spPr>
          <a:xfrm>
            <a:off x="2054192" y="4559830"/>
            <a:ext cx="4247071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4000" b="1" dirty="0">
                <a:solidFill>
                  <a:schemeClr val="accent1"/>
                </a:solidFill>
              </a:rPr>
              <a:t>20 = . + .  + . + . + .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784C9CC-D373-0DB9-CBF7-5BBFEA76229C}"/>
              </a:ext>
            </a:extLst>
          </p:cNvPr>
          <p:cNvSpPr/>
          <p:nvPr/>
        </p:nvSpPr>
        <p:spPr>
          <a:xfrm>
            <a:off x="2053873" y="5419802"/>
            <a:ext cx="2833812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4000" b="1" dirty="0">
                <a:solidFill>
                  <a:schemeClr val="accent1"/>
                </a:solidFill>
              </a:rPr>
              <a:t>20 = ... x …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CED0ED7-9D05-E716-870B-E83738B234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942" y="1923946"/>
            <a:ext cx="679587" cy="240050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FE183E7-DF8C-F4F4-DB34-3BE5C3EDDC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6331" y="1923946"/>
            <a:ext cx="2438611" cy="240050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F41198-40A7-9AC0-6272-78BAE954D7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5172" y="1945714"/>
            <a:ext cx="679587" cy="240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19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AA43F-67DF-469B-3608-8AC79FD6B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F1E5C9E-830B-B68D-3614-457631956F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017C3E4-D608-4F46-8CD4-47ABD663FEC4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9D1074F-94D5-AF0B-70FD-9D2466C7DD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0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9E971-44B2-C078-77E2-C58DEBEC4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F0CF2D3-3ABC-B2DE-D65B-3879B0DA8B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0692169-3609-C573-985F-4A4077906C83}"/>
              </a:ext>
            </a:extLst>
          </p:cNvPr>
          <p:cNvSpPr txBox="1"/>
          <p:nvPr/>
        </p:nvSpPr>
        <p:spPr>
          <a:xfrm>
            <a:off x="849086" y="888463"/>
            <a:ext cx="662426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C26F5A4-4707-80E0-F038-01B548E17F62}"/>
              </a:ext>
            </a:extLst>
          </p:cNvPr>
          <p:cNvSpPr/>
          <p:nvPr/>
        </p:nvSpPr>
        <p:spPr>
          <a:xfrm>
            <a:off x="2116362" y="4559830"/>
            <a:ext cx="4619623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3600" b="1" dirty="0">
                <a:solidFill>
                  <a:schemeClr val="accent1"/>
                </a:solidFill>
              </a:rPr>
              <a:t>20 = </a:t>
            </a:r>
            <a:r>
              <a:rPr lang="fr-MA" sz="3600" b="1" dirty="0">
                <a:solidFill>
                  <a:srgbClr val="C00000"/>
                </a:solidFill>
              </a:rPr>
              <a:t>4</a:t>
            </a:r>
            <a:r>
              <a:rPr lang="fr-MA" sz="3600" b="1" dirty="0">
                <a:solidFill>
                  <a:schemeClr val="accent1"/>
                </a:solidFill>
              </a:rPr>
              <a:t> + </a:t>
            </a:r>
            <a:r>
              <a:rPr lang="fr-MA" sz="3600" b="1" dirty="0">
                <a:solidFill>
                  <a:srgbClr val="C00000"/>
                </a:solidFill>
              </a:rPr>
              <a:t>4</a:t>
            </a:r>
            <a:r>
              <a:rPr lang="fr-MA" sz="3600" b="1" dirty="0">
                <a:solidFill>
                  <a:schemeClr val="accent1"/>
                </a:solidFill>
              </a:rPr>
              <a:t>  + </a:t>
            </a:r>
            <a:r>
              <a:rPr lang="fr-MA" sz="3600" b="1" dirty="0">
                <a:solidFill>
                  <a:srgbClr val="C00000"/>
                </a:solidFill>
              </a:rPr>
              <a:t>4</a:t>
            </a:r>
            <a:r>
              <a:rPr lang="fr-MA" sz="3600" b="1" dirty="0">
                <a:solidFill>
                  <a:schemeClr val="accent1"/>
                </a:solidFill>
              </a:rPr>
              <a:t> + </a:t>
            </a:r>
            <a:r>
              <a:rPr lang="fr-MA" sz="3600" b="1" dirty="0">
                <a:solidFill>
                  <a:srgbClr val="C00000"/>
                </a:solidFill>
              </a:rPr>
              <a:t>4</a:t>
            </a:r>
            <a:r>
              <a:rPr lang="fr-MA" sz="3600" b="1" dirty="0">
                <a:solidFill>
                  <a:schemeClr val="accent1"/>
                </a:solidFill>
              </a:rPr>
              <a:t> + </a:t>
            </a:r>
            <a:r>
              <a:rPr lang="fr-MA" sz="3600" b="1" dirty="0">
                <a:solidFill>
                  <a:srgbClr val="C00000"/>
                </a:solidFill>
              </a:rPr>
              <a:t>4</a:t>
            </a:r>
            <a:r>
              <a:rPr lang="fr-MA" sz="3600" b="1" dirty="0">
                <a:solidFill>
                  <a:schemeClr val="accent1"/>
                </a:solidFill>
              </a:rPr>
              <a:t> </a:t>
            </a:r>
            <a:endParaRPr lang="fr-MA" sz="3600" b="1" dirty="0">
              <a:solidFill>
                <a:srgbClr val="C00000"/>
              </a:solidFill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AC4F1F-A1C9-187B-CB4D-F57820C02CFD}"/>
              </a:ext>
            </a:extLst>
          </p:cNvPr>
          <p:cNvSpPr/>
          <p:nvPr/>
        </p:nvSpPr>
        <p:spPr>
          <a:xfrm>
            <a:off x="2130072" y="5419802"/>
            <a:ext cx="2441927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3600" b="1" dirty="0">
                <a:solidFill>
                  <a:schemeClr val="accent1"/>
                </a:solidFill>
              </a:rPr>
              <a:t>20 = </a:t>
            </a:r>
            <a:r>
              <a:rPr lang="fr-MA" sz="3600" b="1" dirty="0">
                <a:solidFill>
                  <a:srgbClr val="C00000"/>
                </a:solidFill>
              </a:rPr>
              <a:t>5</a:t>
            </a:r>
            <a:r>
              <a:rPr lang="fr-MA" sz="3600" b="1" dirty="0">
                <a:solidFill>
                  <a:schemeClr val="accent1"/>
                </a:solidFill>
              </a:rPr>
              <a:t> x </a:t>
            </a:r>
            <a:r>
              <a:rPr lang="fr-MA" sz="3600" b="1" dirty="0">
                <a:solidFill>
                  <a:srgbClr val="C00000"/>
                </a:solidFill>
              </a:rPr>
              <a:t>4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334C55F-B084-35B0-9E5F-2944FEDA73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8486" y="1923946"/>
            <a:ext cx="679587" cy="240050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7B6E3E7-2F50-75B3-CEF1-E0B33D2A25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875" y="1923946"/>
            <a:ext cx="2438611" cy="240050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46130FA-1D7D-10C8-DEA3-B38392A22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8716" y="1945714"/>
            <a:ext cx="679587" cy="240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40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175A67D-57DC-2DE2-15E0-2AC024F65871}"/>
              </a:ext>
            </a:extLst>
          </p:cNvPr>
          <p:cNvGrpSpPr/>
          <p:nvPr/>
        </p:nvGrpSpPr>
        <p:grpSpPr>
          <a:xfrm>
            <a:off x="2082684" y="2299140"/>
            <a:ext cx="4788978" cy="2259720"/>
            <a:chOff x="1968285" y="2436266"/>
            <a:chExt cx="4788978" cy="225972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82C9D35-9B93-0494-A2D5-170A714E7959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0C75C51-A856-9424-F9B8-619F5F6C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07665" y="3362146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BFDE6C7-85B7-20F0-EE8E-487E03EE4F98}"/>
                </a:ext>
              </a:extLst>
            </p:cNvPr>
            <p:cNvSpPr txBox="1"/>
            <p:nvPr/>
          </p:nvSpPr>
          <p:spPr>
            <a:xfrm>
              <a:off x="1968285" y="3379429"/>
              <a:ext cx="37447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إيجاد عدد المجموعات (الأجزاء) في تجميع بالتساوي.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22F9A88A-FEBB-AC25-FA86-235D96B1F5A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54CC29B3-BB24-3D07-4A0E-BA8A31F95D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4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67377" y="93485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كيف نحدد عدد المجموعات في تجميع بالتساوي.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8816E39-2C3D-BC15-F2AF-13AD53335D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07D12-383A-46A0-CEBF-8AA9A4E2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2140" y="615516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انتبهوا جيدا لشريط درس اليوم</a:t>
            </a:r>
          </a:p>
        </p:txBody>
      </p:sp>
      <p:pic>
        <p:nvPicPr>
          <p:cNvPr id="2" name="MATHS_N2_P4_SEM2_S3">
            <a:hlinkClick r:id="" action="ppaction://media"/>
            <a:extLst>
              <a:ext uri="{FF2B5EF4-FFF2-40B4-BE49-F238E27FC236}">
                <a16:creationId xmlns:a16="http://schemas.microsoft.com/office/drawing/2014/main" id="{A67C5888-5925-3B23-145A-3D885A6753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4157" y="1957183"/>
            <a:ext cx="6870023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3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5BD02-5A7A-A4EC-41CC-C6939D71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CAB68-6303-8660-B0B3-AA9D387081BB}"/>
              </a:ext>
            </a:extLst>
          </p:cNvPr>
          <p:cNvSpPr txBox="1"/>
          <p:nvPr/>
        </p:nvSpPr>
        <p:spPr>
          <a:xfrm>
            <a:off x="199267" y="929877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 بما تعلمناه مع مجد وندى حول إيجاد عدد المجموعات في تجميع بالتساوي؟ 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05B67D-1BB8-D87D-AE9B-29BA1AACF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EFBAE3-726B-0FEB-44D9-1D6AB2672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036" y="2253642"/>
            <a:ext cx="6253980" cy="348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41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CD56E4-A363-CCC4-7D51-93167F6ACE7E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D71E0A4-D646-052E-D875-1FB9FB2B846B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206F1A-3763-83DC-BB1A-D4649340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E6BBD-9F78-162A-007A-23FA3E85817E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F0CFDB3B-4499-532C-FACD-FB520E6C5F3B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F6F741DE-ED60-569D-F76B-15E14616A8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FE5FCA-C82F-034B-97FB-77FF4F73BE02}"/>
                </a:ext>
              </a:extLst>
            </p:cNvPr>
            <p:cNvSpPr txBox="1"/>
            <p:nvPr/>
          </p:nvSpPr>
          <p:spPr>
            <a:xfrm>
              <a:off x="2223570" y="3894870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A4CCD0F-81C6-D726-0D35-54E81152A42E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8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E4751-DEE0-8D3C-7B69-647CFAEC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B4BCDF-A0DE-3AA8-CD66-2015B0299F0F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724CBF1-7491-0DEE-440D-C240A1F2B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58ABE5-2342-18C3-42F4-DF7821F504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المسألة ويقرأها بعدي اثنان منكم.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ECBC60-FCD4-5B8D-C2FD-BA6058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52" name="ZoneTexte 51">
            <a:extLst>
              <a:ext uri="{FF2B5EF4-FFF2-40B4-BE49-F238E27FC236}">
                <a16:creationId xmlns:a16="http://schemas.microsoft.com/office/drawing/2014/main" id="{E2D115B0-C52E-64F2-3E38-881DC015A4D3}"/>
              </a:ext>
            </a:extLst>
          </p:cNvPr>
          <p:cNvSpPr txBox="1"/>
          <p:nvPr/>
        </p:nvSpPr>
        <p:spPr>
          <a:xfrm>
            <a:off x="1251857" y="2977555"/>
            <a:ext cx="6414412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قِسْمٍ 32 تِلْميذاً. أَرادَ الْأُسْتاذُ تَقْسيمَهُم إلى مَجْموعاتٍ، في كُلِّ مَجْموعَةٍ 8 تَلاميذَ. أُحَدِّدُ كَمْ مَجْموعَةً سَيَكَوِّنُها الْأُسْتاذُ؟ </a:t>
            </a:r>
          </a:p>
        </p:txBody>
      </p:sp>
    </p:spTree>
    <p:extLst>
      <p:ext uri="{BB962C8B-B14F-4D97-AF65-F5344CB8AC3E}">
        <p14:creationId xmlns:p14="http://schemas.microsoft.com/office/powerpoint/2010/main" val="3073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DBAC9-6A69-E8E9-5199-863360BD8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A6D3F8D-764D-723D-D81F-5FB78A4460CC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سنقوم بتحديد عدد المجموعات في تجميع بالتساوي خطوة خطوة.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1D1ECEE-1ACE-5F61-7F72-0E1A06B8E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19AB0E1C-57A1-42EC-F2A5-BC4C7A15043D}"/>
              </a:ext>
            </a:extLst>
          </p:cNvPr>
          <p:cNvSpPr txBox="1"/>
          <p:nvPr/>
        </p:nvSpPr>
        <p:spPr>
          <a:xfrm>
            <a:off x="1251857" y="2977555"/>
            <a:ext cx="6414412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قِسْمٍ 32 تِلْميذاً. أَرادَ الْأُسْتاذُ تَقْسيمَهُم إلى مَجْموعاتٍ، في كُلِّ مَجْموعَةٍ 8 تَلاميذَ. أُحَدِّدُ كَمْ مَجْموعَةً سَيَكَوِّنُها الْأُسْتاذُ؟ </a:t>
            </a:r>
          </a:p>
        </p:txBody>
      </p:sp>
    </p:spTree>
    <p:extLst>
      <p:ext uri="{BB962C8B-B14F-4D97-AF65-F5344CB8AC3E}">
        <p14:creationId xmlns:p14="http://schemas.microsoft.com/office/powerpoint/2010/main" val="308922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908234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6A7DB8-7FFE-37D9-E484-A55836C7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CC2A384-7041-6A3A-EE0C-67CBC196A423}"/>
              </a:ext>
            </a:extLst>
          </p:cNvPr>
          <p:cNvGrpSpPr/>
          <p:nvPr/>
        </p:nvGrpSpPr>
        <p:grpSpPr>
          <a:xfrm>
            <a:off x="6040103" y="1850044"/>
            <a:ext cx="2458234" cy="633964"/>
            <a:chOff x="6254451" y="1905456"/>
            <a:chExt cx="2234763" cy="523936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0249024-FDC7-FF2D-A758-9B3BE6D5BAB6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الْعَدَدَ الْكُلِّيَّ وَعَدَدَ الْعَناصِرِ المَطْلُوبِ 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C66B5FD3-2767-01B6-0FB5-ED236651F5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5250" y="1991209"/>
              <a:ext cx="363964" cy="363964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B103CA-B46B-D6CB-2B80-8F7CB3329F37}"/>
              </a:ext>
            </a:extLst>
          </p:cNvPr>
          <p:cNvGrpSpPr/>
          <p:nvPr/>
        </p:nvGrpSpPr>
        <p:grpSpPr>
          <a:xfrm>
            <a:off x="2917369" y="1851036"/>
            <a:ext cx="3048033" cy="633960"/>
            <a:chOff x="3402398" y="1823299"/>
            <a:chExt cx="2727897" cy="63396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A26F1A1-BC86-55B4-FF20-CDBCB4592016}"/>
                </a:ext>
              </a:extLst>
            </p:cNvPr>
            <p:cNvSpPr/>
            <p:nvPr/>
          </p:nvSpPr>
          <p:spPr>
            <a:xfrm>
              <a:off x="3402398" y="1823299"/>
              <a:ext cx="2260615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عَدَدَ عَناصِرِ الْمَجْموعَةِ الْمَطْلوبِ مَرَّةً تِلْوَ أُخْرى 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val 80">
              <a:extLst>
                <a:ext uri="{FF2B5EF4-FFF2-40B4-BE49-F238E27FC236}">
                  <a16:creationId xmlns:a16="http://schemas.microsoft.com/office/drawing/2014/main" id="{1A22EE47-9944-D436-F0CE-1D4AF8C36A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9898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27411F4-2596-51E2-2F3E-F473195EC5FC}"/>
              </a:ext>
            </a:extLst>
          </p:cNvPr>
          <p:cNvGrpSpPr/>
          <p:nvPr/>
        </p:nvGrpSpPr>
        <p:grpSpPr>
          <a:xfrm>
            <a:off x="337367" y="1842566"/>
            <a:ext cx="2523400" cy="633962"/>
            <a:chOff x="290062" y="1891120"/>
            <a:chExt cx="2294002" cy="43300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24AADD-4D06-713B-CFFA-89277413CEEC}"/>
                </a:ext>
              </a:extLst>
            </p:cNvPr>
            <p:cNvSpPr/>
            <p:nvPr/>
          </p:nvSpPr>
          <p:spPr>
            <a:xfrm>
              <a:off x="290062" y="1891120"/>
              <a:ext cx="186827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أَعُدُّ المَجْمُوعَاتِ الَّتِي حَصَلْتُ عَلَيْها وَأُكْمِلُ 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B8D342A2-E3C8-B1FC-F514-B50ED410C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2749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0FF899A2-1603-96FE-3859-80DB12C6B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8F7322C8-E200-E3AF-6F42-3BCC9254F28F}"/>
              </a:ext>
            </a:extLst>
          </p:cNvPr>
          <p:cNvSpPr txBox="1"/>
          <p:nvPr/>
        </p:nvSpPr>
        <p:spPr>
          <a:xfrm>
            <a:off x="1251857" y="3619813"/>
            <a:ext cx="6414412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قِسْمٍ 32 تِلْميذاً. أَرادَ الْأُسْتاذُ تَقْسيمَهُم إلى مَجْموعاتٍ، في كُلِّ مَجْموعَةٍ 8 تَلاميذَ. أُحَدِّدُ كَمْ مَجْموعَةً سَيَكَوِّنُها الْأُسْتاذُ؟ </a:t>
            </a:r>
          </a:p>
        </p:txBody>
      </p:sp>
    </p:spTree>
    <p:extLst>
      <p:ext uri="{BB962C8B-B14F-4D97-AF65-F5344CB8AC3E}">
        <p14:creationId xmlns:p14="http://schemas.microsoft.com/office/powerpoint/2010/main" val="3963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3AD2F-4C21-A19F-C3A1-12DE2316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8A49B-1072-DB0E-5E4D-9A63A1B978F6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العدد الكلي وعدد العناصر المطلوب وضعها في كل مجموعة.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95EA86-418B-3635-98F6-6D4A8DEC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36" name="Groupe 35">
            <a:extLst>
              <a:ext uri="{FF2B5EF4-FFF2-40B4-BE49-F238E27FC236}">
                <a16:creationId xmlns:a16="http://schemas.microsoft.com/office/drawing/2014/main" id="{5570AD5C-7901-8D22-DB42-C7A39F83BD6A}"/>
              </a:ext>
            </a:extLst>
          </p:cNvPr>
          <p:cNvGrpSpPr/>
          <p:nvPr/>
        </p:nvGrpSpPr>
        <p:grpSpPr>
          <a:xfrm>
            <a:off x="6040103" y="1850044"/>
            <a:ext cx="2458234" cy="633964"/>
            <a:chOff x="6254451" y="1905456"/>
            <a:chExt cx="2234763" cy="523936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84F0C211-4A52-2A66-4D4A-9184F957C9FF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الْعَدَدَ الْكُلِّيَّ وَعَدَدَ الْعَناصِرِ المَطْلُوبِ 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Oval 80">
              <a:extLst>
                <a:ext uri="{FF2B5EF4-FFF2-40B4-BE49-F238E27FC236}">
                  <a16:creationId xmlns:a16="http://schemas.microsoft.com/office/drawing/2014/main" id="{F221C9BA-6DE5-DAD5-39F9-BA76A05C1C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5250" y="1991209"/>
              <a:ext cx="363964" cy="363964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D9BF4B32-F89C-C3D6-9006-53E756AA0002}"/>
              </a:ext>
            </a:extLst>
          </p:cNvPr>
          <p:cNvGrpSpPr/>
          <p:nvPr/>
        </p:nvGrpSpPr>
        <p:grpSpPr>
          <a:xfrm>
            <a:off x="2917369" y="1851036"/>
            <a:ext cx="3048033" cy="633960"/>
            <a:chOff x="3402398" y="1823299"/>
            <a:chExt cx="2727897" cy="63396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82D2383D-791F-E637-A0F0-2F8E64DF4AF4}"/>
                </a:ext>
              </a:extLst>
            </p:cNvPr>
            <p:cNvSpPr/>
            <p:nvPr/>
          </p:nvSpPr>
          <p:spPr>
            <a:xfrm>
              <a:off x="3402398" y="1823299"/>
              <a:ext cx="2260615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عَدَدَ عَناصِرِ الْمَجْموعَةِ الْمَطْلوبِ مَرَّةً تِلْوَ أُخْرى 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80">
              <a:extLst>
                <a:ext uri="{FF2B5EF4-FFF2-40B4-BE49-F238E27FC236}">
                  <a16:creationId xmlns:a16="http://schemas.microsoft.com/office/drawing/2014/main" id="{353B8F74-6721-6DE5-9EFE-333B1C36CC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9898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EA65B4A9-E76F-AC03-1E39-1B0B72D701C7}"/>
              </a:ext>
            </a:extLst>
          </p:cNvPr>
          <p:cNvGrpSpPr/>
          <p:nvPr/>
        </p:nvGrpSpPr>
        <p:grpSpPr>
          <a:xfrm>
            <a:off x="337367" y="1842566"/>
            <a:ext cx="2523400" cy="633962"/>
            <a:chOff x="290062" y="1891120"/>
            <a:chExt cx="2294002" cy="433004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50280E11-8A45-7DDA-1E5A-8E43CB2427B8}"/>
                </a:ext>
              </a:extLst>
            </p:cNvPr>
            <p:cNvSpPr/>
            <p:nvPr/>
          </p:nvSpPr>
          <p:spPr>
            <a:xfrm>
              <a:off x="290062" y="1891120"/>
              <a:ext cx="186827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أَعُدُّ المَجْمُوعَاتِ الَّتِي حَصَلْتُ عَلَيْها وَأُكْمِلُ 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Oval 80">
              <a:extLst>
                <a:ext uri="{FF2B5EF4-FFF2-40B4-BE49-F238E27FC236}">
                  <a16:creationId xmlns:a16="http://schemas.microsoft.com/office/drawing/2014/main" id="{B412D194-7951-2D1B-82CA-CB51751BE0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2749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8" name="ZoneTexte 47">
            <a:extLst>
              <a:ext uri="{FF2B5EF4-FFF2-40B4-BE49-F238E27FC236}">
                <a16:creationId xmlns:a16="http://schemas.microsoft.com/office/drawing/2014/main" id="{7123B4EF-53C5-9992-3816-009FD354BEEF}"/>
              </a:ext>
            </a:extLst>
          </p:cNvPr>
          <p:cNvSpPr txBox="1"/>
          <p:nvPr/>
        </p:nvSpPr>
        <p:spPr>
          <a:xfrm>
            <a:off x="1251857" y="3619813"/>
            <a:ext cx="6414412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قِسْمٍ 32 تِلْميذاً. أَرادَ الْأُسْتاذُ تَقْسيمَهُم إلى مَجْموعاتٍ، في كُلِّ مَجْموعَةٍ 8 تَلاميذَ. أُحَدِّدُ كَمْ مَجْموعَةً سَيَكَوِّنُها الْأُسْتاذُ؟ </a:t>
            </a:r>
          </a:p>
        </p:txBody>
      </p:sp>
    </p:spTree>
    <p:extLst>
      <p:ext uri="{BB962C8B-B14F-4D97-AF65-F5344CB8AC3E}">
        <p14:creationId xmlns:p14="http://schemas.microsoft.com/office/powerpoint/2010/main" val="13620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4B2B-7542-987A-2691-0DAC3864D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03A809-C943-8C02-B9A9-3777531FCAE9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B4DFF0-3959-A20B-CD65-916245DE3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BAE9748-4A8D-782E-8E0D-ACCBCA698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4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BCE92-46B2-7593-A3A6-F931EB701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7BB694E-0D78-D67F-0CEF-A2E26985F22D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العدد الكلي هو 32 وعدد العناصر المطلوب وضعها في كل مجموعة هو 8.</a:t>
            </a:r>
          </a:p>
        </p:txBody>
      </p:sp>
      <p:pic>
        <p:nvPicPr>
          <p:cNvPr id="3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4BA68D-CDBD-092A-A54B-269065C98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0498" y="605632"/>
            <a:ext cx="1008000" cy="1008000"/>
          </a:xfrm>
          <a:prstGeom prst="ellipse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AF903A6A-AD0A-0881-48DA-4B28DBD2C01C}"/>
              </a:ext>
            </a:extLst>
          </p:cNvPr>
          <p:cNvGrpSpPr/>
          <p:nvPr/>
        </p:nvGrpSpPr>
        <p:grpSpPr>
          <a:xfrm>
            <a:off x="6040103" y="1850044"/>
            <a:ext cx="2458234" cy="633964"/>
            <a:chOff x="6254451" y="1905456"/>
            <a:chExt cx="2234763" cy="523936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C679B160-4479-070B-5F27-2E2262783A72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الْعَدَدَ الْكُلِّيَّ وَعَدَدَ الْعَناصِرِ المَطْلُوبِ 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C4036C6C-9888-B32D-D9EF-7494CB71BD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5250" y="1991209"/>
              <a:ext cx="363964" cy="363964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24ADDB36-E4D9-002E-5269-F3D6182EA53B}"/>
              </a:ext>
            </a:extLst>
          </p:cNvPr>
          <p:cNvGrpSpPr/>
          <p:nvPr/>
        </p:nvGrpSpPr>
        <p:grpSpPr>
          <a:xfrm>
            <a:off x="2917369" y="1851036"/>
            <a:ext cx="3048033" cy="633960"/>
            <a:chOff x="3402398" y="1823299"/>
            <a:chExt cx="2727897" cy="633960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B193AF9E-C4BC-FE88-9C15-27651198207F}"/>
                </a:ext>
              </a:extLst>
            </p:cNvPr>
            <p:cNvSpPr/>
            <p:nvPr/>
          </p:nvSpPr>
          <p:spPr>
            <a:xfrm>
              <a:off x="3402398" y="1823299"/>
              <a:ext cx="2260615" cy="63396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عَدَدَ عَناصِرِ الْمَجْموعَةِ الْمَطْلوبِ مَرَّةً تِلْوَ أُخْرى 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356B0E69-8FFB-0AAD-ACA2-169A92A26C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9898" y="1933962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1DC1AF31-D640-F373-A00A-A74FCCD2AC90}"/>
              </a:ext>
            </a:extLst>
          </p:cNvPr>
          <p:cNvGrpSpPr/>
          <p:nvPr/>
        </p:nvGrpSpPr>
        <p:grpSpPr>
          <a:xfrm>
            <a:off x="337367" y="1842566"/>
            <a:ext cx="2523400" cy="633962"/>
            <a:chOff x="290062" y="1891120"/>
            <a:chExt cx="2294002" cy="433004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36552319-06B4-39F8-1A70-F73640F3799D}"/>
                </a:ext>
              </a:extLst>
            </p:cNvPr>
            <p:cNvSpPr/>
            <p:nvPr/>
          </p:nvSpPr>
          <p:spPr>
            <a:xfrm>
              <a:off x="290062" y="1891120"/>
              <a:ext cx="186827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أَعُدُّ المَجْمُوعَاتِ الَّتِي حَصَلْتُ عَلَيْها وَأُكْمِلُ 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9690EE9F-4E2F-2F76-0F1F-C0DC299922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2749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7" name="ZoneTexte 46">
            <a:extLst>
              <a:ext uri="{FF2B5EF4-FFF2-40B4-BE49-F238E27FC236}">
                <a16:creationId xmlns:a16="http://schemas.microsoft.com/office/drawing/2014/main" id="{C480DCC1-3BDD-BED2-682C-6E5258501974}"/>
              </a:ext>
            </a:extLst>
          </p:cNvPr>
          <p:cNvSpPr txBox="1"/>
          <p:nvPr/>
        </p:nvSpPr>
        <p:spPr>
          <a:xfrm>
            <a:off x="1251857" y="3619813"/>
            <a:ext cx="6414412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قِسْمٍ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32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تِلْميذاً. أَرادَ الْأُسْتاذُ تَقْسيمَهُم إلى مَجْموعاتٍ، في كُلِّ مَجْموعَةٍ </a:t>
            </a:r>
            <a:r>
              <a:rPr lang="ar-MA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تَلاميذَ. أُحَدِّدُ كَمْ مَجْموعَةً سَيَكَوِّنُها الْأُسْتاذُ؟ </a:t>
            </a:r>
          </a:p>
        </p:txBody>
      </p:sp>
    </p:spTree>
    <p:extLst>
      <p:ext uri="{BB962C8B-B14F-4D97-AF65-F5344CB8AC3E}">
        <p14:creationId xmlns:p14="http://schemas.microsoft.com/office/powerpoint/2010/main" val="303616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38DE-90AB-D867-156F-0E9B4763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7FC877-630B-1BE5-C470-937F1FC9EDA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7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9C35588-5CC8-28A6-F3C8-7BDE281D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173DC22-15B8-5F4B-B56E-2C3CBFD82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601" y="4859378"/>
            <a:ext cx="1019175" cy="1408687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E4A0BB60-5B6E-FB5D-81FE-51F4BDD4A436}"/>
              </a:ext>
            </a:extLst>
          </p:cNvPr>
          <p:cNvGrpSpPr/>
          <p:nvPr/>
        </p:nvGrpSpPr>
        <p:grpSpPr>
          <a:xfrm>
            <a:off x="6040103" y="1850044"/>
            <a:ext cx="2458234" cy="633964"/>
            <a:chOff x="6254451" y="1905456"/>
            <a:chExt cx="2234763" cy="523936"/>
          </a:xfrm>
          <a:solidFill>
            <a:schemeClr val="bg1">
              <a:lumMod val="75000"/>
            </a:schemeClr>
          </a:solidFill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1DF526E-28CD-BAB9-5BDD-EAAAA00ED114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الْعَدَدَ الْكُلِّيَّ وَعَدَدَ الْعَناصِرِ المَطْلُوبِ 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Oval 80">
              <a:extLst>
                <a:ext uri="{FF2B5EF4-FFF2-40B4-BE49-F238E27FC236}">
                  <a16:creationId xmlns:a16="http://schemas.microsoft.com/office/drawing/2014/main" id="{A4E182A5-0D35-B2D5-2B57-88DA0415E9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5250" y="1991209"/>
              <a:ext cx="363964" cy="36396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C7A9AA3B-EE98-66D6-376D-ADCDB3DA94C2}"/>
              </a:ext>
            </a:extLst>
          </p:cNvPr>
          <p:cNvGrpSpPr/>
          <p:nvPr/>
        </p:nvGrpSpPr>
        <p:grpSpPr>
          <a:xfrm>
            <a:off x="2917369" y="1851036"/>
            <a:ext cx="3048033" cy="633960"/>
            <a:chOff x="3402398" y="1823299"/>
            <a:chExt cx="2727897" cy="633960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9ABA336C-C63F-4B07-6624-97DCD3FFEA82}"/>
                </a:ext>
              </a:extLst>
            </p:cNvPr>
            <p:cNvSpPr/>
            <p:nvPr/>
          </p:nvSpPr>
          <p:spPr>
            <a:xfrm>
              <a:off x="3402398" y="1823299"/>
              <a:ext cx="2260615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عَدَدَ عَناصِرِ الْمَجْموعَةِ الْمَطْلوبِ مَرَّةً تِلْوَ أُخْرى 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0">
              <a:extLst>
                <a:ext uri="{FF2B5EF4-FFF2-40B4-BE49-F238E27FC236}">
                  <a16:creationId xmlns:a16="http://schemas.microsoft.com/office/drawing/2014/main" id="{FF0C04B6-A283-4243-7C0F-31DB54E7F8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9898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49E2C0B3-2E68-8C4D-F7D0-37D6E5B6A060}"/>
              </a:ext>
            </a:extLst>
          </p:cNvPr>
          <p:cNvGrpSpPr/>
          <p:nvPr/>
        </p:nvGrpSpPr>
        <p:grpSpPr>
          <a:xfrm>
            <a:off x="337367" y="1842566"/>
            <a:ext cx="2523400" cy="633962"/>
            <a:chOff x="290062" y="1891120"/>
            <a:chExt cx="2294002" cy="433004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4C00A9E7-7059-4638-7CF1-183B6A4620D6}"/>
                </a:ext>
              </a:extLst>
            </p:cNvPr>
            <p:cNvSpPr/>
            <p:nvPr/>
          </p:nvSpPr>
          <p:spPr>
            <a:xfrm>
              <a:off x="290062" y="1891120"/>
              <a:ext cx="186827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أَعُدُّ المَجْمُوعَاتِ الَّتِي حَصَلْتُ عَلَيْها وَأُكْمِلُ 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Oval 80">
              <a:extLst>
                <a:ext uri="{FF2B5EF4-FFF2-40B4-BE49-F238E27FC236}">
                  <a16:creationId xmlns:a16="http://schemas.microsoft.com/office/drawing/2014/main" id="{18CCE837-CB2C-96D4-DC4F-92B2C4F955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2749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7" name="ZoneTexte 46">
            <a:extLst>
              <a:ext uri="{FF2B5EF4-FFF2-40B4-BE49-F238E27FC236}">
                <a16:creationId xmlns:a16="http://schemas.microsoft.com/office/drawing/2014/main" id="{9EE725DD-1D05-0773-269F-6C6F2DA77F0D}"/>
              </a:ext>
            </a:extLst>
          </p:cNvPr>
          <p:cNvSpPr txBox="1"/>
          <p:nvPr/>
        </p:nvSpPr>
        <p:spPr>
          <a:xfrm>
            <a:off x="1251857" y="3619813"/>
            <a:ext cx="6414412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قِسْمٍ 32 تِلْميذاً. أَرادَ الْأُسْتاذُ تَقْسيمَهُم إلى مَجْموعاتٍ، في كُلِّ مَجْموعَةٍ 8 تَلاميذَ. أُحَدِّدُ كَمْ مَجْموعَةً سَيَكَوِّنُها الْأُسْتاذُ؟ </a:t>
            </a:r>
          </a:p>
        </p:txBody>
      </p:sp>
    </p:spTree>
    <p:extLst>
      <p:ext uri="{BB962C8B-B14F-4D97-AF65-F5344CB8AC3E}">
        <p14:creationId xmlns:p14="http://schemas.microsoft.com/office/powerpoint/2010/main" val="27024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DD7E-AC11-74F0-9A75-6BC12D538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3CA492-68F0-9DD2-0A3A-786797AF0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303E496A-809D-18B5-5BB5-435D8A0C8E75}"/>
              </a:ext>
            </a:extLst>
          </p:cNvPr>
          <p:cNvGrpSpPr/>
          <p:nvPr/>
        </p:nvGrpSpPr>
        <p:grpSpPr>
          <a:xfrm>
            <a:off x="6040103" y="1850044"/>
            <a:ext cx="2458234" cy="633964"/>
            <a:chOff x="6254451" y="1905456"/>
            <a:chExt cx="2234763" cy="523936"/>
          </a:xfrm>
          <a:solidFill>
            <a:schemeClr val="bg1">
              <a:lumMod val="75000"/>
            </a:schemeClr>
          </a:solidFill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1B6273AC-6A13-3515-F79B-0B461F70B57D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الْعَدَدَ الْكُلِّيَّ وَعَدَدَ الْعَناصِرِ المَطْلُوبِ 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Oval 80">
              <a:extLst>
                <a:ext uri="{FF2B5EF4-FFF2-40B4-BE49-F238E27FC236}">
                  <a16:creationId xmlns:a16="http://schemas.microsoft.com/office/drawing/2014/main" id="{E08C0740-320B-80F0-E562-CEDB6A0002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5250" y="1991209"/>
              <a:ext cx="363964" cy="36396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AD62CC53-771E-9F1C-8560-E372B4450476}"/>
              </a:ext>
            </a:extLst>
          </p:cNvPr>
          <p:cNvGrpSpPr/>
          <p:nvPr/>
        </p:nvGrpSpPr>
        <p:grpSpPr>
          <a:xfrm>
            <a:off x="2917369" y="1851036"/>
            <a:ext cx="3048033" cy="633960"/>
            <a:chOff x="3402398" y="1823299"/>
            <a:chExt cx="2727897" cy="63396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9709B576-678F-C6ED-D47C-95316576A074}"/>
                </a:ext>
              </a:extLst>
            </p:cNvPr>
            <p:cNvSpPr/>
            <p:nvPr/>
          </p:nvSpPr>
          <p:spPr>
            <a:xfrm>
              <a:off x="3402398" y="1823299"/>
              <a:ext cx="2260615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عَدَدَ عَناصِرِ الْمَجْموعَةِ الْمَطْلوبِ مَرَّةً تِلْوَ أُخْرى 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Oval 80">
              <a:extLst>
                <a:ext uri="{FF2B5EF4-FFF2-40B4-BE49-F238E27FC236}">
                  <a16:creationId xmlns:a16="http://schemas.microsoft.com/office/drawing/2014/main" id="{56EA6F50-2D67-D3B6-5CED-6B59FD5F2A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9898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BA3ACE17-7F6F-3151-28C8-E2803C05B63F}"/>
              </a:ext>
            </a:extLst>
          </p:cNvPr>
          <p:cNvGrpSpPr/>
          <p:nvPr/>
        </p:nvGrpSpPr>
        <p:grpSpPr>
          <a:xfrm>
            <a:off x="337367" y="1842566"/>
            <a:ext cx="2523400" cy="633962"/>
            <a:chOff x="290062" y="1891120"/>
            <a:chExt cx="2294002" cy="433004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96AB2AEB-A759-D759-AB77-A39FE657D9B3}"/>
                </a:ext>
              </a:extLst>
            </p:cNvPr>
            <p:cNvSpPr/>
            <p:nvPr/>
          </p:nvSpPr>
          <p:spPr>
            <a:xfrm>
              <a:off x="290062" y="1891120"/>
              <a:ext cx="186827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أَعُدُّ المَجْمُوعَاتِ الَّتِي حَصَلْتُ عَلَيْها وَأُكْمِلُ 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Oval 80">
              <a:extLst>
                <a:ext uri="{FF2B5EF4-FFF2-40B4-BE49-F238E27FC236}">
                  <a16:creationId xmlns:a16="http://schemas.microsoft.com/office/drawing/2014/main" id="{C07F08F9-1C07-66F2-FB21-7F1A977F27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2749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0AEF470B-D596-8E1E-4010-4D35A4A7E310}"/>
              </a:ext>
            </a:extLst>
          </p:cNvPr>
          <p:cNvSpPr txBox="1"/>
          <p:nvPr/>
        </p:nvSpPr>
        <p:spPr>
          <a:xfrm>
            <a:off x="1251857" y="3031983"/>
            <a:ext cx="6414412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قِسْمٍ 32 تِلْميذاً. أَرادَ الْأُسْتاذُ تَقْسيمَهُم إلى مَجْموعاتٍ، في كُلِّ مَجْموعَةٍ 8 تَلاميذَ. أُحَدِّدُ كَمْ مَجْموعَةً سَيَكَوِّنُها الْأُسْتاذُ؟ </a:t>
            </a: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F633A3D1-BD24-C74F-FACF-4F7ADDD94725}"/>
              </a:ext>
            </a:extLst>
          </p:cNvPr>
          <p:cNvSpPr/>
          <p:nvPr/>
        </p:nvSpPr>
        <p:spPr>
          <a:xfrm>
            <a:off x="2054193" y="4157058"/>
            <a:ext cx="3780550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4000" b="1" dirty="0">
                <a:solidFill>
                  <a:schemeClr val="accent1"/>
                </a:solidFill>
              </a:rPr>
              <a:t>32 = 8 + ………..  </a:t>
            </a:r>
          </a:p>
        </p:txBody>
      </p:sp>
      <p:sp>
        <p:nvSpPr>
          <p:cNvPr id="49" name="ZoneTexte 2">
            <a:extLst>
              <a:ext uri="{FF2B5EF4-FFF2-40B4-BE49-F238E27FC236}">
                <a16:creationId xmlns:a16="http://schemas.microsoft.com/office/drawing/2014/main" id="{551BDAB4-13EC-8FCA-89DF-5CD09FD3C234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أضيفوا عدد العناصر المطلوب مرة تلو أخرى حتى تصلوا إلى العدد الكلي.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1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96E9F-99ED-F587-2D99-A11D41990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FC09F11-707D-7A91-CF4E-E6DF29F80E89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C8918-0B45-D963-C9E2-FA40EDDC1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0CF9AC0-7D20-EF41-4170-83B051711A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48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86412-DFF8-E5D1-D873-1CD844AB2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FBC6B19-6A7B-FE3E-9EED-FC8302A3B0DA}"/>
              </a:ext>
            </a:extLst>
          </p:cNvPr>
          <p:cNvSpPr txBox="1"/>
          <p:nvPr/>
        </p:nvSpPr>
        <p:spPr>
          <a:xfrm>
            <a:off x="676281" y="92852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AAB1BDB-AB60-DB09-9E3B-A851B4E50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B82E8310-C7F9-292C-33EB-4BF87DFF4F76}"/>
              </a:ext>
            </a:extLst>
          </p:cNvPr>
          <p:cNvGrpSpPr/>
          <p:nvPr/>
        </p:nvGrpSpPr>
        <p:grpSpPr>
          <a:xfrm>
            <a:off x="6040103" y="1850044"/>
            <a:ext cx="2458234" cy="633964"/>
            <a:chOff x="6254451" y="1905456"/>
            <a:chExt cx="2234763" cy="523936"/>
          </a:xfrm>
          <a:solidFill>
            <a:schemeClr val="bg1">
              <a:lumMod val="75000"/>
            </a:schemeClr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6B0578A-45BF-BB7E-3CC4-88349627EED0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الْعَدَدَ الْكُلِّيَّ وَعَدَدَ الْعَناصِرِ المَطْلُوبِ 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75E9E5B-607E-5FB0-A3A7-09A41A2122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5250" y="1991209"/>
              <a:ext cx="363964" cy="36396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0602FA9-E309-4271-052B-F5A0F9F244E4}"/>
              </a:ext>
            </a:extLst>
          </p:cNvPr>
          <p:cNvGrpSpPr/>
          <p:nvPr/>
        </p:nvGrpSpPr>
        <p:grpSpPr>
          <a:xfrm>
            <a:off x="2917369" y="1851036"/>
            <a:ext cx="3048033" cy="633960"/>
            <a:chOff x="3402398" y="1823299"/>
            <a:chExt cx="2727897" cy="63396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1C70957-251B-A30C-AD24-66E5F2407C59}"/>
                </a:ext>
              </a:extLst>
            </p:cNvPr>
            <p:cNvSpPr/>
            <p:nvPr/>
          </p:nvSpPr>
          <p:spPr>
            <a:xfrm>
              <a:off x="3402398" y="1823299"/>
              <a:ext cx="2260615" cy="63396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عَدَدَ عَناصِرِ الْمَجْموعَةِ الْمَطْلوبِ مَرَّةً تِلْوَ أُخْرى 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1D2A9112-5404-A95C-A1FC-E5ECB1EEB0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9898" y="1933962"/>
              <a:ext cx="440397" cy="44039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1E2A6A4-612D-B0ED-09C1-C408D2C3DD51}"/>
              </a:ext>
            </a:extLst>
          </p:cNvPr>
          <p:cNvGrpSpPr/>
          <p:nvPr/>
        </p:nvGrpSpPr>
        <p:grpSpPr>
          <a:xfrm>
            <a:off x="337367" y="1842566"/>
            <a:ext cx="2523400" cy="633962"/>
            <a:chOff x="290062" y="1891120"/>
            <a:chExt cx="2294002" cy="433004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C8025493-33F2-13B9-ED84-E3AECAEEBB07}"/>
                </a:ext>
              </a:extLst>
            </p:cNvPr>
            <p:cNvSpPr/>
            <p:nvPr/>
          </p:nvSpPr>
          <p:spPr>
            <a:xfrm>
              <a:off x="290062" y="1891120"/>
              <a:ext cx="1868277" cy="43300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أَعُدُّ المَجْمُوعَاتِ الَّتِي حَصَلْتُ عَلَيْها وَأُكْمِلُ 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Oval 80">
              <a:extLst>
                <a:ext uri="{FF2B5EF4-FFF2-40B4-BE49-F238E27FC236}">
                  <a16:creationId xmlns:a16="http://schemas.microsoft.com/office/drawing/2014/main" id="{863F5B7E-CB6C-7E89-A5F0-AF97BBBDAC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2749" y="1945921"/>
              <a:ext cx="401315" cy="3308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7" name="ZoneTexte 36">
            <a:extLst>
              <a:ext uri="{FF2B5EF4-FFF2-40B4-BE49-F238E27FC236}">
                <a16:creationId xmlns:a16="http://schemas.microsoft.com/office/drawing/2014/main" id="{971F2555-DCC7-67C6-60A0-244AE85EC253}"/>
              </a:ext>
            </a:extLst>
          </p:cNvPr>
          <p:cNvSpPr txBox="1"/>
          <p:nvPr/>
        </p:nvSpPr>
        <p:spPr>
          <a:xfrm>
            <a:off x="1251857" y="3031983"/>
            <a:ext cx="6414412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قِسْمٍ 32 تِلْميذاً. أَرادَ الْأُسْتاذُ تَقْسيمَهُم إلى مَجْموعاتٍ، في كُلِّ مَجْموعَةٍ 8 تَلاميذَ. أُحَدِّدُ كَمْ مَجْموعَةً سَيَكَوِّنُها الْأُسْتاذُ؟ 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AADE6527-7C12-39CF-EFCE-44CF2C3FA8AD}"/>
              </a:ext>
            </a:extLst>
          </p:cNvPr>
          <p:cNvSpPr/>
          <p:nvPr/>
        </p:nvSpPr>
        <p:spPr>
          <a:xfrm>
            <a:off x="2402537" y="4157058"/>
            <a:ext cx="3911209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4000" b="1" dirty="0">
                <a:solidFill>
                  <a:srgbClr val="C00000"/>
                </a:solidFill>
              </a:rPr>
              <a:t>32 = 8 + 8 + 8 + 8  </a:t>
            </a:r>
          </a:p>
        </p:txBody>
      </p:sp>
    </p:spTree>
    <p:extLst>
      <p:ext uri="{BB962C8B-B14F-4D97-AF65-F5344CB8AC3E}">
        <p14:creationId xmlns:p14="http://schemas.microsoft.com/office/powerpoint/2010/main" val="58811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42B34-5F3A-2BAF-D379-1A9AF1B5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66DD4EB-1E70-AE85-FA28-DF9C78532D14}"/>
              </a:ext>
            </a:extLst>
          </p:cNvPr>
          <p:cNvSpPr txBox="1"/>
          <p:nvPr/>
        </p:nvSpPr>
        <p:spPr>
          <a:xfrm>
            <a:off x="205740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الثالثة؟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07845A-DF1B-37C7-00C8-E810D21B9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689" y="4859378"/>
            <a:ext cx="1019175" cy="1408687"/>
          </a:xfrm>
          <a:prstGeom prst="rect">
            <a:avLst/>
          </a:prstGeom>
        </p:spPr>
      </p:pic>
      <p:pic>
        <p:nvPicPr>
          <p:cNvPr id="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747AEBB4-5BBE-9FDF-7FE5-FEE8B17AC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1979" y="588294"/>
            <a:ext cx="1022327" cy="1022327"/>
          </a:xfrm>
          <a:prstGeom prst="ellipse">
            <a:avLst/>
          </a:prstGeom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6C361A85-8655-14DB-AD52-3E31BA8F3798}"/>
              </a:ext>
            </a:extLst>
          </p:cNvPr>
          <p:cNvGrpSpPr/>
          <p:nvPr/>
        </p:nvGrpSpPr>
        <p:grpSpPr>
          <a:xfrm>
            <a:off x="6040103" y="1850044"/>
            <a:ext cx="2458234" cy="633964"/>
            <a:chOff x="6254451" y="1905456"/>
            <a:chExt cx="2234763" cy="523936"/>
          </a:xfrm>
          <a:solidFill>
            <a:schemeClr val="bg1">
              <a:lumMod val="75000"/>
            </a:schemeClr>
          </a:solidFill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D2EF569A-4345-5212-7607-E985B5C9DD4A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الْعَدَدَ الْكُلِّيَّ وَعَدَدَ الْعَناصِرِ المَطْلُوبِ 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Oval 80">
              <a:extLst>
                <a:ext uri="{FF2B5EF4-FFF2-40B4-BE49-F238E27FC236}">
                  <a16:creationId xmlns:a16="http://schemas.microsoft.com/office/drawing/2014/main" id="{0781CA32-D8D7-1402-773E-EE804093FD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5250" y="1991209"/>
              <a:ext cx="363964" cy="36396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A1B68993-65B2-917E-2F58-63410CD6A4FD}"/>
              </a:ext>
            </a:extLst>
          </p:cNvPr>
          <p:cNvGrpSpPr/>
          <p:nvPr/>
        </p:nvGrpSpPr>
        <p:grpSpPr>
          <a:xfrm>
            <a:off x="2917369" y="1851036"/>
            <a:ext cx="3048033" cy="633960"/>
            <a:chOff x="3402398" y="1823299"/>
            <a:chExt cx="2727897" cy="633960"/>
          </a:xfrm>
          <a:solidFill>
            <a:schemeClr val="bg1">
              <a:lumMod val="75000"/>
            </a:schemeClr>
          </a:solidFill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3F7FF212-CA18-3A8A-D2EC-6877F7412071}"/>
                </a:ext>
              </a:extLst>
            </p:cNvPr>
            <p:cNvSpPr/>
            <p:nvPr/>
          </p:nvSpPr>
          <p:spPr>
            <a:xfrm>
              <a:off x="3402398" y="1823299"/>
              <a:ext cx="2260615" cy="6339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عَدَدَ عَناصِرِ الْمَجْموعَةِ الْمَطْلوبِ مَرَّةً تِلْوَ أُخْرى 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Oval 80">
              <a:extLst>
                <a:ext uri="{FF2B5EF4-FFF2-40B4-BE49-F238E27FC236}">
                  <a16:creationId xmlns:a16="http://schemas.microsoft.com/office/drawing/2014/main" id="{B788E976-D24E-9C3E-E86A-299CECB6C7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9898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4FF855B0-7A3D-0318-CF05-281778C8E993}"/>
              </a:ext>
            </a:extLst>
          </p:cNvPr>
          <p:cNvGrpSpPr/>
          <p:nvPr/>
        </p:nvGrpSpPr>
        <p:grpSpPr>
          <a:xfrm>
            <a:off x="337367" y="1842566"/>
            <a:ext cx="2523400" cy="633962"/>
            <a:chOff x="290062" y="1891120"/>
            <a:chExt cx="2294002" cy="433004"/>
          </a:xfrm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EDC44E84-467C-F05A-4D64-538D99DB325D}"/>
                </a:ext>
              </a:extLst>
            </p:cNvPr>
            <p:cNvSpPr/>
            <p:nvPr/>
          </p:nvSpPr>
          <p:spPr>
            <a:xfrm>
              <a:off x="290062" y="1891120"/>
              <a:ext cx="1868277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أَعُدُّ المَجْمُوعَاتِ الَّتِي حَصَلْتُ عَلَيْها وَأُكْمِلُ 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Oval 80">
              <a:extLst>
                <a:ext uri="{FF2B5EF4-FFF2-40B4-BE49-F238E27FC236}">
                  <a16:creationId xmlns:a16="http://schemas.microsoft.com/office/drawing/2014/main" id="{68C9BD80-F35B-C88A-0981-28E59BD0E4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2749" y="1945921"/>
              <a:ext cx="401315" cy="3308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3AACB8DE-8041-BE7B-2F1D-ED0CD4566BC3}"/>
              </a:ext>
            </a:extLst>
          </p:cNvPr>
          <p:cNvSpPr txBox="1"/>
          <p:nvPr/>
        </p:nvSpPr>
        <p:spPr>
          <a:xfrm>
            <a:off x="1251857" y="3031983"/>
            <a:ext cx="6414412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قِسْمٍ 32 تِلْميذاً. أَرادَ الْأُسْتاذُ تَقْسيمَهُم إلى مَجْموعاتٍ، في كُلِّ مَجْموعَةٍ 8 تَلاميذَ. أُحَدِّدُ كَمْ مَجْموعَةً سَيَكَوِّنُها الْأُسْتاذُ؟ 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21C6724E-9045-3AFE-1A89-7C4F5AC5884D}"/>
              </a:ext>
            </a:extLst>
          </p:cNvPr>
          <p:cNvSpPr/>
          <p:nvPr/>
        </p:nvSpPr>
        <p:spPr>
          <a:xfrm>
            <a:off x="2402537" y="4157058"/>
            <a:ext cx="3911209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4000" b="1" dirty="0">
                <a:solidFill>
                  <a:schemeClr val="accent1"/>
                </a:solidFill>
              </a:rPr>
              <a:t>32 = 8 + 8 + 8 + 8  </a:t>
            </a:r>
          </a:p>
        </p:txBody>
      </p:sp>
    </p:spTree>
    <p:extLst>
      <p:ext uri="{BB962C8B-B14F-4D97-AF65-F5344CB8AC3E}">
        <p14:creationId xmlns:p14="http://schemas.microsoft.com/office/powerpoint/2010/main" val="12380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D76DD-2C67-75A7-F3D3-615F5DCD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7CCAE3B-5EE6-629F-94E5-618AD18A2248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عدوا المجموعات وأكملوا المتساوية وعبارة الحل.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FF3C13-AD6C-2484-6642-C15DE7965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54" name="Groupe 53">
            <a:extLst>
              <a:ext uri="{FF2B5EF4-FFF2-40B4-BE49-F238E27FC236}">
                <a16:creationId xmlns:a16="http://schemas.microsoft.com/office/drawing/2014/main" id="{F12E0871-A2C9-3F02-EA74-81F25AE4B9E8}"/>
              </a:ext>
            </a:extLst>
          </p:cNvPr>
          <p:cNvGrpSpPr/>
          <p:nvPr/>
        </p:nvGrpSpPr>
        <p:grpSpPr>
          <a:xfrm>
            <a:off x="6040103" y="1850044"/>
            <a:ext cx="2458234" cy="633964"/>
            <a:chOff x="6254451" y="1905456"/>
            <a:chExt cx="2234763" cy="523936"/>
          </a:xfrm>
          <a:solidFill>
            <a:schemeClr val="bg1">
              <a:lumMod val="75000"/>
            </a:schemeClr>
          </a:solidFill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664A0E99-75AA-542D-1659-A3069450EB5F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الْعَدَدَ الْكُلِّيَّ وَعَدَدَ الْعَناصِرِ المَطْلُوبِ 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Oval 80">
              <a:extLst>
                <a:ext uri="{FF2B5EF4-FFF2-40B4-BE49-F238E27FC236}">
                  <a16:creationId xmlns:a16="http://schemas.microsoft.com/office/drawing/2014/main" id="{0533E6C0-367D-2BA2-23FF-B6D218B7E8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5250" y="1991209"/>
              <a:ext cx="363964" cy="36396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9D37CCEE-6173-E358-D138-EE051877C8CB}"/>
              </a:ext>
            </a:extLst>
          </p:cNvPr>
          <p:cNvGrpSpPr/>
          <p:nvPr/>
        </p:nvGrpSpPr>
        <p:grpSpPr>
          <a:xfrm>
            <a:off x="2917369" y="1851036"/>
            <a:ext cx="3048033" cy="633960"/>
            <a:chOff x="3402398" y="1823299"/>
            <a:chExt cx="2727897" cy="633960"/>
          </a:xfrm>
          <a:solidFill>
            <a:schemeClr val="bg1">
              <a:lumMod val="75000"/>
            </a:schemeClr>
          </a:solidFill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39CCCDB6-A2C1-F1E5-A5BF-6D397DC5B5EF}"/>
                </a:ext>
              </a:extLst>
            </p:cNvPr>
            <p:cNvSpPr/>
            <p:nvPr/>
          </p:nvSpPr>
          <p:spPr>
            <a:xfrm>
              <a:off x="3402398" y="1823299"/>
              <a:ext cx="2260615" cy="6339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عَدَدَ عَناصِرِ الْمَجْموعَةِ الْمَطْلوبِ مَرَّةً تِلْوَ أُخْرى 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30B1387D-AF32-9692-0F0C-F910E741FD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9898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1BDEFB75-F4E1-F79C-A908-5333056A33D8}"/>
              </a:ext>
            </a:extLst>
          </p:cNvPr>
          <p:cNvGrpSpPr/>
          <p:nvPr/>
        </p:nvGrpSpPr>
        <p:grpSpPr>
          <a:xfrm>
            <a:off x="337367" y="1842566"/>
            <a:ext cx="2523400" cy="633962"/>
            <a:chOff x="290062" y="1891120"/>
            <a:chExt cx="2294002" cy="433004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187C72E2-E72B-C177-2010-7A32A3E70F92}"/>
                </a:ext>
              </a:extLst>
            </p:cNvPr>
            <p:cNvSpPr/>
            <p:nvPr/>
          </p:nvSpPr>
          <p:spPr>
            <a:xfrm>
              <a:off x="290062" y="1891120"/>
              <a:ext cx="1868277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أَعُدُّ المَجْمُوعَاتِ الَّتِي حَصَلْتُ عَلَيْها وَأُكْمِلُ 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1B202B89-2B7C-960C-847F-2B853459CB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2749" y="1945921"/>
              <a:ext cx="401315" cy="3308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63" name="ZoneTexte 62">
            <a:extLst>
              <a:ext uri="{FF2B5EF4-FFF2-40B4-BE49-F238E27FC236}">
                <a16:creationId xmlns:a16="http://schemas.microsoft.com/office/drawing/2014/main" id="{4C1D665E-15A6-BA49-32F6-ADEDAD5172E6}"/>
              </a:ext>
            </a:extLst>
          </p:cNvPr>
          <p:cNvSpPr txBox="1"/>
          <p:nvPr/>
        </p:nvSpPr>
        <p:spPr>
          <a:xfrm>
            <a:off x="1251857" y="2781612"/>
            <a:ext cx="6414412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قِسْمٍ 32 تِلْميذاً. أَرادَ الْأُسْتاذُ تَقْسيمَهُم إلى مَجْموعاتٍ، في كُلِّ مَجْموعَةٍ 8 تَلاميذَ. أُحَدِّدُ كَمْ مَجْموعَةً سَيَكَوِّنُها الْأُسْتاذُ؟ </a:t>
            </a:r>
          </a:p>
        </p:txBody>
      </p: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B84A2C0C-ED59-914D-79CD-D626E7A175F5}"/>
              </a:ext>
            </a:extLst>
          </p:cNvPr>
          <p:cNvSpPr/>
          <p:nvPr/>
        </p:nvSpPr>
        <p:spPr>
          <a:xfrm>
            <a:off x="2402537" y="3906687"/>
            <a:ext cx="3911209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4000" b="1" dirty="0">
                <a:solidFill>
                  <a:schemeClr val="accent1"/>
                </a:solidFill>
              </a:rPr>
              <a:t>32 = 8 + 8 + 8 + 8  </a:t>
            </a: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F9D6AB54-D4C7-BDF7-256C-55CADE1DD3E4}"/>
              </a:ext>
            </a:extLst>
          </p:cNvPr>
          <p:cNvSpPr/>
          <p:nvPr/>
        </p:nvSpPr>
        <p:spPr>
          <a:xfrm>
            <a:off x="2453437" y="4810202"/>
            <a:ext cx="2938550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4000" b="1" dirty="0">
                <a:solidFill>
                  <a:schemeClr val="accent1"/>
                </a:solidFill>
              </a:rPr>
              <a:t>32 = </a:t>
            </a:r>
            <a:r>
              <a:rPr lang="fr-MA" sz="4000" b="1" dirty="0">
                <a:solidFill>
                  <a:srgbClr val="C00000"/>
                </a:solidFill>
              </a:rPr>
              <a:t>…. x ….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1B258BFE-1C2E-015C-C235-52592BF8194F}"/>
              </a:ext>
            </a:extLst>
          </p:cNvPr>
          <p:cNvSpPr txBox="1"/>
          <p:nvPr/>
        </p:nvSpPr>
        <p:spPr>
          <a:xfrm>
            <a:off x="1894114" y="5823856"/>
            <a:ext cx="4963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سَيُكَوِّنُ الْأُسْتاذُ </a:t>
            </a:r>
            <a:r>
              <a:rPr lang="ar-MA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</a:t>
            </a:r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مَجْموعاتٍ</a:t>
            </a:r>
            <a:endParaRPr lang="fr-MA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13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6642A-47D7-96A8-51D6-4B85CBF2B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8727A3C-7535-3AF6-ADDE-3EABACA4D38A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D8A710-CD8F-F552-EE39-2FFCDC2BA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17B5CE9-CDE0-64BF-245F-64987426B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03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D88A9-5201-AF7E-4009-50DF27360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904DACF-C3A8-0826-D5A9-F761221F8068}"/>
              </a:ext>
            </a:extLst>
          </p:cNvPr>
          <p:cNvSpPr txBox="1"/>
          <p:nvPr/>
        </p:nvSpPr>
        <p:spPr>
          <a:xfrm>
            <a:off x="55285" y="933244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618FF-71BC-B5F0-1B85-A4A547FD3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54" name="Groupe 53">
            <a:extLst>
              <a:ext uri="{FF2B5EF4-FFF2-40B4-BE49-F238E27FC236}">
                <a16:creationId xmlns:a16="http://schemas.microsoft.com/office/drawing/2014/main" id="{BA5F9954-A594-194A-87AD-7E7B291C5926}"/>
              </a:ext>
            </a:extLst>
          </p:cNvPr>
          <p:cNvGrpSpPr/>
          <p:nvPr/>
        </p:nvGrpSpPr>
        <p:grpSpPr>
          <a:xfrm>
            <a:off x="6040103" y="1850044"/>
            <a:ext cx="2458234" cy="633964"/>
            <a:chOff x="6254451" y="1905456"/>
            <a:chExt cx="2234763" cy="523936"/>
          </a:xfrm>
          <a:solidFill>
            <a:schemeClr val="bg1">
              <a:lumMod val="75000"/>
            </a:schemeClr>
          </a:solidFill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F21DBCE8-7239-F873-EC1D-33432CE4B909}"/>
                </a:ext>
              </a:extLst>
            </p:cNvPr>
            <p:cNvSpPr/>
            <p:nvPr/>
          </p:nvSpPr>
          <p:spPr>
            <a:xfrm>
              <a:off x="6254451" y="1905456"/>
              <a:ext cx="1807983" cy="523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أُحَدِّدُ الْعَدَدَ الْكُلِّيَّ وَعَدَدَ الْعَناصِرِ المَطْلُوبِ ...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Oval 80">
              <a:extLst>
                <a:ext uri="{FF2B5EF4-FFF2-40B4-BE49-F238E27FC236}">
                  <a16:creationId xmlns:a16="http://schemas.microsoft.com/office/drawing/2014/main" id="{5977D3A8-D91E-F163-3344-53B42B541C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5250" y="1991209"/>
              <a:ext cx="363964" cy="36396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5A4FA4DF-FEF4-1AFC-0C08-AB8A77782CF3}"/>
              </a:ext>
            </a:extLst>
          </p:cNvPr>
          <p:cNvGrpSpPr/>
          <p:nvPr/>
        </p:nvGrpSpPr>
        <p:grpSpPr>
          <a:xfrm>
            <a:off x="2917369" y="1851036"/>
            <a:ext cx="3048033" cy="633960"/>
            <a:chOff x="3402398" y="1823299"/>
            <a:chExt cx="2727897" cy="633960"/>
          </a:xfrm>
          <a:solidFill>
            <a:schemeClr val="bg1">
              <a:lumMod val="75000"/>
            </a:schemeClr>
          </a:solidFill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BAB5843A-9A2E-EE6B-5194-14A14212D79C}"/>
                </a:ext>
              </a:extLst>
            </p:cNvPr>
            <p:cNvSpPr/>
            <p:nvPr/>
          </p:nvSpPr>
          <p:spPr>
            <a:xfrm>
              <a:off x="3402398" y="1823299"/>
              <a:ext cx="2260615" cy="6339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أُضيفُ عَدَدَ عَناصِرِ الْمَجْموعَةِ الْمَطْلوبِ مَرَّةً تِلْوَ أُخْرى 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id="{EF86C782-6934-D1C3-B58A-5628859D38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9898" y="1933962"/>
              <a:ext cx="440397" cy="4403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A2DFA7A5-CDA1-5190-AB20-698F391DD9A7}"/>
              </a:ext>
            </a:extLst>
          </p:cNvPr>
          <p:cNvGrpSpPr/>
          <p:nvPr/>
        </p:nvGrpSpPr>
        <p:grpSpPr>
          <a:xfrm>
            <a:off x="337367" y="1842566"/>
            <a:ext cx="2523400" cy="633962"/>
            <a:chOff x="290062" y="1891120"/>
            <a:chExt cx="2294002" cy="433004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6ACAFE66-E031-5327-0ED7-F0323F415190}"/>
                </a:ext>
              </a:extLst>
            </p:cNvPr>
            <p:cNvSpPr/>
            <p:nvPr/>
          </p:nvSpPr>
          <p:spPr>
            <a:xfrm>
              <a:off x="290062" y="1891120"/>
              <a:ext cx="1868277" cy="43300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أَعُدُّ المَجْمُوعَاتِ الَّتِي حَصَلْتُ عَلَيْها وَأُكْمِلُ ...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8757D71-54EA-CBDA-BD5C-30EAED6E49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2749" y="1945921"/>
              <a:ext cx="401315" cy="33087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63" name="ZoneTexte 62">
            <a:extLst>
              <a:ext uri="{FF2B5EF4-FFF2-40B4-BE49-F238E27FC236}">
                <a16:creationId xmlns:a16="http://schemas.microsoft.com/office/drawing/2014/main" id="{1EBD380B-30C8-81A2-7E27-EB42B6B0C78F}"/>
              </a:ext>
            </a:extLst>
          </p:cNvPr>
          <p:cNvSpPr txBox="1"/>
          <p:nvPr/>
        </p:nvSpPr>
        <p:spPr>
          <a:xfrm>
            <a:off x="1251857" y="2781612"/>
            <a:ext cx="6414412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قِسْمٍ 32 تِلْميذاً. أَرادَ الْأُسْتاذُ تَقْسيمَهُم إلى مَجْموعاتٍ، في كُلِّ مَجْموعَةٍ 8 تَلاميذَ. أُحَدِّدُ كَمْ مَجْموعَةً سَيَكَوِّنُها الْأُسْتاذُ؟ </a:t>
            </a:r>
          </a:p>
        </p:txBody>
      </p: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F9CAC3BD-E417-4A5B-2BFE-57C033BB0802}"/>
              </a:ext>
            </a:extLst>
          </p:cNvPr>
          <p:cNvSpPr/>
          <p:nvPr/>
        </p:nvSpPr>
        <p:spPr>
          <a:xfrm>
            <a:off x="2402537" y="3906687"/>
            <a:ext cx="3911209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4000" b="1" dirty="0">
                <a:solidFill>
                  <a:schemeClr val="accent1"/>
                </a:solidFill>
              </a:rPr>
              <a:t>32 = 8 + 8 + 8 + 8  </a:t>
            </a: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D8EED5CB-5523-186A-071C-C165785636CE}"/>
              </a:ext>
            </a:extLst>
          </p:cNvPr>
          <p:cNvSpPr/>
          <p:nvPr/>
        </p:nvSpPr>
        <p:spPr>
          <a:xfrm>
            <a:off x="2458062" y="4810202"/>
            <a:ext cx="2428554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4000" b="1" dirty="0">
                <a:solidFill>
                  <a:schemeClr val="accent1"/>
                </a:solidFill>
              </a:rPr>
              <a:t>32 = </a:t>
            </a:r>
            <a:r>
              <a:rPr lang="fr-MA" sz="4000" b="1" dirty="0">
                <a:solidFill>
                  <a:srgbClr val="C00000"/>
                </a:solidFill>
              </a:rPr>
              <a:t>4 x 8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9C314797-5727-46D8-FA06-F5E57F276572}"/>
              </a:ext>
            </a:extLst>
          </p:cNvPr>
          <p:cNvSpPr txBox="1"/>
          <p:nvPr/>
        </p:nvSpPr>
        <p:spPr>
          <a:xfrm>
            <a:off x="1894114" y="5823856"/>
            <a:ext cx="4963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سَيُكَوِّنُ الْأُسْتاذُ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6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مَجْموعاتٍ</a:t>
            </a:r>
            <a:endParaRPr lang="fr-MA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31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D4897-DD1A-A2B4-F912-6EFDF9BE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5B023-6348-5762-6A7D-67E3B59168A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CB808-017E-5A0E-CAA5-963A51B2EA13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F916C-6B63-F4D6-9A6E-B0074D3695E7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32F4750-78E9-0910-91CF-9DB13DDF2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8477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5FBF0E2-280A-8624-AECC-3BDD9F3C9D40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1E8BA8A-BC9C-FC01-2C59-C0CA67720B34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2AAB3E61-3BF5-6771-D3CA-4B8835854A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FD5228F9-8697-B76A-A9C9-1324D40584F1}"/>
                </a:ext>
              </a:extLst>
            </p:cNvPr>
            <p:cNvSpPr txBox="1"/>
            <p:nvPr/>
          </p:nvSpPr>
          <p:spPr>
            <a:xfrm>
              <a:off x="2223569" y="3833315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3CE6AE6-2AD1-5FD8-AE78-2F4D0385135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2B3A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2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CABBA-54E0-159C-7AEB-2135712B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E41528-B711-3DC1-0066-2F7EA83C7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534DCDE-A854-C840-19D9-8AE14F5144E6}"/>
              </a:ext>
            </a:extLst>
          </p:cNvPr>
          <p:cNvSpPr txBox="1"/>
          <p:nvPr/>
        </p:nvSpPr>
        <p:spPr>
          <a:xfrm>
            <a:off x="1458691" y="3029634"/>
            <a:ext cx="6161319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أُمٍّ 60 حَلْوى. أَرادَتْ تَوْزيعَها بِالتَّساوي عَلى أَطْباقٍ، في كُلِّ طَبَقٍ 10 حَلَوِياتٍ. أُحَدِّدُ كَمْ طَبَقاً سَتَحْتاجُ؟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2">
            <a:extLst>
              <a:ext uri="{FF2B5EF4-FFF2-40B4-BE49-F238E27FC236}">
                <a16:creationId xmlns:a16="http://schemas.microsoft.com/office/drawing/2014/main" id="{DBCC7F97-AD56-FCB5-05EA-A2BC2278CCD3}"/>
              </a:ext>
            </a:extLst>
          </p:cNvPr>
          <p:cNvSpPr txBox="1"/>
          <p:nvPr/>
        </p:nvSpPr>
        <p:spPr>
          <a:xfrm>
            <a:off x="703187" y="928699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المسألة ويقرأها بعدي اثنان منكم.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2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EE1DA-0E73-B354-5D6D-C0E856FE7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685A9824-3DAD-ED51-3D6E-BA3C342A5F78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حددوا العدد الكلي وعدد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العناصر المطلوب وضعها في كل طبق وأكملوا المتساويتين.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F96458-3B61-BA37-29B9-E0FE0BFE3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0D621D4-194B-C9B9-9FE6-5E019247C33F}"/>
              </a:ext>
            </a:extLst>
          </p:cNvPr>
          <p:cNvSpPr txBox="1"/>
          <p:nvPr/>
        </p:nvSpPr>
        <p:spPr>
          <a:xfrm>
            <a:off x="1458691" y="1886633"/>
            <a:ext cx="6161319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أُمٍّ 60 حَلْوى. أَرادَتْ تَوْزيعَها بِالتَّساوي عَلى أَطْباقٍ، في كُلِّ طَبَقٍ 10 حَلَوِياتٍ. أُحَدِّدُ كَمْ طَبَقاً سَتَحْتاجُ؟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CFF12AC-C17E-7CD4-6B6B-6EC995A840EA}"/>
              </a:ext>
            </a:extLst>
          </p:cNvPr>
          <p:cNvSpPr/>
          <p:nvPr/>
        </p:nvSpPr>
        <p:spPr>
          <a:xfrm>
            <a:off x="2402537" y="3199115"/>
            <a:ext cx="4401034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4000" b="1" dirty="0">
                <a:solidFill>
                  <a:schemeClr val="accent1"/>
                </a:solidFill>
              </a:rPr>
              <a:t>… = … + ............... 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05FB1DB-692A-6860-6750-85612B9EFB67}"/>
              </a:ext>
            </a:extLst>
          </p:cNvPr>
          <p:cNvSpPr/>
          <p:nvPr/>
        </p:nvSpPr>
        <p:spPr>
          <a:xfrm>
            <a:off x="2458061" y="4102630"/>
            <a:ext cx="2679995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4000" b="1" dirty="0">
                <a:solidFill>
                  <a:schemeClr val="accent1"/>
                </a:solidFill>
              </a:rPr>
              <a:t>… = … x …</a:t>
            </a:r>
          </a:p>
        </p:txBody>
      </p:sp>
    </p:spTree>
    <p:extLst>
      <p:ext uri="{BB962C8B-B14F-4D97-AF65-F5344CB8AC3E}">
        <p14:creationId xmlns:p14="http://schemas.microsoft.com/office/powerpoint/2010/main" val="400623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F100C-425F-DE57-EECA-F50D2F44B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5E661D7-267C-A335-5DEA-BB46107E3CB5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F87132-B29D-2CE0-566B-7A4EDAD52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1AB4784-EBAF-B078-DE20-4727D7329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3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EA00D-882E-B9AE-B82D-0604B0A4B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5E801362-AEA0-8769-87B9-3C9207C091F7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يقوم إلى السبورة ليشرح لنا كيف توصل إلى الجواب؟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E98D51-58A8-FCA2-A36F-4D21BFD4B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B179689-8D7F-E422-7F09-619A2BE3FBA1}"/>
              </a:ext>
            </a:extLst>
          </p:cNvPr>
          <p:cNvSpPr txBox="1"/>
          <p:nvPr/>
        </p:nvSpPr>
        <p:spPr>
          <a:xfrm>
            <a:off x="1458691" y="1886633"/>
            <a:ext cx="6161319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أُمٍّ 60 حَلْوى. أَرادَتْ تَوْزيعَها بِالتَّساوي عَلى أَطْباقٍ، في كُلِّ طَبَقٍ 10 حَلَوِياتٍ. أُحَدِّدُ كَمْ طَبَقاً سَتَحْتاجُ؟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BC49FEC-3AD1-8393-F05E-7373F4DAF9CC}"/>
              </a:ext>
            </a:extLst>
          </p:cNvPr>
          <p:cNvSpPr/>
          <p:nvPr/>
        </p:nvSpPr>
        <p:spPr>
          <a:xfrm>
            <a:off x="961104" y="3188229"/>
            <a:ext cx="7094325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4000" b="1" dirty="0">
                <a:solidFill>
                  <a:srgbClr val="C00000"/>
                </a:solidFill>
              </a:rPr>
              <a:t>60 = 10 + 10 + 10 + 10 + 10 + 10   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99D079E-B1D2-C157-D4AA-B10F53C85597}"/>
              </a:ext>
            </a:extLst>
          </p:cNvPr>
          <p:cNvSpPr/>
          <p:nvPr/>
        </p:nvSpPr>
        <p:spPr>
          <a:xfrm>
            <a:off x="944944" y="4102630"/>
            <a:ext cx="2679995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4000" b="1" dirty="0">
                <a:solidFill>
                  <a:srgbClr val="C00000"/>
                </a:solidFill>
              </a:rPr>
              <a:t>60 = 6 x 10</a:t>
            </a:r>
          </a:p>
        </p:txBody>
      </p:sp>
    </p:spTree>
    <p:extLst>
      <p:ext uri="{BB962C8B-B14F-4D97-AF65-F5344CB8AC3E}">
        <p14:creationId xmlns:p14="http://schemas.microsoft.com/office/powerpoint/2010/main" val="12342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F63E0-6697-CB29-20C4-6A514BD1F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3AC9E372-1442-5E8B-497E-C308E25F831B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8370630-5252-7D95-3155-4DCD0845C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494FC5C-DDB1-0452-1AD4-A89D22767F88}"/>
              </a:ext>
            </a:extLst>
          </p:cNvPr>
          <p:cNvSpPr txBox="1"/>
          <p:nvPr/>
        </p:nvSpPr>
        <p:spPr>
          <a:xfrm>
            <a:off x="1458691" y="1886633"/>
            <a:ext cx="6161319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أُمٍّ 60 حَلْوى. أَرادَتْ تَوْزيعَها بِالتَّساوي عَلى أَطْباقٍ، في كُلِّ طَبَقٍ 10 حَلَوِياتٍ. أُحَدِّدُ كَمْ طَبَقاً سَتَحْتاجُ؟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8E490CB-EEF7-746F-82CB-4E636D9BADE1}"/>
              </a:ext>
            </a:extLst>
          </p:cNvPr>
          <p:cNvSpPr/>
          <p:nvPr/>
        </p:nvSpPr>
        <p:spPr>
          <a:xfrm>
            <a:off x="1004649" y="3188229"/>
            <a:ext cx="7083439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4000" b="1" dirty="0">
                <a:solidFill>
                  <a:schemeClr val="accent1"/>
                </a:solidFill>
              </a:rPr>
              <a:t>60 = 10 + 10 + 10 + 10 + 10 +  10   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DDAAEAB-814E-4968-086C-6808935BAAE4}"/>
              </a:ext>
            </a:extLst>
          </p:cNvPr>
          <p:cNvSpPr/>
          <p:nvPr/>
        </p:nvSpPr>
        <p:spPr>
          <a:xfrm>
            <a:off x="1010257" y="4102630"/>
            <a:ext cx="2679995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4000" b="1" dirty="0">
                <a:solidFill>
                  <a:schemeClr val="accent1"/>
                </a:solidFill>
              </a:rPr>
              <a:t>60 = 6 x 10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9F4E368-1E22-DADF-CB26-D726BCC97E91}"/>
              </a:ext>
            </a:extLst>
          </p:cNvPr>
          <p:cNvSpPr/>
          <p:nvPr/>
        </p:nvSpPr>
        <p:spPr>
          <a:xfrm>
            <a:off x="1564335" y="5365379"/>
            <a:ext cx="5968577" cy="7466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سَتَحْتاجُ الْأُمُّ إِلى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</a:t>
            </a:r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أَطْباقٍ.</a:t>
            </a:r>
            <a:endParaRPr lang="fr-MA" sz="4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49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5864A-2DF2-3BE7-2C38-96C12A002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F77B60F-6A8A-2C2F-38BA-3F0CC1E760DB}"/>
              </a:ext>
            </a:extLst>
          </p:cNvPr>
          <p:cNvSpPr txBox="1"/>
          <p:nvPr/>
        </p:nvSpPr>
        <p:spPr>
          <a:xfrm>
            <a:off x="1199507" y="87977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ارفعوا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الألواح.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DCCA57D-5341-0AB8-619E-9A70B1D75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AA486DB-957E-C1C1-F0B9-E4BFE9B4D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841" y="2223033"/>
            <a:ext cx="3387963" cy="33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3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B62BD-53B9-51D6-257B-14B68CBFB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88F6CDCE-B980-BAB4-7167-CDA16EDF743C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أكملوا عبارة الحل.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9EA6ECF-F4A8-F8E5-D6CA-7783BAB0B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9CB15B-C1D7-1003-7295-786BB485FD82}"/>
              </a:ext>
            </a:extLst>
          </p:cNvPr>
          <p:cNvSpPr txBox="1"/>
          <p:nvPr/>
        </p:nvSpPr>
        <p:spPr>
          <a:xfrm>
            <a:off x="1458691" y="1886633"/>
            <a:ext cx="6161319" cy="9194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لَدى أُمٍّ 60 حَلْوى. أَرادَتْ تَوْزيعَها بِالتَّساوي عَلى أَطْباقٍ، في كُلِّ طَبَقٍ 10 حَلْوَياتٍ. أُحَدِّدُ كَمْ طَبَقاً سَتَحْتاجُ؟</a:t>
            </a:r>
            <a:endParaRPr lang="fr-MA" sz="24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DF31E71-FAFE-8CA7-805A-EF56CB17430D}"/>
              </a:ext>
            </a:extLst>
          </p:cNvPr>
          <p:cNvSpPr/>
          <p:nvPr/>
        </p:nvSpPr>
        <p:spPr>
          <a:xfrm>
            <a:off x="1564335" y="5365379"/>
            <a:ext cx="5968577" cy="7466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سَتَحْتاجُ الْأُمُّ إِلى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4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أَطْباقٍ.</a:t>
            </a:r>
            <a:endParaRPr lang="fr-MA" sz="40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9458B70-0053-FE28-46E9-F37FE1CEF039}"/>
              </a:ext>
            </a:extLst>
          </p:cNvPr>
          <p:cNvSpPr/>
          <p:nvPr/>
        </p:nvSpPr>
        <p:spPr>
          <a:xfrm>
            <a:off x="1004649" y="3188229"/>
            <a:ext cx="7083439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4000" b="1" dirty="0">
                <a:solidFill>
                  <a:schemeClr val="accent1"/>
                </a:solidFill>
              </a:rPr>
              <a:t>60 = 10 + 10 + 10 + 10 + 10 +  10   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674B0BF-B5E2-E13D-26CF-C60A4DE47E84}"/>
              </a:ext>
            </a:extLst>
          </p:cNvPr>
          <p:cNvSpPr/>
          <p:nvPr/>
        </p:nvSpPr>
        <p:spPr>
          <a:xfrm>
            <a:off x="1010257" y="4102630"/>
            <a:ext cx="2679995" cy="7466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4000" b="1" dirty="0">
                <a:solidFill>
                  <a:schemeClr val="accent1"/>
                </a:solidFill>
              </a:rPr>
              <a:t>60 = 6 x 10</a:t>
            </a:r>
          </a:p>
        </p:txBody>
      </p:sp>
    </p:spTree>
    <p:extLst>
      <p:ext uri="{BB962C8B-B14F-4D97-AF65-F5344CB8AC3E}">
        <p14:creationId xmlns:p14="http://schemas.microsoft.com/office/powerpoint/2010/main" val="371118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E35C-66F1-1A2F-4AC6-B9BA56321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E10D8A9-DB16-CBF7-05F4-2C8410949C5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73B50C-9335-DA93-9687-1204C9058202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F38CAFE-44ED-A6B7-2E6B-1230BDF8778A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6504EB3-F4E9-8E2C-FB0C-CF50F2A9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6061" y="4357046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6805480-5775-880A-CC38-F81A23ED1A22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B2D968D-5867-8185-5E16-7ED2484C2A5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4690F108-5906-32E9-540C-57BA966F10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4A02E33-0F32-46DB-459E-02314E10C41E}"/>
                </a:ext>
              </a:extLst>
            </p:cNvPr>
            <p:cNvSpPr txBox="1"/>
            <p:nvPr/>
          </p:nvSpPr>
          <p:spPr>
            <a:xfrm>
              <a:off x="2223570" y="386409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F37873C-FBD5-743F-894D-400F5CBB004F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6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11CC64DA-5125-D82C-5D77-B11A20F36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0472" y="1915249"/>
            <a:ext cx="3255636" cy="424729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D854415-3B15-5B81-78A8-304746F7E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6379" y="1911784"/>
            <a:ext cx="3255635" cy="4247293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الصفحة 81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893010-A5A4-A231-D2B6-5F2F470D9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26A0360-1432-03A0-B5B5-8B1FF8D4A5F9}"/>
              </a:ext>
            </a:extLst>
          </p:cNvPr>
          <p:cNvSpPr/>
          <p:nvPr/>
        </p:nvSpPr>
        <p:spPr>
          <a:xfrm>
            <a:off x="1654629" y="2481942"/>
            <a:ext cx="2814480" cy="101237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4552F-C165-5E62-5374-05FDD2963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B407E9D7-1425-ED9B-C6FC-C402C4EDAE34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سأقرأ المسألة ويقرأها بعدي اثنان منكم.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FCB950-4F4A-014E-6487-BD11F3C02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D9A6B7E-D104-393E-4661-26C972DDAB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103" y="2196118"/>
            <a:ext cx="6870023" cy="287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B326E-477B-F065-A116-C37943E7F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6FAF756B-94E3-3598-CA76-F2EC29567D5B}"/>
              </a:ext>
            </a:extLst>
          </p:cNvPr>
          <p:cNvSpPr txBox="1"/>
          <p:nvPr/>
        </p:nvSpPr>
        <p:spPr>
          <a:xfrm>
            <a:off x="390105" y="892607"/>
            <a:ext cx="71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5 دقائق  لإنجاز هذا النشاط، سأمر بين الصفوف لمساعدتكم.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CEBEE2B-BD59-7063-C1E1-516DED90F1FE}"/>
              </a:ext>
            </a:extLst>
          </p:cNvPr>
          <p:cNvGrpSpPr/>
          <p:nvPr/>
        </p:nvGrpSpPr>
        <p:grpSpPr>
          <a:xfrm>
            <a:off x="342180" y="1065808"/>
            <a:ext cx="600159" cy="676369"/>
            <a:chOff x="2486662" y="1327065"/>
            <a:chExt cx="600159" cy="6763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0851839-9B52-AC20-6DFE-2106B8673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6662" y="1327065"/>
              <a:ext cx="600159" cy="6763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D7BCD75-0426-E092-1DF0-D581051A9FB3}"/>
                </a:ext>
              </a:extLst>
            </p:cNvPr>
            <p:cNvSpPr txBox="1"/>
            <p:nvPr/>
          </p:nvSpPr>
          <p:spPr>
            <a:xfrm>
              <a:off x="2634345" y="1534885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b="1" dirty="0">
                  <a:solidFill>
                    <a:schemeClr val="accent6">
                      <a:lumMod val="75000"/>
                    </a:schemeClr>
                  </a:solidFill>
                </a:rPr>
                <a:t>5</a:t>
              </a:r>
              <a:endParaRPr lang="fr-MA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F5C9A94-19DE-1AB0-2DDB-CFF9B597A6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D01EAC-F1E4-F737-5D76-7BCB000487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6103" y="2196118"/>
            <a:ext cx="6870023" cy="287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15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96950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F35AFD-FF4B-A4DB-2A59-685B1FB3B5B6}"/>
              </a:ext>
            </a:extLst>
          </p:cNvPr>
          <p:cNvSpPr txBox="1"/>
          <p:nvPr/>
        </p:nvSpPr>
        <p:spPr>
          <a:xfrm rot="941114">
            <a:off x="6658984" y="2205318"/>
            <a:ext cx="87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لِنَتَذَكَّرْ</a:t>
            </a:r>
            <a:endParaRPr lang="fr-M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6DB2DF-C53C-3A4D-6921-F0F4886FF779}"/>
              </a:ext>
            </a:extLst>
          </p:cNvPr>
          <p:cNvSpPr txBox="1"/>
          <p:nvPr/>
        </p:nvSpPr>
        <p:spPr>
          <a:xfrm>
            <a:off x="363137" y="730023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Image 7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D852FE8-3E11-8FF8-FDD1-8CD053D34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2775857"/>
            <a:ext cx="2545951" cy="2286000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486E8D-9221-3E13-C017-19E00F175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5B3E67-AB81-2944-6647-9D097E492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596" y="2272842"/>
            <a:ext cx="5168578" cy="287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310E-FE71-375F-E1F6-4FB7328B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2">
            <a:extLst>
              <a:ext uri="{FF2B5EF4-FFF2-40B4-BE49-F238E27FC236}">
                <a16:creationId xmlns:a16="http://schemas.microsoft.com/office/drawing/2014/main" id="{D9DC6EE1-A8A0-2A19-A179-6BA71DE2B057}"/>
              </a:ext>
            </a:extLst>
          </p:cNvPr>
          <p:cNvSpPr txBox="1"/>
          <p:nvPr/>
        </p:nvSpPr>
        <p:spPr>
          <a:xfrm>
            <a:off x="742950" y="892607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3D064A-7C0C-671D-0D6F-F623CE462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04285"/>
            <a:ext cx="1008000" cy="1008000"/>
          </a:xfrm>
          <a:prstGeom prst="ellipse">
            <a:avLst/>
          </a:prstGeom>
        </p:spPr>
      </p:pic>
      <p:grpSp>
        <p:nvGrpSpPr>
          <p:cNvPr id="3" name="Groupe 8">
            <a:extLst>
              <a:ext uri="{FF2B5EF4-FFF2-40B4-BE49-F238E27FC236}">
                <a16:creationId xmlns:a16="http://schemas.microsoft.com/office/drawing/2014/main" id="{A046E1A2-48AB-BDC6-DE06-09047F7B2B6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083357"/>
            <a:ext cx="614363" cy="688975"/>
            <a:chOff x="924143" y="3511073"/>
            <a:chExt cx="614494" cy="688367"/>
          </a:xfrm>
        </p:grpSpPr>
        <p:pic>
          <p:nvPicPr>
            <p:cNvPr id="4" name="Image 11">
              <a:extLst>
                <a:ext uri="{FF2B5EF4-FFF2-40B4-BE49-F238E27FC236}">
                  <a16:creationId xmlns:a16="http://schemas.microsoft.com/office/drawing/2014/main" id="{E9A7B67D-79FF-BAC7-0200-FFD88539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ZoneTexte 12">
              <a:extLst>
                <a:ext uri="{FF2B5EF4-FFF2-40B4-BE49-F238E27FC236}">
                  <a16:creationId xmlns:a16="http://schemas.microsoft.com/office/drawing/2014/main" id="{3D71A395-D14A-41C6-9AB2-1CDEC70D2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9" name="Image 38">
            <a:extLst>
              <a:ext uri="{FF2B5EF4-FFF2-40B4-BE49-F238E27FC236}">
                <a16:creationId xmlns:a16="http://schemas.microsoft.com/office/drawing/2014/main" id="{C9436E9E-1147-DF70-688C-74F0D0B56B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360" y="2111132"/>
            <a:ext cx="6870024" cy="3346932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A4D8358D-4203-F4D9-307C-8F0879811C84}"/>
              </a:ext>
            </a:extLst>
          </p:cNvPr>
          <p:cNvSpPr txBox="1"/>
          <p:nvPr/>
        </p:nvSpPr>
        <p:spPr>
          <a:xfrm>
            <a:off x="3646712" y="3679374"/>
            <a:ext cx="2340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3 + 3 + 3 + 3 + 3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AF971BC4-DB18-676B-01A0-BF29CE40140E}"/>
              </a:ext>
            </a:extLst>
          </p:cNvPr>
          <p:cNvSpPr txBox="1"/>
          <p:nvPr/>
        </p:nvSpPr>
        <p:spPr>
          <a:xfrm>
            <a:off x="4354284" y="4190998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21BAA4CE-30D7-F45D-D0B2-551B9DCCF4F3}"/>
              </a:ext>
            </a:extLst>
          </p:cNvPr>
          <p:cNvSpPr txBox="1"/>
          <p:nvPr/>
        </p:nvSpPr>
        <p:spPr>
          <a:xfrm>
            <a:off x="5638798" y="4778827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806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BE313-6C3A-FF16-A824-9D4D8E5F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E3A1151-B5A3-6FD0-380B-07D2C72E64D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77D080E-1CF4-F3CF-0215-787E4B7DECDD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63C5590-D997-3FA3-4212-C7A27A9DEBE3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6A515865-026B-5328-D992-7B9CF3EC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03069" y="3307385"/>
              <a:ext cx="631873" cy="631873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6FBE6B-CFAD-F35B-6C54-D93FA34DB894}"/>
                </a:ext>
              </a:extLst>
            </p:cNvPr>
            <p:cNvSpPr txBox="1"/>
            <p:nvPr/>
          </p:nvSpPr>
          <p:spPr>
            <a:xfrm>
              <a:off x="2090294" y="3169023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18F89CC6-F1AB-DBD8-5388-B7A604B5ABC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9E3DF963-FA84-F466-692A-C5F31A0273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87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5F59F77-00CF-DB34-14B1-EC743022E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981" y="1911784"/>
            <a:ext cx="3543078" cy="4247293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6681772B-BFD9-9CA4-AFCE-83DDFDAA3533}"/>
              </a:ext>
            </a:extLst>
          </p:cNvPr>
          <p:cNvSpPr txBox="1"/>
          <p:nvPr/>
        </p:nvSpPr>
        <p:spPr>
          <a:xfrm>
            <a:off x="837475" y="800687"/>
            <a:ext cx="673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رقم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0A9771-64EA-C444-DE07-3A0894BE0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590" y="2708911"/>
            <a:ext cx="2441950" cy="2497790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1479BC-81E4-F891-27F7-2D60D61A6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13" name="Groupe 8">
            <a:extLst>
              <a:ext uri="{FF2B5EF4-FFF2-40B4-BE49-F238E27FC236}">
                <a16:creationId xmlns:a16="http://schemas.microsoft.com/office/drawing/2014/main" id="{10DA9225-B308-884D-8C21-A9C76ABBC0D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1116017"/>
            <a:ext cx="614363" cy="688975"/>
            <a:chOff x="924143" y="3511073"/>
            <a:chExt cx="614494" cy="688367"/>
          </a:xfrm>
        </p:grpSpPr>
        <p:pic>
          <p:nvPicPr>
            <p:cNvPr id="14" name="Image 11">
              <a:extLst>
                <a:ext uri="{FF2B5EF4-FFF2-40B4-BE49-F238E27FC236}">
                  <a16:creationId xmlns:a16="http://schemas.microsoft.com/office/drawing/2014/main" id="{9CA70D84-39D2-C984-B20B-596F3276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7404194E-C8FA-6FAE-D4B8-DF368ECF3C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8D7766E-3123-6411-349F-5A6EBA076328}"/>
              </a:ext>
            </a:extLst>
          </p:cNvPr>
          <p:cNvSpPr/>
          <p:nvPr/>
        </p:nvSpPr>
        <p:spPr>
          <a:xfrm>
            <a:off x="2324106" y="3766460"/>
            <a:ext cx="2999009" cy="108857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724C-602D-5A52-EF1E-35933C19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2">
            <a:extLst>
              <a:ext uri="{FF2B5EF4-FFF2-40B4-BE49-F238E27FC236}">
                <a16:creationId xmlns:a16="http://schemas.microsoft.com/office/drawing/2014/main" id="{9C237AEB-B130-847D-C609-6963FD035C19}"/>
              </a:ext>
            </a:extLst>
          </p:cNvPr>
          <p:cNvSpPr txBox="1"/>
          <p:nvPr/>
        </p:nvSpPr>
        <p:spPr>
          <a:xfrm>
            <a:off x="1893661" y="954099"/>
            <a:ext cx="56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دقيقة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C146E09-4CA6-CFE4-6DB6-1F09966B1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3673" y="634765"/>
            <a:ext cx="1008000" cy="1008000"/>
          </a:xfrm>
          <a:prstGeom prst="ellipse">
            <a:avLst/>
          </a:prstGeom>
        </p:spPr>
      </p:pic>
      <p:grpSp>
        <p:nvGrpSpPr>
          <p:cNvPr id="4" name="Groupe 8">
            <a:extLst>
              <a:ext uri="{FF2B5EF4-FFF2-40B4-BE49-F238E27FC236}">
                <a16:creationId xmlns:a16="http://schemas.microsoft.com/office/drawing/2014/main" id="{C0B0D7D9-53F8-CD07-DA64-8758DB77184E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EB1A6D5-AB4D-1498-072D-B7A790E40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525CF45F-C46A-A7FA-36D4-BBED24E40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6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b="1" dirty="0">
                  <a:solidFill>
                    <a:srgbClr val="3E898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altLang="fr-FR" b="1" dirty="0">
                <a:solidFill>
                  <a:srgbClr val="3E898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54" name="Image 53">
            <a:extLst>
              <a:ext uri="{FF2B5EF4-FFF2-40B4-BE49-F238E27FC236}">
                <a16:creationId xmlns:a16="http://schemas.microsoft.com/office/drawing/2014/main" id="{61C798E1-BC05-C4E5-05A1-9972C9D60F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217" y="2191450"/>
            <a:ext cx="6870023" cy="2888756"/>
          </a:xfrm>
          <a:prstGeom prst="rect">
            <a:avLst/>
          </a:prstGeom>
        </p:spPr>
      </p:pic>
      <p:sp>
        <p:nvSpPr>
          <p:cNvPr id="55" name="ZoneTexte 54">
            <a:extLst>
              <a:ext uri="{FF2B5EF4-FFF2-40B4-BE49-F238E27FC236}">
                <a16:creationId xmlns:a16="http://schemas.microsoft.com/office/drawing/2014/main" id="{357326AA-A278-8755-7691-6A7578383C52}"/>
              </a:ext>
            </a:extLst>
          </p:cNvPr>
          <p:cNvSpPr txBox="1"/>
          <p:nvPr/>
        </p:nvSpPr>
        <p:spPr>
          <a:xfrm>
            <a:off x="3570511" y="3614059"/>
            <a:ext cx="317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5 + 5 + 5 + 5 + 5 + 5 + 5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6DF7B4B0-110C-B739-7467-8A36DF3EAC3A}"/>
              </a:ext>
            </a:extLst>
          </p:cNvPr>
          <p:cNvSpPr txBox="1"/>
          <p:nvPr/>
        </p:nvSpPr>
        <p:spPr>
          <a:xfrm>
            <a:off x="4245424" y="4038597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90ECDDDA-5B2B-18AA-1B75-B03CB9B6539A}"/>
              </a:ext>
            </a:extLst>
          </p:cNvPr>
          <p:cNvSpPr txBox="1"/>
          <p:nvPr/>
        </p:nvSpPr>
        <p:spPr>
          <a:xfrm>
            <a:off x="5910941" y="4539341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rgbClr val="C000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2730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BCB11401-06A6-5785-B572-2658892BCF65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E477A77-5C73-9B89-DD2E-6265924474A6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40493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BFE0D16-B340-8F5A-76AB-8EC9C609BE6E}"/>
              </a:ext>
            </a:extLst>
          </p:cNvPr>
          <p:cNvSpPr txBox="1"/>
          <p:nvPr/>
        </p:nvSpPr>
        <p:spPr>
          <a:xfrm>
            <a:off x="272144" y="882132"/>
            <a:ext cx="726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81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1F03F3C-0F24-98EE-6210-DF91F1BBB4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0472" y="1915249"/>
            <a:ext cx="3255636" cy="424729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344628C-CF2B-6B0C-DA8D-AF2D490F2B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6379" y="1911784"/>
            <a:ext cx="3255635" cy="424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21092</TotalTime>
  <Words>1572</Words>
  <Application>Microsoft Office PowerPoint</Application>
  <PresentationFormat>Affichage à l'écran (4:3)</PresentationFormat>
  <Paragraphs>309</Paragraphs>
  <Slides>65</Slides>
  <Notes>23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65</vt:i4>
      </vt:variant>
    </vt:vector>
  </HeadingPairs>
  <TitlesOfParts>
    <vt:vector size="75" baseType="lpstr">
      <vt:lpstr>Dosis</vt:lpstr>
      <vt:lpstr>Effra CC Arbc</vt:lpstr>
      <vt:lpstr>Arial</vt:lpstr>
      <vt:lpstr>Aptos</vt:lpstr>
      <vt:lpstr>Calibri</vt:lpstr>
      <vt:lpstr>DengXian</vt:lpstr>
      <vt:lpstr>Aptos Display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IHAJ ELHAMDOUNI</dc:creator>
  <cp:lastModifiedBy>EL HAMDOUNI BTIHAJ</cp:lastModifiedBy>
  <cp:revision>228</cp:revision>
  <cp:lastPrinted>2025-08-13T10:11:39Z</cp:lastPrinted>
  <dcterms:created xsi:type="dcterms:W3CDTF">2025-08-01T12:31:49Z</dcterms:created>
  <dcterms:modified xsi:type="dcterms:W3CDTF">2026-04-05T11:24:20Z</dcterms:modified>
</cp:coreProperties>
</file>