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4.xml" ContentType="application/vnd.openxmlformats-officedocument.theme+xml"/>
  <Override PartName="/ppt/slideLayouts/slideLayout18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  <p:sldMasterId id="2147483897" r:id="rId4"/>
    <p:sldMasterId id="2147483904" r:id="rId5"/>
  </p:sldMasterIdLst>
  <p:notesMasterIdLst>
    <p:notesMasterId r:id="rId66"/>
  </p:notesMasterIdLst>
  <p:handoutMasterIdLst>
    <p:handoutMasterId r:id="rId67"/>
  </p:handoutMasterIdLst>
  <p:sldIdLst>
    <p:sldId id="779" r:id="rId6"/>
    <p:sldId id="911" r:id="rId7"/>
    <p:sldId id="931" r:id="rId8"/>
    <p:sldId id="780" r:id="rId9"/>
    <p:sldId id="781" r:id="rId10"/>
    <p:sldId id="783" r:id="rId11"/>
    <p:sldId id="746" r:id="rId12"/>
    <p:sldId id="784" r:id="rId13"/>
    <p:sldId id="964" r:id="rId14"/>
    <p:sldId id="1053" r:id="rId15"/>
    <p:sldId id="1057" r:id="rId16"/>
    <p:sldId id="1121" r:id="rId17"/>
    <p:sldId id="1148" r:id="rId18"/>
    <p:sldId id="1098" r:id="rId19"/>
    <p:sldId id="1258" r:id="rId20"/>
    <p:sldId id="1149" r:id="rId21"/>
    <p:sldId id="1122" r:id="rId22"/>
    <p:sldId id="1275" r:id="rId23"/>
    <p:sldId id="1276" r:id="rId24"/>
    <p:sldId id="1277" r:id="rId25"/>
    <p:sldId id="1278" r:id="rId26"/>
    <p:sldId id="1279" r:id="rId27"/>
    <p:sldId id="1280" r:id="rId28"/>
    <p:sldId id="786" r:id="rId29"/>
    <p:sldId id="751" r:id="rId30"/>
    <p:sldId id="828" r:id="rId31"/>
    <p:sldId id="890" r:id="rId32"/>
    <p:sldId id="787" r:id="rId33"/>
    <p:sldId id="740" r:id="rId34"/>
    <p:sldId id="1091" r:id="rId35"/>
    <p:sldId id="1281" r:id="rId36"/>
    <p:sldId id="1269" r:id="rId37"/>
    <p:sldId id="1251" r:id="rId38"/>
    <p:sldId id="1282" r:id="rId39"/>
    <p:sldId id="1283" r:id="rId40"/>
    <p:sldId id="1284" r:id="rId41"/>
    <p:sldId id="909" r:id="rId42"/>
    <p:sldId id="976" r:id="rId43"/>
    <p:sldId id="1230" r:id="rId44"/>
    <p:sldId id="1228" r:id="rId45"/>
    <p:sldId id="1229" r:id="rId46"/>
    <p:sldId id="1285" r:id="rId47"/>
    <p:sldId id="1286" r:id="rId48"/>
    <p:sldId id="1287" r:id="rId49"/>
    <p:sldId id="1288" r:id="rId50"/>
    <p:sldId id="1289" r:id="rId51"/>
    <p:sldId id="1290" r:id="rId52"/>
    <p:sldId id="910" r:id="rId53"/>
    <p:sldId id="848" r:id="rId54"/>
    <p:sldId id="916" r:id="rId55"/>
    <p:sldId id="924" r:id="rId56"/>
    <p:sldId id="1210" r:id="rId57"/>
    <p:sldId id="788" r:id="rId58"/>
    <p:sldId id="956" r:id="rId59"/>
    <p:sldId id="1200" r:id="rId60"/>
    <p:sldId id="850" r:id="rId61"/>
    <p:sldId id="789" r:id="rId62"/>
    <p:sldId id="794" r:id="rId63"/>
    <p:sldId id="793" r:id="rId64"/>
    <p:sldId id="930" r:id="rId65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68"/>
      <p:bold r:id="rId69"/>
    </p:embeddedFont>
    <p:embeddedFont>
      <p:font typeface="Dosis" pitchFamily="2" charset="0"/>
      <p:regular r:id="rId70"/>
      <p:bold r:id="rId71"/>
    </p:embeddedFont>
    <p:embeddedFont>
      <p:font typeface="Dosis SemiBold" pitchFamily="2" charset="0"/>
      <p:bold r:id="rId72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6AB98"/>
    <a:srgbClr val="FCC302"/>
    <a:srgbClr val="196082"/>
    <a:srgbClr val="103B4D"/>
    <a:srgbClr val="FC8D00"/>
    <a:srgbClr val="ACD7CA"/>
    <a:srgbClr val="F1A947"/>
    <a:srgbClr val="3A8F98"/>
    <a:srgbClr val="FCE5E3"/>
    <a:srgbClr val="83C5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44" autoAdjust="0"/>
    <p:restoredTop sz="96231" autoAdjust="0"/>
  </p:normalViewPr>
  <p:slideViewPr>
    <p:cSldViewPr snapToGrid="0">
      <p:cViewPr varScale="1">
        <p:scale>
          <a:sx n="70" d="100"/>
          <a:sy n="70" d="100"/>
        </p:scale>
        <p:origin x="1200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slide" Target="slides/slide58.xml"/><Relationship Id="rId68" Type="http://schemas.openxmlformats.org/officeDocument/2006/relationships/font" Target="fonts/font1.fntdata"/><Relationship Id="rId16" Type="http://schemas.openxmlformats.org/officeDocument/2006/relationships/slide" Target="slides/slide1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66" Type="http://schemas.openxmlformats.org/officeDocument/2006/relationships/notesMaster" Target="notesMasters/notesMaster1.xml"/><Relationship Id="rId74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6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slide" Target="slides/slide59.xml"/><Relationship Id="rId69" Type="http://schemas.openxmlformats.org/officeDocument/2006/relationships/font" Target="fonts/font2.fntdata"/><Relationship Id="rId77" Type="http://schemas.microsoft.com/office/2018/10/relationships/authors" Target="authors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font" Target="fonts/font5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handoutMaster" Target="handoutMasters/handoutMaster1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font" Target="fonts/font3.fntdata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6" Type="http://schemas.openxmlformats.org/officeDocument/2006/relationships/tableStyles" Target="tableStyles.xml"/><Relationship Id="rId7" Type="http://schemas.openxmlformats.org/officeDocument/2006/relationships/slide" Target="slides/slide2.xml"/><Relationship Id="rId71" Type="http://schemas.openxmlformats.org/officeDocument/2006/relationships/font" Target="fonts/font4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19/04/2026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19/04/2026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839274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16C864-3052-BE8B-C2B1-E7BEB092FA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F584A2C-9430-4FE8-6F58-50FC04A8D7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9C9313F-7D86-7146-A895-BE877545FD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AD1F4B4-13EE-A191-30C1-186691DC06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463236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696608-3B5D-C0FC-E428-59632E22C3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F141D41-0E46-0DB6-0093-BDC4ADCB25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DA8D06D-AA35-5E93-0A56-6FD330CB82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E33598B-2048-23F7-B251-B158FC5473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529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5DFDBD-FE32-F343-4581-37CDF68315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E42F593-7587-9264-E9EE-E5536C3B02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B051060-38BA-9B21-68B3-F9EB096AE0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D42F909-B131-BD37-3704-945050E266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67025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383583-E720-2C3C-311E-C883180346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9AEA83C-4D11-0C6D-7514-3F88B9D0B7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37F27E1-63FF-D9D7-4E69-D700338FF4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0E38A3A-7DC7-E51F-8F44-110373A625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656158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4BFA13-DC99-7D44-03FA-41838BD6E9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B0420F0-81C7-AD3C-D94E-CDABB87CCB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506EE91-A90C-F9C7-4551-2D639CE2A2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F2F6C86-DB66-B36B-EDE7-D730B785AA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249308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436B69-67B8-3367-B648-83E78B22D7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D9115B7-EF9B-0754-3A80-392911CFE8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28F0B9D-6930-D021-9637-2D771A6DDE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5F424B4-2C0F-B913-F257-C9A43398D7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33959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DFA8B7-5B64-ECAF-722C-185EEAA9F9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A243ABB-5F66-1A48-8CD4-F5DA6F1B88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1DA47BF-042E-7BE6-B852-48ED8D366A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E17D8EA-2CC2-9F64-8CBE-4619A0C7FD8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683315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0CFD7E-4EE4-91F5-A16C-86D4C719CF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E375276-022E-3ECD-0DCE-3D48959316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73EBE60-0723-4F94-BFB9-8848B94591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AE40361-5B4A-D010-CCA8-575B553AB9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125341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5BAC5D-3CBC-E7BC-DF9C-60D2C12B87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D63ECE9-9401-53CE-3C80-1142CC88C6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9450A28-E56B-B72F-5D05-C3FB773742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E7CD01A-CD15-B9A3-8803-834B6372FC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1584770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50F11E-955D-7C13-98DE-E88E1CAA70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07F7157-1672-5EEB-BA6C-EE5C32A95D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8F5F853-6679-FFDF-6203-1495AAA153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64CD9EA-4A67-7807-BF7D-0BF8C0C054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86239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497758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3014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375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5298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humoristique, Dessin animé, clipart, Visage humain&#10;&#10;Le contenu généré par l’IA peut être incorrect.">
            <a:extLst>
              <a:ext uri="{FF2B5EF4-FFF2-40B4-BE49-F238E27FC236}">
                <a16:creationId xmlns:a16="http://schemas.microsoft.com/office/drawing/2014/main" id="{CFE8E8FC-4652-B539-90E0-46B3B0C8C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r="7361"/>
          <a:stretch>
            <a:fillRect/>
          </a:stretch>
        </p:blipFill>
        <p:spPr>
          <a:xfrm>
            <a:off x="5805182" y="2290195"/>
            <a:ext cx="2791188" cy="25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34CBCAC-7244-7814-0408-DE98CD53559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6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1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91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893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1738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5074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391F29-5347-1197-51B1-705CF6A7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E83C8-B88B-DE6F-CD71-EC5691F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C16659-5936-FC97-79ED-A29CBD9A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D3480B-2F81-6D11-52FE-78CEFB085B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2711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5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1919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94FCE5-80EA-C642-745F-2F32DEE14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50" y="0"/>
            <a:ext cx="9196250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8914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0350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9154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664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907" r:id="rId2"/>
    <p:sldLayoutId id="2147483908" r:id="rId3"/>
    <p:sldLayoutId id="214748390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Google Shape;10;p3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81A00B9-3027-4A34-9697-FC7A19F4DDD8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87" r:id="rId2"/>
    <p:sldLayoutId id="2147483890" r:id="rId3"/>
    <p:sldLayoutId id="2147483891" r:id="rId4"/>
    <p:sldLayoutId id="2147483892" r:id="rId5"/>
    <p:sldLayoutId id="2147483896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5563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8" r:id="rId1"/>
    <p:sldLayoutId id="2147483899" r:id="rId2"/>
    <p:sldLayoutId id="2147483900" r:id="rId3"/>
    <p:sldLayoutId id="2147483901" r:id="rId4"/>
    <p:sldLayoutId id="2147483902" r:id="rId5"/>
    <p:sldLayoutId id="2147483903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7156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gif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media" Target="../media/media2.mp4"/><Relationship Id="rId7" Type="http://schemas.openxmlformats.org/officeDocument/2006/relationships/image" Target="../media/image14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6.xml"/><Relationship Id="rId10" Type="http://schemas.openxmlformats.org/officeDocument/2006/relationships/image" Target="../media/image22.png"/><Relationship Id="rId4" Type="http://schemas.openxmlformats.org/officeDocument/2006/relationships/video" Target="../media/media2.mp4"/><Relationship Id="rId9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hyperlink" Target="https://svgsilh.com/ar/image/34139.html" TargetMode="External"/><Relationship Id="rId4" Type="http://schemas.openxmlformats.org/officeDocument/2006/relationships/image" Target="../media/image27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gif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38.gi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9.png"/><Relationship Id="rId5" Type="http://schemas.openxmlformats.org/officeDocument/2006/relationships/image" Target="../media/image14.gif"/><Relationship Id="rId4" Type="http://schemas.openxmlformats.org/officeDocument/2006/relationships/image" Target="../media/image10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1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1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1.png"/><Relationship Id="rId4" Type="http://schemas.openxmlformats.org/officeDocument/2006/relationships/image" Target="../media/image43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6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7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7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7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5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26.emf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0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3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png"/><Relationship Id="rId4" Type="http://schemas.openxmlformats.org/officeDocument/2006/relationships/image" Target="../media/image56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57.png"/><Relationship Id="rId4" Type="http://schemas.openxmlformats.org/officeDocument/2006/relationships/image" Target="../media/image52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7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7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media" Target="../media/media5.mp4"/><Relationship Id="rId7" Type="http://schemas.openxmlformats.org/officeDocument/2006/relationships/image" Target="../media/image2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10.xml"/><Relationship Id="rId4" Type="http://schemas.openxmlformats.org/officeDocument/2006/relationships/video" Target="../media/media5.mp4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MA" sz="3600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C8459A99-9365-E35A-D477-A155479E7D81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4</a:t>
            </a: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4E3C502A-2E4A-1ECB-5950-7B286CB4F372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371C8DF-7E69-0FA1-7D09-04B6E6430714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0853008F-8E0F-EBCA-9AC7-B41578E103CD}"/>
              </a:ext>
            </a:extLst>
          </p:cNvPr>
          <p:cNvGrpSpPr/>
          <p:nvPr/>
        </p:nvGrpSpPr>
        <p:grpSpPr>
          <a:xfrm>
            <a:off x="5606555" y="6021421"/>
            <a:ext cx="1124468" cy="288630"/>
            <a:chOff x="5372100" y="5877672"/>
            <a:chExt cx="1124468" cy="28863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365E8AB9-2CFE-6C46-C86D-47565BB7DA6E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14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C09AE4A3-7943-8E51-CEF7-087DA7FFA6A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/>
                <a:t>2</a:t>
              </a:r>
              <a:endParaRPr lang="fr-FR" dirty="0"/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291DF364-7337-77F4-F55B-B6B1421C8B55}"/>
              </a:ext>
            </a:extLst>
          </p:cNvPr>
          <p:cNvGrpSpPr/>
          <p:nvPr/>
        </p:nvGrpSpPr>
        <p:grpSpPr>
          <a:xfrm>
            <a:off x="4009767" y="6021421"/>
            <a:ext cx="1124468" cy="288630"/>
            <a:chOff x="5372100" y="5877672"/>
            <a:chExt cx="1124468" cy="288630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8A1EF291-6CBF-62E0-1236-99652288F1CA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15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9EC47780-686C-79D3-E016-28D0B9F0A25B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/>
                <a:t>3</a:t>
              </a:r>
              <a:endParaRPr lang="fr-FR" dirty="0"/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23E4408B-0E4A-F5FB-9887-DE9B0D67963A}"/>
              </a:ext>
            </a:extLst>
          </p:cNvPr>
          <p:cNvGrpSpPr/>
          <p:nvPr/>
        </p:nvGrpSpPr>
        <p:grpSpPr>
          <a:xfrm>
            <a:off x="2412979" y="6021421"/>
            <a:ext cx="1124468" cy="288630"/>
            <a:chOff x="5372100" y="5877672"/>
            <a:chExt cx="1124468" cy="28863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E875B120-05CA-1567-57C4-73118E5403B2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16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8C02679D-A751-BDD7-3856-AABDE0459C9D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/>
                <a:t>  </a:t>
              </a:r>
              <a:endParaRPr lang="fr-FR" dirty="0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FF6701A5-1B7F-CB81-CC28-A5965B959D85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9641C319-695D-5997-FF12-4B3B219163CA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0EA4ECE4-2D2B-2422-17DE-7D05780CF0BB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/>
                <a:t>5</a:t>
              </a:r>
              <a:endParaRPr lang="fr-FR" dirty="0"/>
            </a:p>
          </p:txBody>
        </p:sp>
      </p:grp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05AB4150-7BCE-0C12-122D-5441D44BE58F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a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13</a:t>
            </a:r>
            <a:endParaRPr lang="fr-FR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Ellipse 33">
            <a:extLst>
              <a:ext uri="{FF2B5EF4-FFF2-40B4-BE49-F238E27FC236}">
                <a16:creationId xmlns:a16="http://schemas.microsoft.com/office/drawing/2014/main" id="{F971E43B-F47A-52F4-3861-B4619C10AF8A}"/>
              </a:ext>
            </a:extLst>
          </p:cNvPr>
          <p:cNvSpPr/>
          <p:nvPr/>
        </p:nvSpPr>
        <p:spPr>
          <a:xfrm>
            <a:off x="8063641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96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22222E-6 -4.07407E-6 L -0.0934 -0.0004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70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repeatCount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8D00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A6D8B2-5030-6F3A-83E9-72037C4C3E8F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A0DA198-19E2-7340-F1C1-95E7C2B8EA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831586" y="4711230"/>
            <a:ext cx="783913" cy="566262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6E1205C-71BB-C71E-C6D2-1AD40E96BFD6}"/>
              </a:ext>
            </a:extLst>
          </p:cNvPr>
          <p:cNvSpPr/>
          <p:nvPr/>
        </p:nvSpPr>
        <p:spPr>
          <a:xfrm>
            <a:off x="1455447" y="292049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الأستاذ(ة)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1537C42-57B6-7188-1116-665A0177E452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7A82DA2-51E8-71CD-0317-45D405CBAB13}"/>
              </a:ext>
            </a:extLst>
          </p:cNvPr>
          <p:cNvSpPr/>
          <p:nvPr/>
        </p:nvSpPr>
        <p:spPr>
          <a:xfrm>
            <a:off x="3715084" y="2905329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12" name="Image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4BD4DE0-3416-5FBD-1238-D1C7605B74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506" y="1674751"/>
            <a:ext cx="1196068" cy="1196068"/>
          </a:xfrm>
          <a:prstGeom prst="rect">
            <a:avLst/>
          </a:prstGeom>
        </p:spPr>
      </p:pic>
      <p:pic>
        <p:nvPicPr>
          <p:cNvPr id="13" name="Image 12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308892D1-BD5B-9606-899F-E66C8598B2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61"/>
          <a:stretch>
            <a:fillRect/>
          </a:stretch>
        </p:blipFill>
        <p:spPr>
          <a:xfrm>
            <a:off x="3740341" y="1741282"/>
            <a:ext cx="1397972" cy="1063006"/>
          </a:xfrm>
          <a:prstGeom prst="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28DA8454-DAD1-E41E-6F96-FD0AEE8C8AB3}"/>
              </a:ext>
            </a:extLst>
          </p:cNvPr>
          <p:cNvSpPr/>
          <p:nvPr/>
        </p:nvSpPr>
        <p:spPr>
          <a:xfrm>
            <a:off x="3757334" y="5322766"/>
            <a:ext cx="1689811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للشريحة الموالية بعد عرض الفيديو</a:t>
            </a:r>
            <a:r>
              <a:rPr lang="fr-FR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ar-MA" sz="1300" b="1" kern="0" dirty="0">
              <a:solidFill>
                <a:srgbClr val="3A8F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AD26B6BC-05E8-17EB-866A-881BB734B8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22080" y="1674752"/>
            <a:ext cx="1196067" cy="1196067"/>
          </a:xfrm>
          <a:prstGeom prst="rect">
            <a:avLst/>
          </a:prstGeom>
        </p:spPr>
      </p:pic>
      <p:pic>
        <p:nvPicPr>
          <p:cNvPr id="16" name="Image 15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E3660F96-6BC9-E8EE-BE07-B327ACE4D4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9902" y="4571660"/>
            <a:ext cx="862304" cy="623125"/>
          </a:xfrm>
          <a:prstGeom prst="rect">
            <a:avLst/>
          </a:prstGeom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B9BBC39A-B19D-02E7-1B73-9B53695FBAA9}"/>
              </a:ext>
            </a:extLst>
          </p:cNvPr>
          <p:cNvSpPr/>
          <p:nvPr/>
        </p:nvSpPr>
        <p:spPr>
          <a:xfrm>
            <a:off x="6212838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pic>
        <p:nvPicPr>
          <p:cNvPr id="18" name="Image 17" descr="Une image contenant dessin humoristique, sourire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F42AFDC-E5F5-F3DB-12F6-FBD1D2CDDE2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8119" y="4172644"/>
            <a:ext cx="1066385" cy="1066385"/>
          </a:xfrm>
          <a:prstGeom prst="rect">
            <a:avLst/>
          </a:prstGeom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0B99BAF8-4D80-D29A-BCE5-236DFD68450D}"/>
              </a:ext>
            </a:extLst>
          </p:cNvPr>
          <p:cNvSpPr/>
          <p:nvPr/>
        </p:nvSpPr>
        <p:spPr>
          <a:xfrm>
            <a:off x="5974721" y="2905329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E98B-EA7C-06D8-BAEC-F373610F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420" y="1498631"/>
            <a:ext cx="6581161" cy="667025"/>
          </a:xfrm>
        </p:spPr>
        <p:txBody>
          <a:bodyPr/>
          <a:lstStyle/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الرابع    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F9F746C-D79A-CE24-F2B6-01A823F446DF}"/>
              </a:ext>
            </a:extLst>
          </p:cNvPr>
          <p:cNvGrpSpPr/>
          <p:nvPr/>
        </p:nvGrpSpPr>
        <p:grpSpPr>
          <a:xfrm>
            <a:off x="4427134" y="2475889"/>
            <a:ext cx="3780000" cy="1123837"/>
            <a:chOff x="648000" y="1949241"/>
            <a:chExt cx="3780000" cy="1123837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06DF442-E3A1-AD93-FFB0-B22E54299438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Organigramme : Terminateur 21">
              <a:extLst>
                <a:ext uri="{FF2B5EF4-FFF2-40B4-BE49-F238E27FC236}">
                  <a16:creationId xmlns:a16="http://schemas.microsoft.com/office/drawing/2014/main" id="{19BFBC15-D948-462E-399C-A5B8E0D3EC37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1" name="Espace réservé du texte 5">
              <a:extLst>
                <a:ext uri="{FF2B5EF4-FFF2-40B4-BE49-F238E27FC236}">
                  <a16:creationId xmlns:a16="http://schemas.microsoft.com/office/drawing/2014/main" id="{5EE30BBC-F8A7-642B-618D-EF6534CF83BC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فصل الملايين: قراءة وكتابة</a:t>
              </a:r>
              <a:endPara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3E668AC7-CB80-9A2E-E964-4CCAE654933A}"/>
              </a:ext>
            </a:extLst>
          </p:cNvPr>
          <p:cNvGrpSpPr/>
          <p:nvPr/>
        </p:nvGrpSpPr>
        <p:grpSpPr>
          <a:xfrm>
            <a:off x="415003" y="2475889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27C81966-C6B3-F7D1-9287-616A8C28EDA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8" name="Organigramme : Terminateur 21">
              <a:extLst>
                <a:ext uri="{FF2B5EF4-FFF2-40B4-BE49-F238E27FC236}">
                  <a16:creationId xmlns:a16="http://schemas.microsoft.com/office/drawing/2014/main" id="{9FB35922-FF9D-02D1-C513-D8AE6CB30C8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14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9" name="Espace réservé du texte 5">
              <a:extLst>
                <a:ext uri="{FF2B5EF4-FFF2-40B4-BE49-F238E27FC236}">
                  <a16:creationId xmlns:a16="http://schemas.microsoft.com/office/drawing/2014/main" id="{6AE66BB3-33A5-C801-F372-C8FCC632000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defPPr>
                <a:defRPr lang="fr-FR"/>
              </a:defPPr>
              <a:lvl1pPr indent="0" algn="r" rtl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None/>
                <a:defRPr b="1" kern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 marL="685800" indent="-228600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>
                  <a:solidFill>
                    <a:srgbClr val="757575"/>
                  </a:solidFill>
                  <a:latin typeface="Dosis SemiBold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>
                  <a:solidFill>
                    <a:srgbClr val="474F71"/>
                  </a:solidFill>
                  <a:latin typeface="Dosis SemiBold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>
                  <a:solidFill>
                    <a:srgbClr val="474F71"/>
                  </a:solidFill>
                  <a:latin typeface="Dosis SemiBold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>
                  <a:solidFill>
                    <a:srgbClr val="474F71"/>
                  </a:solidFill>
                  <a:latin typeface="Dosis SemiBold" pitchFamily="2" charset="0"/>
                </a:defRPr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lang="ar-MA" sz="1600" b="0" dirty="0">
                  <a:solidFill>
                    <a:srgbClr val="FFFFFF">
                      <a:lumMod val="65000"/>
                    </a:srgbClr>
                  </a:solidFill>
                </a:rPr>
                <a:t>النقود (1) 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EA1B1189-AF18-4BA2-25D7-67905EF8A7FA}"/>
              </a:ext>
            </a:extLst>
          </p:cNvPr>
          <p:cNvGrpSpPr/>
          <p:nvPr/>
        </p:nvGrpSpPr>
        <p:grpSpPr>
          <a:xfrm>
            <a:off x="4427134" y="2471052"/>
            <a:ext cx="3780000" cy="1123837"/>
            <a:chOff x="648000" y="1949241"/>
            <a:chExt cx="3780000" cy="1123837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29D40F4D-751C-8593-FB38-864B9117CCE4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FFDA6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sp>
          <p:nvSpPr>
            <p:cNvPr id="29" name="Organigramme : Terminateur 21">
              <a:extLst>
                <a:ext uri="{FF2B5EF4-FFF2-40B4-BE49-F238E27FC236}">
                  <a16:creationId xmlns:a16="http://schemas.microsoft.com/office/drawing/2014/main" id="{E65D0AC4-1110-15B5-60EE-18BFB6BF000F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/>
              <a:r>
                <a:rPr lang="ar-MA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13</a:t>
              </a:r>
              <a:endParaRPr lang="fr-FR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Espace réservé du texte 5">
              <a:extLst>
                <a:ext uri="{FF2B5EF4-FFF2-40B4-BE49-F238E27FC236}">
                  <a16:creationId xmlns:a16="http://schemas.microsoft.com/office/drawing/2014/main" id="{FFB4C9B3-E09A-1D96-45D0-9103463568D1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rgbClr val="FFEFB9"/>
            </a:solidFill>
          </p:spPr>
          <p:txBody>
            <a:bodyPr anchor="ctr"/>
            <a:lstStyle>
              <a:defPPr>
                <a:defRPr lang="fr-FR"/>
              </a:defPPr>
              <a:lvl1pPr indent="0" algn="r" rtl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None/>
                <a:defRPr b="1" kern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  <a:lvl2pPr marL="685800" indent="-228600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>
                  <a:solidFill>
                    <a:srgbClr val="757575"/>
                  </a:solidFill>
                  <a:latin typeface="Dosis SemiBold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>
                  <a:solidFill>
                    <a:srgbClr val="474F71"/>
                  </a:solidFill>
                  <a:latin typeface="Dosis SemiBold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>
                  <a:solidFill>
                    <a:srgbClr val="474F71"/>
                  </a:solidFill>
                  <a:latin typeface="Dosis SemiBold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>
                  <a:solidFill>
                    <a:srgbClr val="474F71"/>
                  </a:solidFill>
                  <a:latin typeface="Dosis SemiBold" pitchFamily="2" charset="0"/>
                </a:defRPr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</a:defRPr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</a:defRPr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</a:defRPr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</a:defRPr>
              </a:lvl9pPr>
            </a:lstStyle>
            <a:p>
              <a:r>
                <a:rPr lang="ar-MA" dirty="0"/>
                <a:t> النقود (1) </a:t>
              </a: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B8408CF2-CE37-95E1-B368-EA488D100D7F}"/>
              </a:ext>
            </a:extLst>
          </p:cNvPr>
          <p:cNvGrpSpPr/>
          <p:nvPr/>
        </p:nvGrpSpPr>
        <p:grpSpPr>
          <a:xfrm>
            <a:off x="370132" y="3897880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9C73262-6EDD-081A-C026-11A95728A9AC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" name="Organigramme : Terminateur 21">
              <a:extLst>
                <a:ext uri="{FF2B5EF4-FFF2-40B4-BE49-F238E27FC236}">
                  <a16:creationId xmlns:a16="http://schemas.microsoft.com/office/drawing/2014/main" id="{B8528A7D-CC01-7599-0846-FC2E2041C80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16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" name="Espace réservé du texte 5">
              <a:extLst>
                <a:ext uri="{FF2B5EF4-FFF2-40B4-BE49-F238E27FC236}">
                  <a16:creationId xmlns:a16="http://schemas.microsoft.com/office/drawing/2014/main" id="{32BBFDE1-E352-522F-DC6A-73F4154EBB52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r" rtl="1">
                <a:buNone/>
                <a:defRPr/>
              </a:pPr>
              <a:r>
                <a:rPr lang="ar-MA" sz="1600" b="1" kern="0" dirty="0">
                  <a:solidFill>
                    <a:srgbClr val="FFFFFF">
                      <a:lumMod val="6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مسائل ( الجزء و الكل (4)  </a:t>
              </a: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BE2A4A4D-0E69-E3AB-669D-42A7F16A28BF}"/>
              </a:ext>
            </a:extLst>
          </p:cNvPr>
          <p:cNvGrpSpPr/>
          <p:nvPr/>
        </p:nvGrpSpPr>
        <p:grpSpPr>
          <a:xfrm>
            <a:off x="4405078" y="385132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85A2F114-D2FF-43A5-1BC5-C728126D6DE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3" name="Organigramme : Terminateur 21">
              <a:extLst>
                <a:ext uri="{FF2B5EF4-FFF2-40B4-BE49-F238E27FC236}">
                  <a16:creationId xmlns:a16="http://schemas.microsoft.com/office/drawing/2014/main" id="{09DF9E9A-581D-14F9-24EC-3567A55C381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الدرس 15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4" name="Espace réservé du texte 5">
              <a:extLst>
                <a:ext uri="{FF2B5EF4-FFF2-40B4-BE49-F238E27FC236}">
                  <a16:creationId xmlns:a16="http://schemas.microsoft.com/office/drawing/2014/main" id="{94D48129-9BCD-EF1D-897A-44B36367D037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r" rtl="1">
                <a:buNone/>
                <a:defRPr/>
              </a:pPr>
              <a:r>
                <a:rPr lang="ar-MA" sz="1600" dirty="0">
                  <a:solidFill>
                    <a:srgbClr val="FFFFFF">
                      <a:lumMod val="65000"/>
                    </a:srgbClr>
                  </a:solidFill>
                </a:rPr>
                <a:t>حساب مجموع عددين على السطر (2)</a:t>
              </a: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2F3C907-F2CF-83B3-E160-54BF64EFB75B}"/>
              </a:ext>
            </a:extLst>
          </p:cNvPr>
          <p:cNvGrpSpPr/>
          <p:nvPr/>
        </p:nvGrpSpPr>
        <p:grpSpPr>
          <a:xfrm>
            <a:off x="2439564" y="5221918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8C62966-8FD2-A668-3D21-B98E06297E7D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7" name="Organigramme : Terminateur 21">
              <a:extLst>
                <a:ext uri="{FF2B5EF4-FFF2-40B4-BE49-F238E27FC236}">
                  <a16:creationId xmlns:a16="http://schemas.microsoft.com/office/drawing/2014/main" id="{643F8C6E-3B63-B3F4-94CE-FA2BB7EAE5C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MA" b="1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8" name="Espace réservé du texte 5">
              <a:extLst>
                <a:ext uri="{FF2B5EF4-FFF2-40B4-BE49-F238E27FC236}">
                  <a16:creationId xmlns:a16="http://schemas.microsoft.com/office/drawing/2014/main" id="{2BBD08C9-A6E2-7ABC-8477-72E6B48FA0F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Arial" panose="020B0604020202020204" pitchFamily="34" charset="0"/>
                </a:rPr>
                <a:t>مُراجَعَةُ دُروسِ الْأُسْبوعِ الرابع    </a:t>
              </a:r>
            </a:p>
          </p:txBody>
        </p:sp>
      </p:grpSp>
      <p:sp>
        <p:nvSpPr>
          <p:cNvPr id="39" name="Titre 1">
            <a:extLst>
              <a:ext uri="{FF2B5EF4-FFF2-40B4-BE49-F238E27FC236}">
                <a16:creationId xmlns:a16="http://schemas.microsoft.com/office/drawing/2014/main" id="{2A22125F-9825-477B-4932-6EE77888E7A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06775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302133" y="1703488"/>
            <a:ext cx="8178799" cy="492443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 defTabSz="771525" rtl="1"/>
            <a:r>
              <a:rPr lang="ar-MA" sz="3200" b="1" dirty="0">
                <a:solidFill>
                  <a:srgbClr val="3795AF"/>
                </a:solidFill>
                <a:latin typeface="Dosis" pitchFamily="2" charset="0"/>
                <a:cs typeface="Calibri" panose="020F0502020204030204" pitchFamily="34" charset="0"/>
              </a:rPr>
              <a:t>النقود(1) 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8380F56C-B866-0230-040E-875EE46021BB}"/>
              </a:ext>
            </a:extLst>
          </p:cNvPr>
          <p:cNvGrpSpPr/>
          <p:nvPr/>
        </p:nvGrpSpPr>
        <p:grpSpPr>
          <a:xfrm>
            <a:off x="1437838" y="2195931"/>
            <a:ext cx="6268324" cy="4165290"/>
            <a:chOff x="2083015" y="2195931"/>
            <a:chExt cx="6268324" cy="4165290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05592341-11AB-1E9B-2115-7243A2C5F89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217177" y="2195931"/>
              <a:ext cx="3134162" cy="4165290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9BD6BF5-4437-1DDD-8729-E47B3AE7435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83015" y="2195931"/>
              <a:ext cx="3134162" cy="416529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64066D44-A939-5914-21D1-E73017862CD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71718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  <a:endParaRPr lang="ar-MA" sz="36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: Rounded Corners 55">
            <a:extLst>
              <a:ext uri="{FF2B5EF4-FFF2-40B4-BE49-F238E27FC236}">
                <a16:creationId xmlns:a16="http://schemas.microsoft.com/office/drawing/2014/main" id="{3CAF842F-B76D-64A4-C272-7E11CE254705}"/>
              </a:ext>
            </a:extLst>
          </p:cNvPr>
          <p:cNvSpPr/>
          <p:nvPr/>
        </p:nvSpPr>
        <p:spPr>
          <a:xfrm>
            <a:off x="1917734" y="5530310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</a:t>
            </a:r>
            <a:r>
              <a:rPr lang="ar-S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owchart: Alternate Process 54">
            <a:extLst>
              <a:ext uri="{FF2B5EF4-FFF2-40B4-BE49-F238E27FC236}">
                <a16:creationId xmlns:a16="http://schemas.microsoft.com/office/drawing/2014/main" id="{DAAA9C13-7A93-9576-E25C-EC05B2C2AE4C}"/>
              </a:ext>
            </a:extLst>
          </p:cNvPr>
          <p:cNvSpPr/>
          <p:nvPr/>
        </p:nvSpPr>
        <p:spPr>
          <a:xfrm>
            <a:off x="1891337" y="2539488"/>
            <a:ext cx="5649219" cy="558588"/>
          </a:xfrm>
          <a:prstGeom prst="flowChartAlternateProcess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en-US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1733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55">
            <a:extLst>
              <a:ext uri="{FF2B5EF4-FFF2-40B4-BE49-F238E27FC236}">
                <a16:creationId xmlns:a16="http://schemas.microsoft.com/office/drawing/2014/main" id="{8BDFA9C4-68D3-A116-DDDE-D428648885F7}"/>
              </a:ext>
            </a:extLst>
          </p:cNvPr>
          <p:cNvSpPr/>
          <p:nvPr/>
        </p:nvSpPr>
        <p:spPr>
          <a:xfrm>
            <a:off x="1905587" y="3327464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55">
            <a:extLst>
              <a:ext uri="{FF2B5EF4-FFF2-40B4-BE49-F238E27FC236}">
                <a16:creationId xmlns:a16="http://schemas.microsoft.com/office/drawing/2014/main" id="{6E9C6044-9F3D-ABF5-C8E5-3013120632B2}"/>
              </a:ext>
            </a:extLst>
          </p:cNvPr>
          <p:cNvSpPr/>
          <p:nvPr/>
        </p:nvSpPr>
        <p:spPr>
          <a:xfrm>
            <a:off x="1917734" y="4076388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موجهة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55">
            <a:extLst>
              <a:ext uri="{FF2B5EF4-FFF2-40B4-BE49-F238E27FC236}">
                <a16:creationId xmlns:a16="http://schemas.microsoft.com/office/drawing/2014/main" id="{EB186FC5-A31C-33C4-896A-3A9ABC93082F}"/>
              </a:ext>
            </a:extLst>
          </p:cNvPr>
          <p:cNvSpPr/>
          <p:nvPr/>
        </p:nvSpPr>
        <p:spPr>
          <a:xfrm>
            <a:off x="1905587" y="4788337"/>
            <a:ext cx="5596424" cy="538375"/>
          </a:xfrm>
          <a:prstGeom prst="roundRect">
            <a:avLst/>
          </a:prstGeom>
          <a:solidFill>
            <a:srgbClr val="3A8F98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>
              <a:defRPr/>
            </a:pPr>
            <a:r>
              <a:rPr lang="fr-FR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133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ممارسة مستقلة</a:t>
            </a:r>
            <a:endParaRPr lang="fr-MA" sz="2133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81">
            <a:extLst>
              <a:ext uri="{FF2B5EF4-FFF2-40B4-BE49-F238E27FC236}">
                <a16:creationId xmlns:a16="http://schemas.microsoft.com/office/drawing/2014/main" id="{B74E3B82-5A62-06FC-D672-D5A323E8B1FF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547682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7" name="Oval 81">
            <a:extLst>
              <a:ext uri="{FF2B5EF4-FFF2-40B4-BE49-F238E27FC236}">
                <a16:creationId xmlns:a16="http://schemas.microsoft.com/office/drawing/2014/main" id="{0752D1AC-D7B3-4EC6-738B-2F26FA53BF3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2489217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8" name="Oval 81">
            <a:extLst>
              <a:ext uri="{FF2B5EF4-FFF2-40B4-BE49-F238E27FC236}">
                <a16:creationId xmlns:a16="http://schemas.microsoft.com/office/drawing/2014/main" id="{9E24B373-8DD9-20EB-22BB-948E6DDB4653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3249811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19" name="Oval 81">
            <a:extLst>
              <a:ext uri="{FF2B5EF4-FFF2-40B4-BE49-F238E27FC236}">
                <a16:creationId xmlns:a16="http://schemas.microsoft.com/office/drawing/2014/main" id="{7F6D26E6-9744-31D4-B2DA-AE0A2880B94B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01917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0" name="Oval 81">
            <a:extLst>
              <a:ext uri="{FF2B5EF4-FFF2-40B4-BE49-F238E27FC236}">
                <a16:creationId xmlns:a16="http://schemas.microsoft.com/office/drawing/2014/main" id="{E5531219-2CE4-B3E1-8214-B274886F4C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725082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1" name="Corde 20">
            <a:extLst>
              <a:ext uri="{FF2B5EF4-FFF2-40B4-BE49-F238E27FC236}">
                <a16:creationId xmlns:a16="http://schemas.microsoft.com/office/drawing/2014/main" id="{AB925899-CAF8-06E3-40E2-4373181BD7D8}"/>
              </a:ext>
            </a:extLst>
          </p:cNvPr>
          <p:cNvSpPr/>
          <p:nvPr/>
        </p:nvSpPr>
        <p:spPr>
          <a:xfrm flipH="1">
            <a:off x="1638440" y="2558424"/>
            <a:ext cx="558587" cy="515383"/>
          </a:xfrm>
          <a:prstGeom prst="chord">
            <a:avLst>
              <a:gd name="adj1" fmla="val 5378143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8589B9F8-91F4-0E12-F451-42F92D77DC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0944" r="-1" b="-1260"/>
          <a:stretch>
            <a:fillRect/>
          </a:stretch>
        </p:blipFill>
        <p:spPr>
          <a:xfrm>
            <a:off x="1655689" y="5386638"/>
            <a:ext cx="558587" cy="754927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1839D1C6-F51D-6885-BDAF-5715862E00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35" t="60837" r="-2620" b="18847"/>
          <a:stretch>
            <a:fillRect/>
          </a:stretch>
        </p:blipFill>
        <p:spPr>
          <a:xfrm>
            <a:off x="1655689" y="4652994"/>
            <a:ext cx="582917" cy="754926"/>
          </a:xfrm>
          <a:prstGeom prst="rect">
            <a:avLst/>
          </a:prstGeom>
        </p:spPr>
      </p:pic>
      <p:sp>
        <p:nvSpPr>
          <p:cNvPr id="27" name="Oval 81">
            <a:extLst>
              <a:ext uri="{FF2B5EF4-FFF2-40B4-BE49-F238E27FC236}">
                <a16:creationId xmlns:a16="http://schemas.microsoft.com/office/drawing/2014/main" id="{C605B4C9-14D4-DEBF-2A0C-BA1CCCA45EBC}"/>
              </a:ext>
            </a:extLst>
          </p:cNvPr>
          <p:cNvSpPr>
            <a:spLocks noChangeAspect="1"/>
          </p:cNvSpPr>
          <p:nvPr/>
        </p:nvSpPr>
        <p:spPr>
          <a:xfrm>
            <a:off x="7266026" y="2550235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sp>
        <p:nvSpPr>
          <p:cNvPr id="28" name="Oval 81">
            <a:extLst>
              <a:ext uri="{FF2B5EF4-FFF2-40B4-BE49-F238E27FC236}">
                <a16:creationId xmlns:a16="http://schemas.microsoft.com/office/drawing/2014/main" id="{66778D8B-00FF-0D7B-AC64-AC7A5F91C87A}"/>
              </a:ext>
            </a:extLst>
          </p:cNvPr>
          <p:cNvSpPr>
            <a:spLocks noChangeAspect="1"/>
          </p:cNvSpPr>
          <p:nvPr/>
        </p:nvSpPr>
        <p:spPr>
          <a:xfrm>
            <a:off x="7266026" y="3306010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2</a:t>
            </a:r>
          </a:p>
        </p:txBody>
      </p:sp>
      <p:sp>
        <p:nvSpPr>
          <p:cNvPr id="29" name="Oval 81">
            <a:extLst>
              <a:ext uri="{FF2B5EF4-FFF2-40B4-BE49-F238E27FC236}">
                <a16:creationId xmlns:a16="http://schemas.microsoft.com/office/drawing/2014/main" id="{3492D1D3-1EEC-721F-EDF7-396D9BC08B6D}"/>
              </a:ext>
            </a:extLst>
          </p:cNvPr>
          <p:cNvSpPr>
            <a:spLocks noChangeAspect="1"/>
          </p:cNvSpPr>
          <p:nvPr/>
        </p:nvSpPr>
        <p:spPr>
          <a:xfrm>
            <a:off x="7266026" y="4052321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3</a:t>
            </a:r>
          </a:p>
        </p:txBody>
      </p:sp>
      <p:sp>
        <p:nvSpPr>
          <p:cNvPr id="31" name="Oval 81">
            <a:extLst>
              <a:ext uri="{FF2B5EF4-FFF2-40B4-BE49-F238E27FC236}">
                <a16:creationId xmlns:a16="http://schemas.microsoft.com/office/drawing/2014/main" id="{B535A19A-A45D-7428-FA89-F060F410A701}"/>
              </a:ext>
            </a:extLst>
          </p:cNvPr>
          <p:cNvSpPr>
            <a:spLocks noChangeAspect="1"/>
          </p:cNvSpPr>
          <p:nvPr/>
        </p:nvSpPr>
        <p:spPr>
          <a:xfrm>
            <a:off x="7266026" y="4828949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4</a:t>
            </a:r>
          </a:p>
        </p:txBody>
      </p:sp>
      <p:sp>
        <p:nvSpPr>
          <p:cNvPr id="32" name="Oval 81">
            <a:extLst>
              <a:ext uri="{FF2B5EF4-FFF2-40B4-BE49-F238E27FC236}">
                <a16:creationId xmlns:a16="http://schemas.microsoft.com/office/drawing/2014/main" id="{7C8616C3-14D1-A09D-9ECE-CDD3E5DE0AEB}"/>
              </a:ext>
            </a:extLst>
          </p:cNvPr>
          <p:cNvSpPr>
            <a:spLocks noChangeAspect="1"/>
          </p:cNvSpPr>
          <p:nvPr/>
        </p:nvSpPr>
        <p:spPr>
          <a:xfrm>
            <a:off x="7266026" y="5565153"/>
            <a:ext cx="558587" cy="558587"/>
          </a:xfrm>
          <a:prstGeom prst="ellipse">
            <a:avLst/>
          </a:prstGeom>
          <a:solidFill>
            <a:srgbClr val="F6BB00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04EA266-9099-13D5-4528-C41DBA725D8C}"/>
              </a:ext>
            </a:extLst>
          </p:cNvPr>
          <p:cNvGrpSpPr/>
          <p:nvPr/>
        </p:nvGrpSpPr>
        <p:grpSpPr>
          <a:xfrm>
            <a:off x="1626293" y="3237261"/>
            <a:ext cx="558588" cy="625740"/>
            <a:chOff x="965530" y="5471175"/>
            <a:chExt cx="558588" cy="62574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DF49F5BC-26B3-0959-93F0-D7BABD79127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CAE3A27B-280D-0F0F-CE90-5A9D62922FC8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B8BFC95E-823D-A607-9C55-21F3449E67BF}"/>
              </a:ext>
            </a:extLst>
          </p:cNvPr>
          <p:cNvGrpSpPr/>
          <p:nvPr/>
        </p:nvGrpSpPr>
        <p:grpSpPr>
          <a:xfrm>
            <a:off x="1653038" y="4011911"/>
            <a:ext cx="612561" cy="625740"/>
            <a:chOff x="976754" y="4005561"/>
            <a:chExt cx="612561" cy="62574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8DF5BCA-A089-BDAB-B309-5DD72699D2E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4005561"/>
              <a:ext cx="558587" cy="625740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931F5B38-3F7D-91EA-CA16-1749E40EC858}"/>
                </a:ext>
              </a:extLst>
            </p:cNvPr>
            <p:cNvSpPr txBox="1"/>
            <p:nvPr/>
          </p:nvSpPr>
          <p:spPr>
            <a:xfrm>
              <a:off x="1030728" y="4161932"/>
              <a:ext cx="558587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1900" b="1" dirty="0">
                  <a:solidFill>
                    <a:srgbClr val="33878B"/>
                  </a:solidFill>
                </a:rPr>
                <a:t>20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548BC549-231C-2215-8184-11F4CEDAB4A5}"/>
              </a:ext>
            </a:extLst>
          </p:cNvPr>
          <p:cNvGrpSpPr/>
          <p:nvPr/>
        </p:nvGrpSpPr>
        <p:grpSpPr>
          <a:xfrm>
            <a:off x="1653038" y="2477857"/>
            <a:ext cx="612560" cy="625740"/>
            <a:chOff x="976754" y="2489217"/>
            <a:chExt cx="612560" cy="625740"/>
          </a:xfrm>
        </p:grpSpPr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3A92200F-6086-EE68-F01D-911CA0E00A4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754" y="2489217"/>
              <a:ext cx="558587" cy="625740"/>
            </a:xfrm>
            <a:prstGeom prst="rect">
              <a:avLst/>
            </a:prstGeom>
          </p:spPr>
        </p:pic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EE1E05AE-BB70-3AFB-A064-030C3DC9983B}"/>
                </a:ext>
              </a:extLst>
            </p:cNvPr>
            <p:cNvSpPr txBox="1"/>
            <p:nvPr/>
          </p:nvSpPr>
          <p:spPr>
            <a:xfrm>
              <a:off x="1033903" y="2641600"/>
              <a:ext cx="555411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b="1" dirty="0">
                  <a:solidFill>
                    <a:srgbClr val="33878B"/>
                  </a:solidFill>
                </a:rPr>
                <a:t>1</a:t>
              </a:r>
              <a:r>
                <a:rPr lang="ar-MA" sz="1900" b="1" dirty="0">
                  <a:solidFill>
                    <a:srgbClr val="33878B"/>
                  </a:solidFill>
                </a:rPr>
                <a:t>2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7615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333F86A-391D-6CA4-8A77-0321B3372A7C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9" name="TextBox 5">
              <a:extLst>
                <a:ext uri="{FF2B5EF4-FFF2-40B4-BE49-F238E27FC236}">
                  <a16:creationId xmlns:a16="http://schemas.microsoft.com/office/drawing/2014/main" id="{2706D1E4-1517-240C-0920-01154DA94254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5B94F4D-6A60-D599-4E02-578FC265989B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A2D4355B-8FA8-CF27-F829-ECD4C37FC58B}"/>
              </a:ext>
            </a:extLst>
          </p:cNvPr>
          <p:cNvSpPr/>
          <p:nvPr/>
        </p:nvSpPr>
        <p:spPr>
          <a:xfrm>
            <a:off x="1076206" y="3638497"/>
            <a:ext cx="6801287" cy="892559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AF74E30-342C-C238-814E-DFA6471FB263}"/>
              </a:ext>
            </a:extLst>
          </p:cNvPr>
          <p:cNvSpPr txBox="1"/>
          <p:nvPr/>
        </p:nvSpPr>
        <p:spPr>
          <a:xfrm>
            <a:off x="1012980" y="3673045"/>
            <a:ext cx="625989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ar-MA" sz="2400" b="1" kern="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تعرف وحساب قيمة الأوراق و القطع النقدية 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29C5A759-A054-588C-B335-93D1AD4957B3}"/>
              </a:ext>
            </a:extLst>
          </p:cNvPr>
          <p:cNvGrpSpPr/>
          <p:nvPr/>
        </p:nvGrpSpPr>
        <p:grpSpPr>
          <a:xfrm>
            <a:off x="7352956" y="3505458"/>
            <a:ext cx="952824" cy="892559"/>
            <a:chOff x="7018463" y="3273195"/>
            <a:chExt cx="1249561" cy="1172098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572DAFE1-EEBD-8EAE-BDCF-94DE36C9C960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B770D008-79DE-D410-B981-E6C22B4D3151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2EC1B5B8-43A8-D671-48F3-F57A63A0434E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7B63F712-AE82-A8A0-E366-9CBD216A84CD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2" name="Chevron 5">
                <a:extLst>
                  <a:ext uri="{FF2B5EF4-FFF2-40B4-BE49-F238E27FC236}">
                    <a16:creationId xmlns:a16="http://schemas.microsoft.com/office/drawing/2014/main" id="{353216C9-FF74-520D-B529-9FF8E000174B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3" name="Connecteur droit 22">
                <a:extLst>
                  <a:ext uri="{FF2B5EF4-FFF2-40B4-BE49-F238E27FC236}">
                    <a16:creationId xmlns:a16="http://schemas.microsoft.com/office/drawing/2014/main" id="{20B080CF-2FF1-1D7D-D44C-4C630FC39A9D}"/>
                  </a:ext>
                </a:extLst>
              </p:cNvPr>
              <p:cNvCxnSpPr>
                <a:cxnSpLocks/>
                <a:stCxn id="22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9131185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5D30D09B-1B87-9D6D-BE2C-649FAA045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08" y="5695490"/>
            <a:ext cx="1175461" cy="84942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61411" y="899252"/>
            <a:ext cx="651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بكم في درس جديد مع مجد وندى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4601591-5E2B-516E-9BFD-9D064DC9A56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BA424EDD-9DE2-9C08-A95D-8375C5EF3D3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504342" y="2299662"/>
            <a:ext cx="2104888" cy="3361537"/>
          </a:xfrm>
          <a:prstGeom prst="rect">
            <a:avLst/>
          </a:prstGeom>
        </p:spPr>
      </p:pic>
      <p:pic>
        <p:nvPicPr>
          <p:cNvPr id="6" name="majd_wave">
            <a:hlinkClick r:id="" action="ppaction://media"/>
            <a:extLst>
              <a:ext uri="{FF2B5EF4-FFF2-40B4-BE49-F238E27FC236}">
                <a16:creationId xmlns:a16="http://schemas.microsoft.com/office/drawing/2014/main" id="{8FCF0B15-52CA-B2F7-85A9-DA30C02E272E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rcRect b="2166"/>
          <a:stretch>
            <a:fillRect/>
          </a:stretch>
        </p:blipFill>
        <p:spPr>
          <a:xfrm>
            <a:off x="2283479" y="2270080"/>
            <a:ext cx="1932723" cy="3361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1658B4F-CA4C-C855-D022-5B3209CD210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37CD6F7-6F92-7CEE-5EFB-4C3721E27967}"/>
              </a:ext>
            </a:extLst>
          </p:cNvPr>
          <p:cNvGrpSpPr/>
          <p:nvPr/>
        </p:nvGrpSpPr>
        <p:grpSpPr>
          <a:xfrm>
            <a:off x="1286604" y="2239768"/>
            <a:ext cx="5659641" cy="2671446"/>
            <a:chOff x="2050979" y="2221113"/>
            <a:chExt cx="4930734" cy="2598313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88E0750-68A8-2B43-FBBD-172FAD3E0DD5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434A3315-C4D6-24B3-EAF9-8A7D252F32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190877" y="2991745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FA4EC153-C832-F525-F564-CD896B853051}"/>
                </a:ext>
              </a:extLst>
            </p:cNvPr>
            <p:cNvSpPr txBox="1"/>
            <p:nvPr/>
          </p:nvSpPr>
          <p:spPr>
            <a:xfrm>
              <a:off x="2050979" y="3018660"/>
              <a:ext cx="4073638" cy="5088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الجمع  على السطر  </a:t>
              </a:r>
              <a:endParaRPr lang="ar-S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D431920A-20FA-00DF-ACA4-C47240582BCF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Oval 80">
              <a:extLst>
                <a:ext uri="{FF2B5EF4-FFF2-40B4-BE49-F238E27FC236}">
                  <a16:creationId xmlns:a16="http://schemas.microsoft.com/office/drawing/2014/main" id="{B4C02C19-86FB-9587-EC28-032E0B6DE86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75EAD15E-B07B-AFCA-DE10-EB2C7396A19B}"/>
                </a:ext>
              </a:extLst>
            </p:cNvPr>
            <p:cNvSpPr txBox="1"/>
            <p:nvPr/>
          </p:nvSpPr>
          <p:spPr>
            <a:xfrm>
              <a:off x="2505452" y="3731511"/>
              <a:ext cx="3584657" cy="425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706022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91729" y="839370"/>
            <a:ext cx="72668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كراسات الحساب الذهني الصفحة 21 ستنجزون العمليات التالية  ، انتظروا الانطلاقة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7CB29ED-251F-3DF7-B6AE-F565B1CCB7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 descr="Une image contenant texte, Visage humain, Dessin animé, personne&#10;&#10;Le contenu généré par l’IA peut être incorrect.">
            <a:extLst>
              <a:ext uri="{FF2B5EF4-FFF2-40B4-BE49-F238E27FC236}">
                <a16:creationId xmlns:a16="http://schemas.microsoft.com/office/drawing/2014/main" id="{DD62CD0E-9FD0-5EA3-A214-8F21E2D784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6152" y="1644284"/>
            <a:ext cx="3331405" cy="459428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CC134D0-EE3A-BE26-B597-2C06BCBE75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5252" y="1644283"/>
            <a:ext cx="3400900" cy="4594285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9C0F7E3-4FC9-53E2-5670-1B6239EE03CB}"/>
              </a:ext>
            </a:extLst>
          </p:cNvPr>
          <p:cNvSpPr/>
          <p:nvPr/>
        </p:nvSpPr>
        <p:spPr>
          <a:xfrm>
            <a:off x="1253613" y="2521811"/>
            <a:ext cx="2869808" cy="103254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2361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0E6FBB-9FF8-62CE-3DC7-F693CBCC61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EE86F226-143F-51DD-2879-78F357843A83}"/>
              </a:ext>
            </a:extLst>
          </p:cNvPr>
          <p:cNvSpPr txBox="1"/>
          <p:nvPr/>
        </p:nvSpPr>
        <p:spPr>
          <a:xfrm>
            <a:off x="797150" y="839370"/>
            <a:ext cx="66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احسبوا مجموع  العددين ذهنيا   </a:t>
            </a:r>
            <a:r>
              <a:rPr lang="fr-FR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لديكم دقيقة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A3CD2E9-6DE5-524F-0BC3-EB3A5FBDE3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A9928CFE-E7EE-0283-9084-0E907CC65F49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49C71C59-B1B0-B6A5-0A12-1EFACE181BE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C65B23A5-9B5D-BE63-8D02-85E679AD95C6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3" name="Graphique 12">
            <a:extLst>
              <a:ext uri="{FF2B5EF4-FFF2-40B4-BE49-F238E27FC236}">
                <a16:creationId xmlns:a16="http://schemas.microsoft.com/office/drawing/2014/main" id="{E96D702B-14E5-B6FE-DFEA-33BA4E98885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3955262" y="5053850"/>
            <a:ext cx="1233471" cy="1233471"/>
          </a:xfrm>
          <a:prstGeom prst="rect">
            <a:avLst/>
          </a:prstGeom>
        </p:spPr>
      </p:pic>
      <p:sp>
        <p:nvSpPr>
          <p:cNvPr id="9" name="Ellipse 8">
            <a:extLst>
              <a:ext uri="{FF2B5EF4-FFF2-40B4-BE49-F238E27FC236}">
                <a16:creationId xmlns:a16="http://schemas.microsoft.com/office/drawing/2014/main" id="{22C7DACF-3F3F-4EA3-D8EA-0019ADDA466A}"/>
              </a:ext>
            </a:extLst>
          </p:cNvPr>
          <p:cNvSpPr/>
          <p:nvPr/>
        </p:nvSpPr>
        <p:spPr>
          <a:xfrm>
            <a:off x="4026309" y="5134279"/>
            <a:ext cx="1091382" cy="1072610"/>
          </a:xfrm>
          <a:prstGeom prst="ellipse">
            <a:avLst/>
          </a:prstGeom>
          <a:solidFill>
            <a:srgbClr val="16AB9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B326150-C6A8-74E0-6B6E-0BA36BB34D6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36989" y="2022843"/>
            <a:ext cx="6870023" cy="2376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387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9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F7D849-5D8D-D808-FC9E-559C980178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9E989911-216B-C733-802E-ABBDD9035DB6}"/>
              </a:ext>
            </a:extLst>
          </p:cNvPr>
          <p:cNvSpPr txBox="1"/>
          <p:nvPr/>
        </p:nvSpPr>
        <p:spPr>
          <a:xfrm>
            <a:off x="0" y="780378"/>
            <a:ext cx="745861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  </a:t>
            </a:r>
          </a:p>
          <a:p>
            <a:pPr lvl="0" algn="r" rtl="1">
              <a:defRPr/>
            </a:pPr>
            <a:r>
              <a:rPr lang="ar-MA" sz="1600" i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يسأل الأستاذ(ة) التلاميذ  عن عدد الأخطاء المرتكبة لتحديد بطل الحساب الذهني ويحفز المتعثرين </a:t>
            </a:r>
            <a:r>
              <a:rPr kumimoji="0" lang="ar-MA" sz="160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        </a:t>
            </a:r>
            <a:endParaRPr kumimoji="0" lang="ar-MA" sz="160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C02CAFA-E84E-2AE7-D480-DE8C8B15EE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20A1F11-97DA-ECB5-A8E5-306C714689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989" y="2022843"/>
            <a:ext cx="6870023" cy="2376509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40BE7DE0-FFD0-B40F-6826-101D52DD7BB6}"/>
              </a:ext>
            </a:extLst>
          </p:cNvPr>
          <p:cNvSpPr txBox="1"/>
          <p:nvPr/>
        </p:nvSpPr>
        <p:spPr>
          <a:xfrm>
            <a:off x="3685061" y="1929188"/>
            <a:ext cx="821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AA86F77-27A7-D91C-A4B4-7A4EDE44ED4F}"/>
              </a:ext>
            </a:extLst>
          </p:cNvPr>
          <p:cNvSpPr txBox="1"/>
          <p:nvPr/>
        </p:nvSpPr>
        <p:spPr>
          <a:xfrm>
            <a:off x="7316860" y="1879496"/>
            <a:ext cx="821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F5ABE7A-B8E7-54F7-C67A-238CF3B21C17}"/>
              </a:ext>
            </a:extLst>
          </p:cNvPr>
          <p:cNvSpPr txBox="1"/>
          <p:nvPr/>
        </p:nvSpPr>
        <p:spPr>
          <a:xfrm>
            <a:off x="3786936" y="2841104"/>
            <a:ext cx="821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A0C8790-ADE2-A883-A70E-9753AABB26AE}"/>
              </a:ext>
            </a:extLst>
          </p:cNvPr>
          <p:cNvSpPr txBox="1"/>
          <p:nvPr/>
        </p:nvSpPr>
        <p:spPr>
          <a:xfrm>
            <a:off x="7141116" y="2832687"/>
            <a:ext cx="821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E07ED7C-24D9-F62B-A398-D0AF772913B1}"/>
              </a:ext>
            </a:extLst>
          </p:cNvPr>
          <p:cNvSpPr txBox="1"/>
          <p:nvPr/>
        </p:nvSpPr>
        <p:spPr>
          <a:xfrm>
            <a:off x="3744054" y="3802432"/>
            <a:ext cx="821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710A788-8B1B-DB38-0721-63A4052D2D67}"/>
              </a:ext>
            </a:extLst>
          </p:cNvPr>
          <p:cNvSpPr txBox="1"/>
          <p:nvPr/>
        </p:nvSpPr>
        <p:spPr>
          <a:xfrm>
            <a:off x="7266987" y="3792474"/>
            <a:ext cx="821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fr-FR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3403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4" grpId="0"/>
      <p:bldP spid="5" grpId="0"/>
      <p:bldP spid="7" grpId="0"/>
      <p:bldP spid="12" grpId="0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0C55EC-75C8-C2ED-2255-8E36C327E1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9DA8C3C-F4F3-5CDB-87B7-6F0F020B725E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61DC0639-C0A6-6F51-FA76-7A6C802446F3}"/>
              </a:ext>
            </a:extLst>
          </p:cNvPr>
          <p:cNvGrpSpPr/>
          <p:nvPr/>
        </p:nvGrpSpPr>
        <p:grpSpPr>
          <a:xfrm>
            <a:off x="1286604" y="2239768"/>
            <a:ext cx="5659641" cy="2671446"/>
            <a:chOff x="2050979" y="2221113"/>
            <a:chExt cx="4930734" cy="2598313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6AC5AB5E-D33C-B3DC-E32E-2B0114B4F556}"/>
                </a:ext>
              </a:extLst>
            </p:cNvPr>
            <p:cNvSpPr/>
            <p:nvPr/>
          </p:nvSpPr>
          <p:spPr>
            <a:xfrm>
              <a:off x="2505452" y="2601944"/>
              <a:ext cx="4476261" cy="22174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1" name="Image 10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7BA0F2AF-0371-FE07-D47E-2951C756591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188804" y="3728567"/>
              <a:ext cx="631873" cy="631873"/>
            </a:xfrm>
            <a:prstGeom prst="rect">
              <a:avLst/>
            </a:prstGeom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3C4639DB-C7B8-B280-C624-ADEBE22F6724}"/>
                </a:ext>
              </a:extLst>
            </p:cNvPr>
            <p:cNvSpPr txBox="1"/>
            <p:nvPr/>
          </p:nvSpPr>
          <p:spPr>
            <a:xfrm>
              <a:off x="2050979" y="3170855"/>
              <a:ext cx="4073638" cy="44902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الجمع  على السطر </a:t>
              </a:r>
              <a:endParaRPr lang="ar-S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Flowchart: Alternate Process 54">
              <a:extLst>
                <a:ext uri="{FF2B5EF4-FFF2-40B4-BE49-F238E27FC236}">
                  <a16:creationId xmlns:a16="http://schemas.microsoft.com/office/drawing/2014/main" id="{9EFD226E-0A42-B74C-7959-E19A9EB86618}"/>
                </a:ext>
              </a:extLst>
            </p:cNvPr>
            <p:cNvSpPr/>
            <p:nvPr/>
          </p:nvSpPr>
          <p:spPr>
            <a:xfrm>
              <a:off x="3206274" y="2221113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0">
              <a:extLst>
                <a:ext uri="{FF2B5EF4-FFF2-40B4-BE49-F238E27FC236}">
                  <a16:creationId xmlns:a16="http://schemas.microsoft.com/office/drawing/2014/main" id="{111AD48D-9FA5-651E-9715-A76A0C9D870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3025" y="2237493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1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3F0738D0-7541-0C33-ADA3-4937EFEA71AB}"/>
                </a:ext>
              </a:extLst>
            </p:cNvPr>
            <p:cNvSpPr txBox="1"/>
            <p:nvPr/>
          </p:nvSpPr>
          <p:spPr>
            <a:xfrm>
              <a:off x="2588727" y="3710757"/>
              <a:ext cx="3584657" cy="5088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أنشطة تمهيدية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999049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0F90FF-AC14-66BB-1A2A-71C888F384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20CE2288-8E84-D21E-F87D-6FC90D9D044D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ألواحكم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A64FF27-211F-E304-26B3-C7BE6E3555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FC63AFF-73BF-4110-C325-A68F399EFF46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0215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C4621C-503E-7C5D-764B-BC9D8487FD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273BFBE7-E07D-D094-AB89-90B1E4FE57E9}"/>
              </a:ext>
            </a:extLst>
          </p:cNvPr>
          <p:cNvSpPr txBox="1"/>
          <p:nvPr/>
        </p:nvSpPr>
        <p:spPr>
          <a:xfrm>
            <a:off x="132735" y="746761"/>
            <a:ext cx="737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اليوم سنتعرف على بعض  القطع  و الأوراق </a:t>
            </a:r>
            <a:r>
              <a:rPr lang="ar-MA" b="1" err="1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النقدية</a:t>
            </a:r>
            <a:r>
              <a:rPr lang="ar-MA" b="1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: درهم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واحد – درهمان – خمسة دراهم </a:t>
            </a:r>
          </a:p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عشرون درهما – خمسون درهما   </a:t>
            </a:r>
            <a:endParaRPr kumimoji="0" lang="ar-MA" sz="1800" i="1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D3039E4-63BA-82DF-8F8B-1928B74EAB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64B3365-D0F0-005A-C5F1-0923402A0A8C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16381" y="2072382"/>
            <a:ext cx="1337675" cy="123546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E045B66-B32A-8EDE-E281-970BB5FA47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0449" y="2003275"/>
            <a:ext cx="1407893" cy="1373674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DB36824-14BD-7492-144E-14EDBA6F525B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74735" y="1850168"/>
            <a:ext cx="1733125" cy="1679888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31ECA71C-D3C7-CC57-7ED3-1480A77960C2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14254" y="1872753"/>
            <a:ext cx="1720756" cy="1634719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23B5078D-7600-931C-410D-A5E1EDD4A86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6457" y="4134602"/>
            <a:ext cx="2835411" cy="1568291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02A0FF0D-D297-1B35-8773-2DB18416110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65978" y="4050127"/>
            <a:ext cx="2799785" cy="1737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660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70703F-453D-E3CE-0AAA-A8563A6AFE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30077091-8BAD-49F3-86DC-3209DD46ED31}"/>
              </a:ext>
            </a:extLst>
          </p:cNvPr>
          <p:cNvSpPr txBox="1"/>
          <p:nvPr/>
        </p:nvSpPr>
        <p:spPr>
          <a:xfrm>
            <a:off x="132735" y="746761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اكتبوا على الألواح  قيمة هذه القطعة النقدية  </a:t>
            </a:r>
            <a:endParaRPr kumimoji="0" lang="ar-MA" sz="1800" i="1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702204C-B4A8-34C3-E101-744FACB8EA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AAC9FE5-3B1C-7743-7277-9DFB20DE33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8581" y="2055326"/>
            <a:ext cx="1407893" cy="13736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08E7CC3-2176-1B40-8B62-DF6ADFA430F8}"/>
              </a:ext>
            </a:extLst>
          </p:cNvPr>
          <p:cNvSpPr txBox="1"/>
          <p:nvPr/>
        </p:nvSpPr>
        <p:spPr>
          <a:xfrm>
            <a:off x="6445096" y="4100014"/>
            <a:ext cx="1828800" cy="783193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000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دِرْهَمانِ </a:t>
            </a:r>
            <a:endParaRPr lang="fr-FR" sz="4000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B9285BA-3174-1A9C-07AD-CB431DF33B65}"/>
              </a:ext>
            </a:extLst>
          </p:cNvPr>
          <p:cNvSpPr txBox="1"/>
          <p:nvPr/>
        </p:nvSpPr>
        <p:spPr>
          <a:xfrm>
            <a:off x="3466859" y="4100014"/>
            <a:ext cx="2388770" cy="783193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000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دِرْهَمٌ واحِدٌ</a:t>
            </a:r>
            <a:endParaRPr lang="fr-FR" sz="4000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FDFEC70C-8F33-CE17-7571-BE0E6118278E}"/>
              </a:ext>
            </a:extLst>
          </p:cNvPr>
          <p:cNvSpPr txBox="1"/>
          <p:nvPr/>
        </p:nvSpPr>
        <p:spPr>
          <a:xfrm>
            <a:off x="783121" y="4100014"/>
            <a:ext cx="2094271" cy="783193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000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دَراهِمَ</a:t>
            </a:r>
            <a:endParaRPr lang="fr-FR" sz="4000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5727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CC7ED9-EB71-30E9-7FC8-9285AA43E5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F84767F-9C93-99C1-96C6-3CD6C65C5075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66655E7-9AFF-13FD-6DCD-1131113E56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BE35B8A-75A7-2844-38EE-ED4DE9DDEFCF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190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A79DCB-67F8-60C1-D31E-E112E84C1F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C40EF146-580F-9A3B-F4A4-5E398C09A613}"/>
              </a:ext>
            </a:extLst>
          </p:cNvPr>
          <p:cNvSpPr txBox="1"/>
          <p:nvPr/>
        </p:nvSpPr>
        <p:spPr>
          <a:xfrm>
            <a:off x="132735" y="76150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 قيمة هذه القطعة النقدية  هي درهمان اثنان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04CB1BD-46C7-09F6-F2EB-3CB84DD063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C61D263-5667-8462-CFCC-DDC270C354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8581" y="2055326"/>
            <a:ext cx="1407893" cy="1373674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C52220DD-A24B-01B7-E051-4B8E9F3FFD9E}"/>
              </a:ext>
            </a:extLst>
          </p:cNvPr>
          <p:cNvSpPr txBox="1"/>
          <p:nvPr/>
        </p:nvSpPr>
        <p:spPr>
          <a:xfrm>
            <a:off x="3466859" y="4100014"/>
            <a:ext cx="2388770" cy="783193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000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دِرْهَمٌ واحِدٌ</a:t>
            </a:r>
            <a:endParaRPr lang="fr-FR" sz="4000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55DED2F5-25BB-6B67-21E1-08502615C793}"/>
              </a:ext>
            </a:extLst>
          </p:cNvPr>
          <p:cNvSpPr txBox="1"/>
          <p:nvPr/>
        </p:nvSpPr>
        <p:spPr>
          <a:xfrm>
            <a:off x="783121" y="4100014"/>
            <a:ext cx="2094271" cy="783193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000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دَراهِمَ</a:t>
            </a:r>
            <a:endParaRPr lang="fr-FR" sz="4000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D5E7A146-3C02-771F-BBB5-CDD4533CC79C}"/>
              </a:ext>
            </a:extLst>
          </p:cNvPr>
          <p:cNvSpPr/>
          <p:nvPr/>
        </p:nvSpPr>
        <p:spPr>
          <a:xfrm>
            <a:off x="4337441" y="2790081"/>
            <a:ext cx="469117" cy="64961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1FCA349C-EB7A-F7AA-ED4D-DFD7A8DCCBC9}"/>
              </a:ext>
            </a:extLst>
          </p:cNvPr>
          <p:cNvSpPr txBox="1"/>
          <p:nvPr/>
        </p:nvSpPr>
        <p:spPr>
          <a:xfrm>
            <a:off x="6445096" y="4100014"/>
            <a:ext cx="1828800" cy="783193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000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دِرْهَمانِ </a:t>
            </a:r>
            <a:endParaRPr lang="fr-FR" sz="4000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2352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1BECB1-6FF7-C8A3-803B-980D470302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BA362589-BC5E-E532-B70A-BEDE614D9E1F}"/>
              </a:ext>
            </a:extLst>
          </p:cNvPr>
          <p:cNvSpPr txBox="1"/>
          <p:nvPr/>
        </p:nvSpPr>
        <p:spPr>
          <a:xfrm>
            <a:off x="132735" y="746761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اكتبوا على الألواح  قيمة هذه القطعة النقدية  </a:t>
            </a:r>
            <a:endParaRPr kumimoji="0" lang="ar-MA" sz="1800" i="1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55A2FAD-5E6D-38C5-D4D8-5F2E5DFE7B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9F56EC7C-C69B-4E8A-2EAB-84FE89109102}"/>
              </a:ext>
            </a:extLst>
          </p:cNvPr>
          <p:cNvSpPr txBox="1"/>
          <p:nvPr/>
        </p:nvSpPr>
        <p:spPr>
          <a:xfrm>
            <a:off x="796464" y="4100013"/>
            <a:ext cx="2094271" cy="783193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000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 دَراهِم</a:t>
            </a:r>
            <a:endParaRPr lang="fr-FR" sz="4000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6E6CE6B-3133-0BDA-0ECE-B8C2E1B7F380}"/>
              </a:ext>
            </a:extLst>
          </p:cNvPr>
          <p:cNvSpPr txBox="1"/>
          <p:nvPr/>
        </p:nvSpPr>
        <p:spPr>
          <a:xfrm>
            <a:off x="3466859" y="4100014"/>
            <a:ext cx="2388770" cy="783193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000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دِرْهَمٌ واحِدٌ</a:t>
            </a:r>
            <a:endParaRPr lang="fr-FR" sz="4000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8A3D687-C384-77BE-9DC6-484176F4684D}"/>
              </a:ext>
            </a:extLst>
          </p:cNvPr>
          <p:cNvSpPr txBox="1"/>
          <p:nvPr/>
        </p:nvSpPr>
        <p:spPr>
          <a:xfrm>
            <a:off x="6431753" y="4100013"/>
            <a:ext cx="2094271" cy="783193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000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دَراهِمَ</a:t>
            </a:r>
            <a:endParaRPr lang="fr-FR" sz="4000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B0B6DB8A-C7B2-C53C-CAD2-A89097096AF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11622" y="1790694"/>
            <a:ext cx="1720756" cy="1634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29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A24E81-4D3B-A805-4488-9E1A29D262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A658BBB-BDA0-B9F5-1845-C9EA19A3BE00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84E55B1-8060-B3E8-4224-EB474D8EC6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D1076F9-7E88-E812-BCDE-F82287B7CA6A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5327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EA320E-566E-76FC-1918-02242C8891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F20674E7-1CDD-B384-1E01-F03A7DBDB263}"/>
              </a:ext>
            </a:extLst>
          </p:cNvPr>
          <p:cNvSpPr txBox="1"/>
          <p:nvPr/>
        </p:nvSpPr>
        <p:spPr>
          <a:xfrm>
            <a:off x="132735" y="76150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 قيمة هذه القطعة النقدية  هي 10 دراهم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E1FF2F1-081A-49E9-57AE-C3D8984270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03EAE22-9E62-01A8-831A-5CF5C4EF0656}"/>
              </a:ext>
            </a:extLst>
          </p:cNvPr>
          <p:cNvSpPr txBox="1"/>
          <p:nvPr/>
        </p:nvSpPr>
        <p:spPr>
          <a:xfrm>
            <a:off x="3466859" y="4100014"/>
            <a:ext cx="2388770" cy="783193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000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دِرْهَمٌ واحِدٌ</a:t>
            </a:r>
            <a:endParaRPr lang="fr-FR" sz="4000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4C0DE97-1B44-6E6D-8C86-C124F3F466AD}"/>
              </a:ext>
            </a:extLst>
          </p:cNvPr>
          <p:cNvSpPr txBox="1"/>
          <p:nvPr/>
        </p:nvSpPr>
        <p:spPr>
          <a:xfrm>
            <a:off x="6431753" y="4100013"/>
            <a:ext cx="2094271" cy="783193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000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دَراهِمَ</a:t>
            </a:r>
            <a:endParaRPr lang="fr-FR" sz="4000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13B74C3-099C-5662-8AA4-72E6795D945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11622" y="1790694"/>
            <a:ext cx="1720756" cy="1634719"/>
          </a:xfrm>
          <a:prstGeom prst="rect">
            <a:avLst/>
          </a:prstGeom>
        </p:spPr>
      </p:pic>
      <p:sp>
        <p:nvSpPr>
          <p:cNvPr id="7" name="Ellipse 6">
            <a:extLst>
              <a:ext uri="{FF2B5EF4-FFF2-40B4-BE49-F238E27FC236}">
                <a16:creationId xmlns:a16="http://schemas.microsoft.com/office/drawing/2014/main" id="{A4937281-96B0-527C-5F22-05E4F8F94A7A}"/>
              </a:ext>
            </a:extLst>
          </p:cNvPr>
          <p:cNvSpPr/>
          <p:nvPr/>
        </p:nvSpPr>
        <p:spPr>
          <a:xfrm>
            <a:off x="4537138" y="2133005"/>
            <a:ext cx="798947" cy="95009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4660CF7-36EB-CE7D-EA0D-B8D0E09BDF1C}"/>
              </a:ext>
            </a:extLst>
          </p:cNvPr>
          <p:cNvSpPr txBox="1"/>
          <p:nvPr/>
        </p:nvSpPr>
        <p:spPr>
          <a:xfrm>
            <a:off x="796464" y="4100013"/>
            <a:ext cx="2094271" cy="783193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000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 دَراهِم</a:t>
            </a:r>
            <a:endParaRPr lang="fr-FR" sz="4000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3173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B46EEF-7CE9-EE91-4A1A-27DEAC7477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67408A56-C0F3-B655-BED6-FBDBC88F884C}"/>
              </a:ext>
            </a:extLst>
          </p:cNvPr>
          <p:cNvSpPr txBox="1"/>
          <p:nvPr/>
        </p:nvSpPr>
        <p:spPr>
          <a:xfrm>
            <a:off x="132735" y="746761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اكتبوا على الألواح  قيمة هذه الورقة  النقدية  </a:t>
            </a:r>
            <a:endParaRPr kumimoji="0" lang="ar-MA" sz="1800" i="1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5B96443-9711-A895-8771-42855BDEFC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C126BCE2-01CB-5262-7421-8B0B046BEBD8}"/>
              </a:ext>
            </a:extLst>
          </p:cNvPr>
          <p:cNvSpPr txBox="1"/>
          <p:nvPr/>
        </p:nvSpPr>
        <p:spPr>
          <a:xfrm>
            <a:off x="796464" y="4100014"/>
            <a:ext cx="2094271" cy="783193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000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 دِرْهَماً</a:t>
            </a:r>
            <a:endParaRPr lang="fr-FR" sz="4000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38623C4-AA81-4DFE-8B40-2F36BD0FEC29}"/>
              </a:ext>
            </a:extLst>
          </p:cNvPr>
          <p:cNvSpPr txBox="1"/>
          <p:nvPr/>
        </p:nvSpPr>
        <p:spPr>
          <a:xfrm>
            <a:off x="3466859" y="4100014"/>
            <a:ext cx="2388770" cy="783193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000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50 دِرْهَماً</a:t>
            </a:r>
            <a:endParaRPr lang="fr-FR" sz="4000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EEB6B70-BAB0-576C-4FDC-3FCC177F56DC}"/>
              </a:ext>
            </a:extLst>
          </p:cNvPr>
          <p:cNvSpPr txBox="1"/>
          <p:nvPr/>
        </p:nvSpPr>
        <p:spPr>
          <a:xfrm>
            <a:off x="6431753" y="4100014"/>
            <a:ext cx="2094271" cy="783193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000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دَراهِمَ</a:t>
            </a:r>
            <a:endParaRPr lang="fr-FR" sz="4000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8539949-969A-5771-9E8E-A4889AAF2D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3744" y="1746807"/>
            <a:ext cx="3631029" cy="1737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777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C78D1C-E9F3-7FC1-8C5A-4F9269752D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7FEB8977-D444-57E4-436C-36684BC43982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ED3FD5A-1C91-A9B2-1FA6-C707A85D87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8879669-90CF-4A89-2E63-E5138E78A7EE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8179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2056CE-24E1-DC20-5B70-BE5A03D557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48D85029-5DEE-B966-FB21-5B66F4314F97}"/>
              </a:ext>
            </a:extLst>
          </p:cNvPr>
          <p:cNvSpPr txBox="1"/>
          <p:nvPr/>
        </p:nvSpPr>
        <p:spPr>
          <a:xfrm>
            <a:off x="132735" y="761509"/>
            <a:ext cx="737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 قيمة هذه الورقة النقدية  هي 50 درهما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0D25AFC-05C6-29ED-A73D-D86BD1FCBC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BE8F39BC-29FE-D731-06CD-CB613459D7D1}"/>
              </a:ext>
            </a:extLst>
          </p:cNvPr>
          <p:cNvSpPr txBox="1"/>
          <p:nvPr/>
        </p:nvSpPr>
        <p:spPr>
          <a:xfrm>
            <a:off x="796464" y="4100014"/>
            <a:ext cx="2094271" cy="783193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000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 دِرْهَماً</a:t>
            </a:r>
            <a:endParaRPr lang="fr-FR" sz="4000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A921DD8-B7D9-8565-7FDE-5AC911523662}"/>
              </a:ext>
            </a:extLst>
          </p:cNvPr>
          <p:cNvSpPr txBox="1"/>
          <p:nvPr/>
        </p:nvSpPr>
        <p:spPr>
          <a:xfrm>
            <a:off x="6431753" y="4100014"/>
            <a:ext cx="2094271" cy="783193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000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دَراهِمَ</a:t>
            </a:r>
            <a:endParaRPr lang="fr-FR" sz="4000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6E586977-3056-9A6A-4A89-65CDF5E34A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3744" y="1746807"/>
            <a:ext cx="3631029" cy="1737241"/>
          </a:xfrm>
          <a:prstGeom prst="rect">
            <a:avLst/>
          </a:prstGeom>
        </p:spPr>
      </p:pic>
      <p:sp>
        <p:nvSpPr>
          <p:cNvPr id="12" name="Ellipse 11">
            <a:extLst>
              <a:ext uri="{FF2B5EF4-FFF2-40B4-BE49-F238E27FC236}">
                <a16:creationId xmlns:a16="http://schemas.microsoft.com/office/drawing/2014/main" id="{1A10375B-DC56-9412-708A-6E435D4763CB}"/>
              </a:ext>
            </a:extLst>
          </p:cNvPr>
          <p:cNvSpPr/>
          <p:nvPr/>
        </p:nvSpPr>
        <p:spPr>
          <a:xfrm>
            <a:off x="5324660" y="2824793"/>
            <a:ext cx="660286" cy="71382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79533AA-7E39-B258-1072-EFBAB67EDEB0}"/>
              </a:ext>
            </a:extLst>
          </p:cNvPr>
          <p:cNvSpPr txBox="1"/>
          <p:nvPr/>
        </p:nvSpPr>
        <p:spPr>
          <a:xfrm>
            <a:off x="3466859" y="4100014"/>
            <a:ext cx="2388770" cy="783193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000" dirty="0">
                <a:solidFill>
                  <a:srgbClr val="196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50 دِرْهَماً</a:t>
            </a:r>
            <a:endParaRPr lang="fr-FR" sz="4000" dirty="0">
              <a:solidFill>
                <a:srgbClr val="1960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5349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ADF0BDF-1DEF-EB7B-6D94-0B5134D0B265}"/>
              </a:ext>
            </a:extLst>
          </p:cNvPr>
          <p:cNvSpPr/>
          <p:nvPr/>
        </p:nvSpPr>
        <p:spPr>
          <a:xfrm>
            <a:off x="2105026" y="2677003"/>
            <a:ext cx="4933949" cy="185075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A519A75-3686-B953-A1A8-E5D939ABE159}"/>
              </a:ext>
            </a:extLst>
          </p:cNvPr>
          <p:cNvSpPr txBox="1"/>
          <p:nvPr/>
        </p:nvSpPr>
        <p:spPr>
          <a:xfrm>
            <a:off x="1932036" y="3412579"/>
            <a:ext cx="450826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حساب قيمة النقود </a:t>
            </a:r>
          </a:p>
        </p:txBody>
      </p:sp>
      <p:sp>
        <p:nvSpPr>
          <p:cNvPr id="11" name="Flowchart: Alternate Process 54">
            <a:extLst>
              <a:ext uri="{FF2B5EF4-FFF2-40B4-BE49-F238E27FC236}">
                <a16:creationId xmlns:a16="http://schemas.microsoft.com/office/drawing/2014/main" id="{02CE9C97-0F70-AE43-3953-109555BBB2A4}"/>
              </a:ext>
            </a:extLst>
          </p:cNvPr>
          <p:cNvSpPr/>
          <p:nvPr/>
        </p:nvSpPr>
        <p:spPr>
          <a:xfrm>
            <a:off x="3067666" y="2166867"/>
            <a:ext cx="3047384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نمذجة 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B7C33798-A740-CEA9-49FE-C501F5D00596}"/>
              </a:ext>
            </a:extLst>
          </p:cNvPr>
          <p:cNvSpPr>
            <a:spLocks noChangeAspect="1"/>
          </p:cNvSpPr>
          <p:nvPr/>
        </p:nvSpPr>
        <p:spPr>
          <a:xfrm>
            <a:off x="5729755" y="2205686"/>
            <a:ext cx="644500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2</a:t>
            </a:r>
            <a:endParaRPr lang="fr-MA" sz="3200" b="1" dirty="0"/>
          </a:p>
        </p:txBody>
      </p:sp>
      <p:pic>
        <p:nvPicPr>
          <p:cNvPr id="13" name="Image 2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94CF05D-FB87-58F3-8FA7-4CEBE9245A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427999" y="3358277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57942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9496" y="738734"/>
            <a:ext cx="75980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الآن، سنتعرف مع ندى و مجد كيف نقوم بحساب قيمة النقود </a:t>
            </a:r>
          </a:p>
        </p:txBody>
      </p:sp>
      <p:pic>
        <p:nvPicPr>
          <p:cNvPr id="2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FEB96A49-5F2F-6CD1-D7BA-824966C2F28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3A992B2-2A49-BDC0-2820-F45AFC3998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5" y="2123768"/>
            <a:ext cx="4014698" cy="390414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B68E0A6-D651-9376-9F83-2E98161CE5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8" y="2268578"/>
            <a:ext cx="2554216" cy="3836575"/>
          </a:xfrm>
          <a:prstGeom prst="rect">
            <a:avLst/>
          </a:prstGeom>
        </p:spPr>
      </p:pic>
      <p:pic>
        <p:nvPicPr>
          <p:cNvPr id="5" name="Image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C7F6F80-B6A0-ABB4-9B6E-422FD59695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764182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2CC360-CDDB-FF22-ED44-912277EE89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720390" y="907325"/>
            <a:ext cx="4659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</a:rPr>
              <a:t>عرض فيديو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النمذجة</a:t>
            </a:r>
            <a:endParaRPr lang="ar-MA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B89A5F20-0787-7ADA-D4FC-F862E4065E5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MATHS-N1-P4-SEM 4- S1">
            <a:hlinkClick r:id="" action="ppaction://media"/>
            <a:extLst>
              <a:ext uri="{FF2B5EF4-FFF2-40B4-BE49-F238E27FC236}">
                <a16:creationId xmlns:a16="http://schemas.microsoft.com/office/drawing/2014/main" id="{D8FAC0BC-AB03-3BB4-E5EC-BB83209D873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449263" y="1819941"/>
            <a:ext cx="6245475" cy="3513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303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8282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9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75D1EB4C-D963-C71D-B9CC-88E564CFFCD6}"/>
              </a:ext>
            </a:extLst>
          </p:cNvPr>
          <p:cNvSpPr txBox="1"/>
          <p:nvPr/>
        </p:nvSpPr>
        <p:spPr>
          <a:xfrm>
            <a:off x="266644" y="866168"/>
            <a:ext cx="72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يذكرنا بخطوات حساب قيمة النقود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6FC4986-0B51-D373-5D8D-BB95CFCEA2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0BBC193-8B74-54D9-BD24-CDFE63A74E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989" y="1856616"/>
            <a:ext cx="6870023" cy="376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76678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86ACEDE-536E-DADC-7E89-CC7B321C3936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B7C8A60-0812-ED05-DA8C-C2B3ACDD96C3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AF82D7C7-842F-76E8-8107-50D55847C8A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35242" y="3262486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895C21C0-E62A-FD46-DB7C-68A40D904531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F3835E11-1157-F4E9-1536-69FD6271D383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2A55F8BF-640F-7767-984D-E593FD48ADC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297CD154-B55E-DB2C-AD2F-396551AE614B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A82D396E-F49A-AFD2-459C-CFCA505EC719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2862828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65E2B95-B182-9057-41D2-BDEE9EE14077}"/>
              </a:ext>
            </a:extLst>
          </p:cNvPr>
          <p:cNvSpPr txBox="1"/>
          <p:nvPr/>
        </p:nvSpPr>
        <p:spPr>
          <a:xfrm>
            <a:off x="101600" y="761005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، نريد أن نحسب قيمة هذه النقود . سننجز هذا النشاط  خطوة خطوة 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ECEAC09-C2D2-EFA9-F6E7-65DB1F6933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CFAB956E-82A7-FDB8-24E1-E53D95F75D2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11144" y="2269247"/>
            <a:ext cx="3921712" cy="261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274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B28865-3B5E-FCC5-1F59-D4440D3219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D5E01C74-B55B-C4C8-F32D-DB207B313BBB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هي الخطوة الأولى ؟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3CF8554-1537-2097-49AE-AC0D7E6AAE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3637305-A08A-9D18-AEFD-BA97DA2B6B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311C49C3-19AC-B8A8-744A-7FBDFFF486B0}"/>
              </a:ext>
            </a:extLst>
          </p:cNvPr>
          <p:cNvGrpSpPr/>
          <p:nvPr/>
        </p:nvGrpSpPr>
        <p:grpSpPr>
          <a:xfrm>
            <a:off x="5808258" y="1618717"/>
            <a:ext cx="2051371" cy="455287"/>
            <a:chOff x="5856035" y="1862992"/>
            <a:chExt cx="2051371" cy="357854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C969DB7-7F15-23E5-AF87-2D3B0718E29E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أَحْسب المجموع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Oval 80">
              <a:extLst>
                <a:ext uri="{FF2B5EF4-FFF2-40B4-BE49-F238E27FC236}">
                  <a16:creationId xmlns:a16="http://schemas.microsoft.com/office/drawing/2014/main" id="{08A45754-3AFF-9AAA-F720-AB8990691EA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AA9CABF9-B278-DAEB-69B9-142FEF8FF61F}"/>
              </a:ext>
            </a:extLst>
          </p:cNvPr>
          <p:cNvGrpSpPr/>
          <p:nvPr/>
        </p:nvGrpSpPr>
        <p:grpSpPr>
          <a:xfrm>
            <a:off x="825206" y="1571379"/>
            <a:ext cx="2160652" cy="463607"/>
            <a:chOff x="2895873" y="1827488"/>
            <a:chExt cx="2537702" cy="463607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A036E9CF-7D50-ACB6-9720-3DDA8EFA667B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القيمة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8A1F57F3-FBAA-9591-DC8B-8E90DDA4AEF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pic>
        <p:nvPicPr>
          <p:cNvPr id="20" name="Image 19">
            <a:extLst>
              <a:ext uri="{FF2B5EF4-FFF2-40B4-BE49-F238E27FC236}">
                <a16:creationId xmlns:a16="http://schemas.microsoft.com/office/drawing/2014/main" id="{12271179-5B4D-8EB5-90AB-0C65B0198E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6108" y="2147483647"/>
            <a:ext cx="948253" cy="934897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E9B83770-3255-8D20-D886-278664A0C9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17439" y="4908192"/>
            <a:ext cx="6478891" cy="153458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A69AA86-6A5D-424B-A520-E3FA724CA5A7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11144" y="2269247"/>
            <a:ext cx="3921712" cy="261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554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E7CEBB-DF03-611D-0749-E4A6D13AF1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4499BF64-3DF2-4C6F-4E63-9E6F9F5C504C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احسبوا المجموع بدءا من أكبر قيمة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E1DFF74-A2A6-92FE-0A1C-9A359D709E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A98CBB4B-B812-59D5-5920-A9B7C4F67901}"/>
              </a:ext>
            </a:extLst>
          </p:cNvPr>
          <p:cNvGrpSpPr/>
          <p:nvPr/>
        </p:nvGrpSpPr>
        <p:grpSpPr>
          <a:xfrm>
            <a:off x="5808258" y="1618717"/>
            <a:ext cx="2051371" cy="455287"/>
            <a:chOff x="5856035" y="1862992"/>
            <a:chExt cx="2051371" cy="357854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A562EF1F-DB9F-75DC-95EE-05A24641D82E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أَحْسب المجموع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Oval 80">
              <a:extLst>
                <a:ext uri="{FF2B5EF4-FFF2-40B4-BE49-F238E27FC236}">
                  <a16:creationId xmlns:a16="http://schemas.microsoft.com/office/drawing/2014/main" id="{49AAFFA9-A89F-E380-EB83-2F9483A24A2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D2CBBC69-18D7-849B-FC0D-71B527E72910}"/>
              </a:ext>
            </a:extLst>
          </p:cNvPr>
          <p:cNvGrpSpPr/>
          <p:nvPr/>
        </p:nvGrpSpPr>
        <p:grpSpPr>
          <a:xfrm>
            <a:off x="825206" y="1571379"/>
            <a:ext cx="2160652" cy="463607"/>
            <a:chOff x="2895873" y="1827488"/>
            <a:chExt cx="2537702" cy="463607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1CFA626A-BE45-CF21-5AA6-96825AC0C44D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القيمة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6574DDC0-544F-25CF-2BD8-3EFE51EEA9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pic>
        <p:nvPicPr>
          <p:cNvPr id="20" name="Image 19">
            <a:extLst>
              <a:ext uri="{FF2B5EF4-FFF2-40B4-BE49-F238E27FC236}">
                <a16:creationId xmlns:a16="http://schemas.microsoft.com/office/drawing/2014/main" id="{972C3452-A6F0-E59D-0E77-476F13778E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6108" y="2147483647"/>
            <a:ext cx="948253" cy="93489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04962BD-C591-BA41-06E7-16B08BE0BC7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11144" y="2269247"/>
            <a:ext cx="3921712" cy="261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1315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4D8A70-F37D-C9A5-7977-0009BDAB71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64CF00B4-2DED-3F70-9848-02D160084EF6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0AB8F9C-90C2-E660-5BFF-721E8B2B7E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6A11270-D967-15FD-2C6C-A4373225BDF8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8883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BCA40B-E408-11B6-8399-2C9F9D365E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3B75804-FEFA-D072-9BF7-5C32704C9DD7}"/>
              </a:ext>
            </a:extLst>
          </p:cNvPr>
          <p:cNvSpPr txBox="1"/>
          <p:nvPr/>
        </p:nvSpPr>
        <p:spPr>
          <a:xfrm>
            <a:off x="101600" y="790501"/>
            <a:ext cx="7430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: لدينا 50 زائد 1 تساوي 51 ، زائد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تساوي 52 ، زائد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تساوي 53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المجموع هو 53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0B34D09-48B9-E4C1-14C5-0F9E64780F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DE62DC36-7972-5BCA-0FA2-47DA7432B22B}"/>
              </a:ext>
            </a:extLst>
          </p:cNvPr>
          <p:cNvGrpSpPr/>
          <p:nvPr/>
        </p:nvGrpSpPr>
        <p:grpSpPr>
          <a:xfrm>
            <a:off x="5808258" y="1618717"/>
            <a:ext cx="2051371" cy="455287"/>
            <a:chOff x="5856035" y="1862992"/>
            <a:chExt cx="2051371" cy="357854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5B85A441-FA3C-AF0E-5EC1-1E38009B9724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أَحْسب المجموع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Oval 80">
              <a:extLst>
                <a:ext uri="{FF2B5EF4-FFF2-40B4-BE49-F238E27FC236}">
                  <a16:creationId xmlns:a16="http://schemas.microsoft.com/office/drawing/2014/main" id="{5C27608B-A424-8E9A-843E-54D976088E2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5A661D25-3EF3-05AD-46DA-6887A457CC99}"/>
              </a:ext>
            </a:extLst>
          </p:cNvPr>
          <p:cNvGrpSpPr/>
          <p:nvPr/>
        </p:nvGrpSpPr>
        <p:grpSpPr>
          <a:xfrm>
            <a:off x="825206" y="1571379"/>
            <a:ext cx="2160652" cy="463607"/>
            <a:chOff x="2895873" y="1827488"/>
            <a:chExt cx="2537702" cy="463607"/>
          </a:xfrm>
        </p:grpSpPr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459239E7-0EC5-B7FD-08C2-E32B77880CF0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القيمة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" name="Oval 80">
              <a:extLst>
                <a:ext uri="{FF2B5EF4-FFF2-40B4-BE49-F238E27FC236}">
                  <a16:creationId xmlns:a16="http://schemas.microsoft.com/office/drawing/2014/main" id="{A7B9FA0E-78FC-4324-2ED7-DAE867F67F3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600" b="1" dirty="0"/>
                <a:t>2</a:t>
              </a:r>
              <a:endParaRPr lang="fr-MA" sz="1600" b="1" dirty="0"/>
            </a:p>
          </p:txBody>
        </p:sp>
      </p:grpSp>
      <p:pic>
        <p:nvPicPr>
          <p:cNvPr id="35" name="Image 34">
            <a:extLst>
              <a:ext uri="{FF2B5EF4-FFF2-40B4-BE49-F238E27FC236}">
                <a16:creationId xmlns:a16="http://schemas.microsoft.com/office/drawing/2014/main" id="{23ABD382-0303-915F-7AE2-965D0055CF2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11144" y="2269247"/>
            <a:ext cx="3921712" cy="2614475"/>
          </a:xfrm>
          <a:prstGeom prst="rect">
            <a:avLst/>
          </a:prstGeom>
        </p:spPr>
      </p:pic>
      <p:sp>
        <p:nvSpPr>
          <p:cNvPr id="36" name="Ellipse 35">
            <a:extLst>
              <a:ext uri="{FF2B5EF4-FFF2-40B4-BE49-F238E27FC236}">
                <a16:creationId xmlns:a16="http://schemas.microsoft.com/office/drawing/2014/main" id="{3D697280-5491-C332-085D-7F53DD83F735}"/>
              </a:ext>
            </a:extLst>
          </p:cNvPr>
          <p:cNvSpPr/>
          <p:nvPr/>
        </p:nvSpPr>
        <p:spPr>
          <a:xfrm>
            <a:off x="4572000" y="3008670"/>
            <a:ext cx="572288" cy="56781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8" name="Ellipse 37">
            <a:extLst>
              <a:ext uri="{FF2B5EF4-FFF2-40B4-BE49-F238E27FC236}">
                <a16:creationId xmlns:a16="http://schemas.microsoft.com/office/drawing/2014/main" id="{41914642-680B-6255-9DBB-A870B9D86AA9}"/>
              </a:ext>
            </a:extLst>
          </p:cNvPr>
          <p:cNvSpPr/>
          <p:nvPr/>
        </p:nvSpPr>
        <p:spPr>
          <a:xfrm>
            <a:off x="3315400" y="4031225"/>
            <a:ext cx="572288" cy="56781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9" name="Ellipse 38">
            <a:extLst>
              <a:ext uri="{FF2B5EF4-FFF2-40B4-BE49-F238E27FC236}">
                <a16:creationId xmlns:a16="http://schemas.microsoft.com/office/drawing/2014/main" id="{90FBEBB2-BAA7-9963-20EF-01A815AD531D}"/>
              </a:ext>
            </a:extLst>
          </p:cNvPr>
          <p:cNvSpPr/>
          <p:nvPr/>
        </p:nvSpPr>
        <p:spPr>
          <a:xfrm>
            <a:off x="4241612" y="4031225"/>
            <a:ext cx="572288" cy="56781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0" name="Ellipse 39">
            <a:extLst>
              <a:ext uri="{FF2B5EF4-FFF2-40B4-BE49-F238E27FC236}">
                <a16:creationId xmlns:a16="http://schemas.microsoft.com/office/drawing/2014/main" id="{A6EE5BFB-3986-A631-5728-FC6101F602DE}"/>
              </a:ext>
            </a:extLst>
          </p:cNvPr>
          <p:cNvSpPr/>
          <p:nvPr/>
        </p:nvSpPr>
        <p:spPr>
          <a:xfrm>
            <a:off x="5167824" y="4031225"/>
            <a:ext cx="572288" cy="56781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6C9486F0-0E35-4B15-806E-857A8C1EC073}"/>
              </a:ext>
            </a:extLst>
          </p:cNvPr>
          <p:cNvSpPr txBox="1"/>
          <p:nvPr/>
        </p:nvSpPr>
        <p:spPr>
          <a:xfrm>
            <a:off x="3591233" y="5089144"/>
            <a:ext cx="1961535" cy="851297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53</a:t>
            </a:r>
          </a:p>
        </p:txBody>
      </p:sp>
    </p:spTree>
    <p:extLst>
      <p:ext uri="{BB962C8B-B14F-4D97-AF65-F5344CB8AC3E}">
        <p14:creationId xmlns:p14="http://schemas.microsoft.com/office/powerpoint/2010/main" val="183135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8" grpId="0" animBg="1"/>
      <p:bldP spid="39" grpId="0" animBg="1"/>
      <p:bldP spid="40" grpId="0" animBg="1"/>
      <p:bldP spid="41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666F85-22DB-5498-EEC3-B9513680E3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1CF3F4FB-C10D-0672-1F7E-A7212517ED3E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نفعل في الخطوة الثانية ؟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8B46292-9471-CA78-2363-6F1826784B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4C209CA-9188-2CC4-B511-104293D615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70708C81-1326-53F9-DD80-02BABA373E13}"/>
              </a:ext>
            </a:extLst>
          </p:cNvPr>
          <p:cNvGrpSpPr/>
          <p:nvPr/>
        </p:nvGrpSpPr>
        <p:grpSpPr>
          <a:xfrm>
            <a:off x="5808258" y="1618717"/>
            <a:ext cx="2051371" cy="455287"/>
            <a:chOff x="5856035" y="1862992"/>
            <a:chExt cx="2051371" cy="357854"/>
          </a:xfrm>
          <a:solidFill>
            <a:schemeClr val="bg1">
              <a:lumMod val="75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C9583288-CC75-7EAD-6755-560FEE455AFB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أَحْسب المجموع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Oval 80">
              <a:extLst>
                <a:ext uri="{FF2B5EF4-FFF2-40B4-BE49-F238E27FC236}">
                  <a16:creationId xmlns:a16="http://schemas.microsoft.com/office/drawing/2014/main" id="{8D8358AE-7675-95B3-7829-B38361431B2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1B6D5C57-71D6-0E03-DCBD-26B2233E0F9F}"/>
              </a:ext>
            </a:extLst>
          </p:cNvPr>
          <p:cNvGrpSpPr/>
          <p:nvPr/>
        </p:nvGrpSpPr>
        <p:grpSpPr>
          <a:xfrm>
            <a:off x="825206" y="1571379"/>
            <a:ext cx="2160652" cy="463607"/>
            <a:chOff x="2895873" y="1827488"/>
            <a:chExt cx="2537702" cy="463607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95AF100-E33B-EC01-8A36-9072826A16E9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القيمة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18CDC88D-247A-CBE1-6A21-87AD8C9FF63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20" name="Image 19">
            <a:extLst>
              <a:ext uri="{FF2B5EF4-FFF2-40B4-BE49-F238E27FC236}">
                <a16:creationId xmlns:a16="http://schemas.microsoft.com/office/drawing/2014/main" id="{0EE7F55C-BD9C-BECE-CF41-D4A84F8093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6108" y="2147483647"/>
            <a:ext cx="948253" cy="934897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3110824D-27C0-C0C4-438E-D17C75A07F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17439" y="4908192"/>
            <a:ext cx="6478891" cy="153458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74039E2-3AA7-5547-2385-889AEA93F7CB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11144" y="2269247"/>
            <a:ext cx="3921712" cy="261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172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6F4BBE-5875-DCDC-9064-AC4458A9A0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E9FA2D62-6FDA-C49A-E288-86C1978ED59F}"/>
              </a:ext>
            </a:extLst>
          </p:cNvPr>
          <p:cNvSpPr txBox="1"/>
          <p:nvPr/>
        </p:nvSpPr>
        <p:spPr>
          <a:xfrm>
            <a:off x="657031" y="7525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ارفعوا الألواح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E4AC81E-DB2C-B9BE-FA81-37BC00632C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37B72A5-B838-5C60-5BAD-0373F567579B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527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92690C-2FE3-E87A-F8AC-7D1E188E48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2F61A6A-21E9-F013-1A22-DF02EF45011C}"/>
              </a:ext>
            </a:extLst>
          </p:cNvPr>
          <p:cNvSpPr txBox="1"/>
          <p:nvPr/>
        </p:nvSpPr>
        <p:spPr>
          <a:xfrm>
            <a:off x="101600" y="849493"/>
            <a:ext cx="743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 نكتب 53 درهما هكذا  :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53dh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9EE819F-2FF9-CDC3-EA8F-7784E4D7C6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905ED8B-8039-571B-8B1E-8BB10C2800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9670" y="5089144"/>
            <a:ext cx="1111031" cy="1489254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CECF21FA-85BC-3769-D6E1-3B99EF89956D}"/>
              </a:ext>
            </a:extLst>
          </p:cNvPr>
          <p:cNvGrpSpPr/>
          <p:nvPr/>
        </p:nvGrpSpPr>
        <p:grpSpPr>
          <a:xfrm>
            <a:off x="5808258" y="1618717"/>
            <a:ext cx="2051371" cy="455287"/>
            <a:chOff x="5856035" y="1862992"/>
            <a:chExt cx="2051371" cy="357854"/>
          </a:xfrm>
          <a:solidFill>
            <a:schemeClr val="bg1">
              <a:lumMod val="75000"/>
            </a:schemeClr>
          </a:solidFill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16FD1AD-2CF5-0649-60D8-4727FE2CC2BB}"/>
                </a:ext>
              </a:extLst>
            </p:cNvPr>
            <p:cNvSpPr/>
            <p:nvPr/>
          </p:nvSpPr>
          <p:spPr>
            <a:xfrm>
              <a:off x="5856035" y="1862992"/>
              <a:ext cx="1703836" cy="357854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أَحْسب المجموع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Oval 80">
              <a:extLst>
                <a:ext uri="{FF2B5EF4-FFF2-40B4-BE49-F238E27FC236}">
                  <a16:creationId xmlns:a16="http://schemas.microsoft.com/office/drawing/2014/main" id="{ADA1D5E6-98D8-77DD-D033-AD3F6E5048A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6529" y="1888083"/>
              <a:ext cx="330877" cy="32532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600" b="1" dirty="0"/>
                <a:t>1</a:t>
              </a:r>
              <a:endParaRPr lang="fr-MA" sz="1600" b="1" dirty="0"/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236D52A2-AF25-3DA6-2465-0F29C03317D1}"/>
              </a:ext>
            </a:extLst>
          </p:cNvPr>
          <p:cNvGrpSpPr/>
          <p:nvPr/>
        </p:nvGrpSpPr>
        <p:grpSpPr>
          <a:xfrm>
            <a:off x="825206" y="1571379"/>
            <a:ext cx="2160652" cy="463607"/>
            <a:chOff x="2895873" y="1827488"/>
            <a:chExt cx="2537702" cy="463607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0C47DFAC-8043-E9A1-C4FE-B313DD715006}"/>
                </a:ext>
              </a:extLst>
            </p:cNvPr>
            <p:cNvSpPr/>
            <p:nvPr/>
          </p:nvSpPr>
          <p:spPr>
            <a:xfrm>
              <a:off x="2895873" y="1827488"/>
              <a:ext cx="2097306" cy="463607"/>
            </a:xfrm>
            <a:prstGeom prst="roundRect">
              <a:avLst/>
            </a:prstGeom>
            <a:solidFill>
              <a:srgbClr val="19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أكتب القيمة 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BEEDD9BE-A52A-7E21-FFC0-C9108CF49DE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93178" y="1827489"/>
              <a:ext cx="440397" cy="440397"/>
            </a:xfrm>
            <a:prstGeom prst="ellipse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20" name="Image 19">
            <a:extLst>
              <a:ext uri="{FF2B5EF4-FFF2-40B4-BE49-F238E27FC236}">
                <a16:creationId xmlns:a16="http://schemas.microsoft.com/office/drawing/2014/main" id="{ECBFD936-DED0-A98F-20BE-9F8CEA94F7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6108" y="2147483647"/>
            <a:ext cx="948253" cy="93489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1014000-D937-651E-CA06-6802388202B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11144" y="2269247"/>
            <a:ext cx="3921712" cy="2614475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B30AC7DC-5C23-96A3-EB9A-C50B9A8244D5}"/>
              </a:ext>
            </a:extLst>
          </p:cNvPr>
          <p:cNvSpPr txBox="1"/>
          <p:nvPr/>
        </p:nvSpPr>
        <p:spPr>
          <a:xfrm>
            <a:off x="3591233" y="5089144"/>
            <a:ext cx="1961535" cy="851297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53 </a:t>
            </a:r>
            <a:r>
              <a:rPr lang="fr-FR" sz="44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dh</a:t>
            </a:r>
            <a:endParaRPr lang="fr-FR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3876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41329B-D13B-7ED3-9599-CDDD3C8757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16F0021-DE70-F67D-81A5-DA05AE3C035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E3CC2EF-2E86-F08B-B19A-26406CAC95E7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BCAB96E-5622-9B80-701B-ED64ADC16A74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30109D8B-2504-0D99-4BB0-3DFB692CD9C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671501" y="3779500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AA9A8A2A-8FD7-1A77-FC59-D80EB1A69F07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676523F2-FD9D-94F0-20D8-56E4E3EC53DF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E44CFA8D-CF8A-891B-C297-B5EA18E6091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5413F46-E5B5-63F1-F6EB-8FC1CDFF3949}"/>
                </a:ext>
              </a:extLst>
            </p:cNvPr>
            <p:cNvSpPr txBox="1"/>
            <p:nvPr/>
          </p:nvSpPr>
          <p:spPr>
            <a:xfrm>
              <a:off x="2223570" y="3814140"/>
              <a:ext cx="344793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3DEB9FB8-7A44-2602-DB10-FDC1B238BF6A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4599186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8F5A67-CCBA-0E53-DE30-5610E2CCB7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5AAC1E49-C433-B0CB-5D91-096B28D6CF81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خذوا ألواحكم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29AD5CE-0DFC-264C-FA04-78D0F34800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33E4876-B26B-1944-14B1-AA5206623598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1608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65A8CE-0B5A-3598-CCD4-550BE336D3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80AC104E-C066-739B-DB0E-8F8C584D75DE}"/>
              </a:ext>
            </a:extLst>
          </p:cNvPr>
          <p:cNvSpPr txBox="1"/>
          <p:nvPr/>
        </p:nvSpPr>
        <p:spPr>
          <a:xfrm>
            <a:off x="259310" y="706569"/>
            <a:ext cx="73207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اكتبوا على الألواح قيمة هذه النقود 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45CF8C4-8C33-2992-4DC6-BC24E934E3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0D02D21-EAAF-88AD-9777-5E960D52D99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97384" y="1673780"/>
            <a:ext cx="4293765" cy="2869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847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636E63-06B7-1D97-C4BC-DA5C4882CA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0D4B9ED-B940-3EE3-24B9-D7E8BD088BC0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B59DBFF-9C2F-C911-B04E-B6082B7CFE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33054E9-6304-2B78-F5C0-99103D69DD1A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9993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0A06AF-014D-98CC-1B79-12076C5AD1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D055D588-EB73-020C-D983-51238CDF8D3C}"/>
              </a:ext>
            </a:extLst>
          </p:cNvPr>
          <p:cNvSpPr txBox="1"/>
          <p:nvPr/>
        </p:nvSpPr>
        <p:spPr>
          <a:xfrm>
            <a:off x="259310" y="706569"/>
            <a:ext cx="73207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 قيمة هذه النقود هي </a:t>
            </a:r>
            <a:r>
              <a:rPr lang="fr-FR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27 </a:t>
            </a:r>
            <a:r>
              <a:rPr lang="fr-FR" b="1" dirty="0" err="1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dh</a:t>
            </a:r>
            <a:endParaRPr lang="ar-MA" b="1" dirty="0">
              <a:solidFill>
                <a:srgbClr val="A5A5A5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 من يشرح لنا كيف توصل للجواب ؟.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E9154F2-8BFB-AD06-DC2E-E760358A0F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7" name="ZoneTexte 26">
            <a:extLst>
              <a:ext uri="{FF2B5EF4-FFF2-40B4-BE49-F238E27FC236}">
                <a16:creationId xmlns:a16="http://schemas.microsoft.com/office/drawing/2014/main" id="{D2DFED74-8A75-CAC4-7EAB-E00D8EE1E4BC}"/>
              </a:ext>
            </a:extLst>
          </p:cNvPr>
          <p:cNvSpPr txBox="1"/>
          <p:nvPr/>
        </p:nvSpPr>
        <p:spPr>
          <a:xfrm>
            <a:off x="3617042" y="4599445"/>
            <a:ext cx="1909916" cy="919401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27 </a:t>
            </a:r>
            <a:r>
              <a:rPr lang="fr-FR" sz="48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dh</a:t>
            </a:r>
            <a:endParaRPr lang="fr-FR" sz="4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B1369C3-A72B-1B28-ADEA-ABAF6E92421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97384" y="1673780"/>
            <a:ext cx="4293765" cy="2869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034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761748-5B09-BF24-DE96-FD5BC471B2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F5139CF-FE03-592A-C2A8-67DEBE081E4F}"/>
              </a:ext>
            </a:extLst>
          </p:cNvPr>
          <p:cNvSpPr txBox="1"/>
          <p:nvPr/>
        </p:nvSpPr>
        <p:spPr>
          <a:xfrm>
            <a:off x="259310" y="706569"/>
            <a:ext cx="73207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اكتبوا على الألواح قيمة هذه النقود 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E1AF849-4F16-F457-E208-C754A1E274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87DA4BC-16A0-99A6-27A5-E091BC3986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44873" y="1601543"/>
            <a:ext cx="4306775" cy="2895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02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7F3588-26C6-5F55-DC01-68E1659B10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B7698B7-422D-7056-1698-D1182EA8F287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9F48C84-4589-C59B-242C-54CA68E925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FD80C73-9E73-F7E7-D2B1-37CBA0D50C3E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3949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D602B3-0840-407B-4747-25603C40B3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1FD69C3B-6FF3-9D10-C283-5207BE469D60}"/>
              </a:ext>
            </a:extLst>
          </p:cNvPr>
          <p:cNvSpPr txBox="1"/>
          <p:nvPr/>
        </p:nvSpPr>
        <p:spPr>
          <a:xfrm>
            <a:off x="259310" y="706569"/>
            <a:ext cx="73207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 قيمة هذه النقود هي </a:t>
            </a:r>
            <a:r>
              <a:rPr lang="fr-FR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65 </a:t>
            </a:r>
            <a:r>
              <a:rPr lang="fr-FR" b="1" dirty="0" err="1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dh</a:t>
            </a:r>
            <a:endParaRPr lang="ar-MA" b="1" dirty="0">
              <a:solidFill>
                <a:srgbClr val="A5A5A5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 من يشرح لنا كيف توصل للجواب ؟.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756C323-CC2E-ACAC-29A3-9883C701F6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7" name="ZoneTexte 26">
            <a:extLst>
              <a:ext uri="{FF2B5EF4-FFF2-40B4-BE49-F238E27FC236}">
                <a16:creationId xmlns:a16="http://schemas.microsoft.com/office/drawing/2014/main" id="{307D4420-FEE3-4DE9-B7D0-5F5E92BE60F2}"/>
              </a:ext>
            </a:extLst>
          </p:cNvPr>
          <p:cNvSpPr txBox="1"/>
          <p:nvPr/>
        </p:nvSpPr>
        <p:spPr>
          <a:xfrm>
            <a:off x="3646539" y="4599445"/>
            <a:ext cx="1850922" cy="919401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65 </a:t>
            </a:r>
            <a:r>
              <a:rPr lang="fr-FR" sz="48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dh</a:t>
            </a:r>
            <a:endParaRPr lang="fr-FR" sz="4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871D85A-EE2D-7EE3-C208-727C657999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44873" y="1601543"/>
            <a:ext cx="4306775" cy="2895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1823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221BD1-919E-734C-CBA4-F0DD3599E3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FC33F333-A7DB-8E63-C206-EEAE1828E176}"/>
              </a:ext>
            </a:extLst>
          </p:cNvPr>
          <p:cNvSpPr txBox="1"/>
          <p:nvPr/>
        </p:nvSpPr>
        <p:spPr>
          <a:xfrm>
            <a:off x="259310" y="706569"/>
            <a:ext cx="73207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اكتبوا على الألواح قيمة هذه النقود 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49BAE16-39F5-4F79-5706-FEFCD43CFF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3810DCE-A027-446C-5237-60AD781C8E89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21866" y="1619281"/>
            <a:ext cx="4300269" cy="2882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683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F295C1-23F1-91F5-1180-CA2DE9B80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BB69CD7-D4B3-28F0-0B78-C44FFD4E4B91}"/>
              </a:ext>
            </a:extLst>
          </p:cNvPr>
          <p:cNvSpPr txBox="1"/>
          <p:nvPr/>
        </p:nvSpPr>
        <p:spPr>
          <a:xfrm>
            <a:off x="657031" y="816065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    </a:t>
            </a:r>
          </a:p>
        </p:txBody>
      </p:sp>
      <p:pic>
        <p:nvPicPr>
          <p:cNvPr id="3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D0CB92-0B52-9C27-BE30-0B3DDCC76E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Google Shape;292;p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6C3BAA1-855E-C95D-41FC-49AD7C1DD25D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4375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8268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68333B-3BB5-CC31-729E-8B83B4029B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A014C738-BF22-D07B-9645-EE0DEC2445AE}"/>
              </a:ext>
            </a:extLst>
          </p:cNvPr>
          <p:cNvSpPr txBox="1"/>
          <p:nvPr/>
        </p:nvSpPr>
        <p:spPr>
          <a:xfrm>
            <a:off x="259310" y="706569"/>
            <a:ext cx="73207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صححوا : قيمة هذه النقود هي </a:t>
            </a:r>
            <a:r>
              <a:rPr lang="fr-FR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32 </a:t>
            </a:r>
            <a:r>
              <a:rPr lang="fr-FR" b="1" dirty="0" err="1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dh</a:t>
            </a:r>
            <a:endParaRPr lang="ar-MA" b="1" dirty="0">
              <a:solidFill>
                <a:srgbClr val="A5A5A5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 من يشرح لنا كيف توصل للجواب ؟.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20F2828-B972-BA14-4FCB-DD4717FB68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27" name="ZoneTexte 26">
            <a:extLst>
              <a:ext uri="{FF2B5EF4-FFF2-40B4-BE49-F238E27FC236}">
                <a16:creationId xmlns:a16="http://schemas.microsoft.com/office/drawing/2014/main" id="{2F207DE4-17FF-F2E5-C750-08A85844C74E}"/>
              </a:ext>
            </a:extLst>
          </p:cNvPr>
          <p:cNvSpPr txBox="1"/>
          <p:nvPr/>
        </p:nvSpPr>
        <p:spPr>
          <a:xfrm>
            <a:off x="3768213" y="4599445"/>
            <a:ext cx="1880419" cy="919401"/>
          </a:xfrm>
          <a:prstGeom prst="roundRect">
            <a:avLst/>
          </a:prstGeom>
          <a:noFill/>
          <a:ln>
            <a:solidFill>
              <a:srgbClr val="16AB9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32 </a:t>
            </a:r>
            <a:r>
              <a:rPr lang="fr-FR" sz="48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dh</a:t>
            </a:r>
            <a:endParaRPr lang="fr-FR" sz="4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388652F-FE69-423F-8065-A660AB380B3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CE5E3"/>
              </a:clrFrom>
              <a:clrTo>
                <a:srgbClr val="FCE5E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21866" y="1619281"/>
            <a:ext cx="4300269" cy="2882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683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DF61E7-7B15-2D85-5C2A-AAFDE9815C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C55B057-039B-76CD-40B1-C69303187F0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6A778D6-7ECA-4F95-17F8-83E78C591FC6}"/>
              </a:ext>
            </a:extLst>
          </p:cNvPr>
          <p:cNvGrpSpPr/>
          <p:nvPr/>
        </p:nvGrpSpPr>
        <p:grpSpPr>
          <a:xfrm>
            <a:off x="2094738" y="2260159"/>
            <a:ext cx="4785052" cy="2758881"/>
            <a:chOff x="2054098" y="2436266"/>
            <a:chExt cx="4785052" cy="275888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3EB6B54-9C89-98DB-B237-D4645AF9DB05}"/>
                </a:ext>
              </a:extLst>
            </p:cNvPr>
            <p:cNvSpPr/>
            <p:nvPr/>
          </p:nvSpPr>
          <p:spPr>
            <a:xfrm>
              <a:off x="2054098" y="2817097"/>
              <a:ext cx="4785052" cy="237805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5" name="Image 4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08EC1298-D442-D7E6-2DF6-523E8C55CD0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89358" y="4302404"/>
              <a:ext cx="631873" cy="63187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1FD1B9B4-2B22-DBAB-D1BF-0A36A47D365A}"/>
                </a:ext>
              </a:extLst>
            </p:cNvPr>
            <p:cNvSpPr txBox="1"/>
            <p:nvPr/>
          </p:nvSpPr>
          <p:spPr>
            <a:xfrm>
              <a:off x="2054098" y="3316812"/>
              <a:ext cx="35551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1</a:t>
              </a:r>
            </a:p>
          </p:txBody>
        </p:sp>
        <p:sp>
          <p:nvSpPr>
            <p:cNvPr id="8" name="Flowchart: Alternate Process 54">
              <a:extLst>
                <a:ext uri="{FF2B5EF4-FFF2-40B4-BE49-F238E27FC236}">
                  <a16:creationId xmlns:a16="http://schemas.microsoft.com/office/drawing/2014/main" id="{007A4D87-85C9-1582-2D29-628FD398D6BE}"/>
                </a:ext>
              </a:extLst>
            </p:cNvPr>
            <p:cNvSpPr/>
            <p:nvPr/>
          </p:nvSpPr>
          <p:spPr>
            <a:xfrm>
              <a:off x="2804160" y="2436266"/>
              <a:ext cx="2966143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1F09177B-06E4-5EEA-DD36-ED4FD3B24D7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3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0435C44B-3647-F28B-B13A-3EB23F57B366}"/>
                </a:ext>
              </a:extLst>
            </p:cNvPr>
            <p:cNvSpPr txBox="1"/>
            <p:nvPr/>
          </p:nvSpPr>
          <p:spPr>
            <a:xfrm>
              <a:off x="2223570" y="3873132"/>
              <a:ext cx="3447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400" b="1" dirty="0">
                  <a:solidFill>
                    <a:srgbClr val="B2B3AE"/>
                  </a:solidFill>
                  <a:latin typeface="Dosis" pitchFamily="2" charset="0"/>
                  <a:cs typeface="Calibri" panose="020F0502020204030204" pitchFamily="34" charset="0"/>
                </a:rPr>
                <a:t>النشاط 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E7EDD139-CCCD-B520-99A6-D38B94EA5CF0}"/>
                </a:ext>
              </a:extLst>
            </p:cNvPr>
            <p:cNvSpPr txBox="1"/>
            <p:nvPr/>
          </p:nvSpPr>
          <p:spPr>
            <a:xfrm>
              <a:off x="2101404" y="4411373"/>
              <a:ext cx="35846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النشاط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5215448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46B8E-FB56-0174-3FDB-F3FBAF1F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B452CA2A-CDF0-2F2E-7B33-F570E1D70397}"/>
              </a:ext>
            </a:extLst>
          </p:cNvPr>
          <p:cNvSpPr txBox="1"/>
          <p:nvPr/>
        </p:nvSpPr>
        <p:spPr>
          <a:xfrm>
            <a:off x="107576" y="770266"/>
            <a:ext cx="73360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خذوا كراساتكم</a:t>
            </a:r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الصفحة 96 سنطبق ما تعلمناه  في  النشاط رقم 2؛ سأشرح لكم التعليمة. انتظروا الانطلاقة</a:t>
            </a:r>
            <a:r>
              <a:rPr lang="ar-MA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A3E1B2BD-970F-CD05-59C1-FD304C73EA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5BAA369C-E531-7592-720F-161FE6DA5872}"/>
              </a:ext>
            </a:extLst>
          </p:cNvPr>
          <p:cNvGrpSpPr/>
          <p:nvPr/>
        </p:nvGrpSpPr>
        <p:grpSpPr>
          <a:xfrm>
            <a:off x="1437838" y="1922444"/>
            <a:ext cx="6268324" cy="4165290"/>
            <a:chOff x="2083015" y="2195931"/>
            <a:chExt cx="6268324" cy="416529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278DA396-4F7E-75A7-4426-98C6E6D06E6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217177" y="2195931"/>
              <a:ext cx="3134162" cy="4165290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EA95FEA5-0199-DECC-BF35-57FFC768ECA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83015" y="2195931"/>
              <a:ext cx="3134162" cy="4165290"/>
            </a:xfrm>
            <a:prstGeom prst="rect">
              <a:avLst/>
            </a:prstGeom>
          </p:spPr>
        </p:pic>
      </p:grp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5AA167E-0CF0-0023-DB69-F5A16454ABEF}"/>
              </a:ext>
            </a:extLst>
          </p:cNvPr>
          <p:cNvSpPr/>
          <p:nvPr/>
        </p:nvSpPr>
        <p:spPr>
          <a:xfrm>
            <a:off x="4754901" y="4526248"/>
            <a:ext cx="2768360" cy="1554112"/>
          </a:xfrm>
          <a:prstGeom prst="roundRect">
            <a:avLst>
              <a:gd name="adj" fmla="val 943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4DF4-82F7-B405-4EEE-3B8E8F84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44895B-678F-0574-1C71-AC4E732446E9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 7 دقائق   للإنجاز؛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سأمر بين الصفوف لمساعدتكم؛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D5BFF1D-B836-A707-73FB-86689EA7AF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8306" y="1788079"/>
            <a:ext cx="659337" cy="10143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B0E411B-4188-43EE-C85B-F44DB9D9E17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03522" y="2444817"/>
            <a:ext cx="2195007" cy="2195007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B941395C-8E94-600C-9B0A-13C2949037EB}"/>
              </a:ext>
            </a:extLst>
          </p:cNvPr>
          <p:cNvGrpSpPr/>
          <p:nvPr/>
        </p:nvGrpSpPr>
        <p:grpSpPr>
          <a:xfrm>
            <a:off x="499035" y="974287"/>
            <a:ext cx="614494" cy="688367"/>
            <a:chOff x="924143" y="3511073"/>
            <a:chExt cx="614494" cy="68836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C0181B79-F437-FC5E-B891-604B0B4437A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2378F4A1-22EF-5D73-A121-B21D3B3A181B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7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1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0CCA7F4-32B0-017B-5F2C-08932B200F2A}"/>
              </a:ext>
            </a:extLst>
          </p:cNvPr>
          <p:cNvPicPr preferRelativeResize="0"/>
          <p:nvPr/>
        </p:nvPicPr>
        <p:blipFill rotWithShape="1">
          <a:blip r:embed="rId5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7691"/>
          <a:stretch/>
        </p:blipFill>
        <p:spPr>
          <a:xfrm>
            <a:off x="7779289" y="59532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12821F4-8699-4296-B4F3-A0470C26B64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52773" y="3552715"/>
            <a:ext cx="1656541" cy="162232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3EC6418-25BF-E07A-1D02-27C3038907E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3137" y="2397236"/>
            <a:ext cx="5677705" cy="2290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A298-FCE5-C41F-1316-D35A5F74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14787D-0691-0F7E-25F0-7E581E5D306B}"/>
              </a:ext>
            </a:extLst>
          </p:cNvPr>
          <p:cNvSpPr txBox="1"/>
          <p:nvPr/>
        </p:nvSpPr>
        <p:spPr>
          <a:xfrm>
            <a:off x="363137" y="817111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ستشتغلون في ثنائيات كل واحد يقارن إنجازه مع إنجاز زميله، استعينوا  ببطاقة التذكر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0B48C7C-7E87-F4F9-F507-90259C882B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0C9EF2F-4A1B-47CC-DB26-E1D327A2D3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88601" y="2668153"/>
            <a:ext cx="2146632" cy="214663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003419D-D3E9-1A53-8D19-AE5DC9E566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1135" y="2177183"/>
            <a:ext cx="5161550" cy="2828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F60E48-CF6B-E3A1-37B8-4D1273B407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E8ECD1C-5B97-62D6-588C-D794A295FCAF}"/>
              </a:ext>
            </a:extLst>
          </p:cNvPr>
          <p:cNvSpPr txBox="1"/>
          <p:nvPr/>
        </p:nvSpPr>
        <p:spPr>
          <a:xfrm>
            <a:off x="327278" y="710259"/>
            <a:ext cx="711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نصحح جماعة :</a:t>
            </a:r>
          </a:p>
        </p:txBody>
      </p:sp>
      <p:pic>
        <p:nvPicPr>
          <p:cNvPr id="7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56CB7E0-D93A-0580-27DB-C7514BD2AE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FCB1F44-407C-43A7-9D46-43B99AB58E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4385" y="2043448"/>
            <a:ext cx="6870024" cy="2771102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B5F78F6C-B0E1-09F7-8678-811C48E5B465}"/>
              </a:ext>
            </a:extLst>
          </p:cNvPr>
          <p:cNvSpPr txBox="1"/>
          <p:nvPr/>
        </p:nvSpPr>
        <p:spPr>
          <a:xfrm>
            <a:off x="3885439" y="4142245"/>
            <a:ext cx="553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37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96529903-AE33-9F4A-9C1C-AA88FDD2E0AB}"/>
              </a:ext>
            </a:extLst>
          </p:cNvPr>
          <p:cNvSpPr txBox="1"/>
          <p:nvPr/>
        </p:nvSpPr>
        <p:spPr>
          <a:xfrm>
            <a:off x="6014124" y="4142245"/>
            <a:ext cx="553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81</a:t>
            </a:r>
          </a:p>
        </p:txBody>
      </p:sp>
    </p:spTree>
    <p:extLst>
      <p:ext uri="{BB962C8B-B14F-4D97-AF65-F5344CB8AC3E}">
        <p14:creationId xmlns:p14="http://schemas.microsoft.com/office/powerpoint/2010/main" val="3103182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2CEE3A2-DF80-4778-980D-1DEC5BD77AF3}"/>
              </a:ext>
            </a:extLst>
          </p:cNvPr>
          <p:cNvGrpSpPr/>
          <p:nvPr/>
        </p:nvGrpSpPr>
        <p:grpSpPr>
          <a:xfrm>
            <a:off x="2226504" y="2449061"/>
            <a:ext cx="4885812" cy="1993283"/>
            <a:chOff x="1974764" y="2436266"/>
            <a:chExt cx="4885812" cy="1993283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BA51F2D-2F8C-E9CA-20FC-D03D551D78E7}"/>
                </a:ext>
              </a:extLst>
            </p:cNvPr>
            <p:cNvSpPr/>
            <p:nvPr/>
          </p:nvSpPr>
          <p:spPr>
            <a:xfrm>
              <a:off x="1974764" y="2817096"/>
              <a:ext cx="4885812" cy="161245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6" name="Image 5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848C8FB6-1E4A-AB85-5207-3564C55F684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27044" y="3379444"/>
              <a:ext cx="631873" cy="631873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D6836E7D-F07A-D270-762B-DB039C312712}"/>
                </a:ext>
              </a:extLst>
            </p:cNvPr>
            <p:cNvSpPr txBox="1"/>
            <p:nvPr/>
          </p:nvSpPr>
          <p:spPr>
            <a:xfrm>
              <a:off x="2090295" y="3192168"/>
              <a:ext cx="3555109" cy="7160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lnSpc>
                  <a:spcPts val="5486"/>
                </a:lnSpc>
                <a:defRPr/>
              </a:pPr>
              <a:r>
                <a:rPr lang="ar-MA" sz="28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أنجز بمفردي</a:t>
              </a:r>
            </a:p>
          </p:txBody>
        </p:sp>
        <p:sp>
          <p:nvSpPr>
            <p:cNvPr id="9" name="Flowchart: Alternate Process 54">
              <a:extLst>
                <a:ext uri="{FF2B5EF4-FFF2-40B4-BE49-F238E27FC236}">
                  <a16:creationId xmlns:a16="http://schemas.microsoft.com/office/drawing/2014/main" id="{5B00898C-6202-F55A-411E-E8805BE74CE0}"/>
                </a:ext>
              </a:extLst>
            </p:cNvPr>
            <p:cNvSpPr/>
            <p:nvPr/>
          </p:nvSpPr>
          <p:spPr>
            <a:xfrm>
              <a:off x="2739708" y="2436266"/>
              <a:ext cx="3030596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fr-FR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r>
                <a:rPr lang="ar-AE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مستقلة</a:t>
              </a:r>
            </a:p>
          </p:txBody>
        </p:sp>
        <p:sp>
          <p:nvSpPr>
            <p:cNvPr id="13" name="Oval 80">
              <a:extLst>
                <a:ext uri="{FF2B5EF4-FFF2-40B4-BE49-F238E27FC236}">
                  <a16:creationId xmlns:a16="http://schemas.microsoft.com/office/drawing/2014/main" id="{498186B8-6210-92AA-76DC-CB96CEC7664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7897862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30B86E6E-BD4D-3F80-5CC4-32C14B68E852}"/>
              </a:ext>
            </a:extLst>
          </p:cNvPr>
          <p:cNvSpPr txBox="1"/>
          <p:nvPr/>
        </p:nvSpPr>
        <p:spPr>
          <a:xfrm>
            <a:off x="501445" y="754888"/>
            <a:ext cx="70202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الآن ستنجزون النشاط رقم  3 الصفحة 97 .</a:t>
            </a:r>
          </a:p>
          <a:p>
            <a:pPr algn="r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لمساعدتكم و مراقبة كراساتكم 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62564FE-E75E-2402-A54E-BE8554A49E03}"/>
              </a:ext>
            </a:extLst>
          </p:cNvPr>
          <p:cNvGrpSpPr>
            <a:grpSpLocks/>
          </p:cNvGrpSpPr>
          <p:nvPr/>
        </p:nvGrpSpPr>
        <p:grpSpPr bwMode="auto">
          <a:xfrm>
            <a:off x="525463" y="922338"/>
            <a:ext cx="614362" cy="688975"/>
            <a:chOff x="924143" y="3511073"/>
            <a:chExt cx="614494" cy="68836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DF2ED557-9DA1-2170-0C3F-084B3F5859F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143" y="3511073"/>
              <a:ext cx="614494" cy="688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7B739CDB-3379-55B1-1500-48D27546F0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567" y="3689691"/>
              <a:ext cx="445646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 algn="ctr" eaLnBrk="1" hangingPunct="1"/>
              <a:r>
                <a:rPr lang="ar-MA" altLang="fr-FR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7</a:t>
              </a:r>
              <a:endParaRPr lang="fr-FR" alt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5" name="Image 21">
            <a:extLst>
              <a:ext uri="{FF2B5EF4-FFF2-40B4-BE49-F238E27FC236}">
                <a16:creationId xmlns:a16="http://schemas.microsoft.com/office/drawing/2014/main" id="{7CB77307-3774-C996-2A22-5D2808D9DB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1400" y="2586038"/>
            <a:ext cx="2479675" cy="247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5A21D89-CC0A-1653-0612-0D1ABB90F45E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1ACB281-6039-6801-7879-C6F7A607E1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37838" y="1922444"/>
            <a:ext cx="3134162" cy="4165290"/>
          </a:xfrm>
          <a:prstGeom prst="rect">
            <a:avLst/>
          </a:prstGeom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4D0B2A71-5F37-ADFD-2A1F-1D75CEC173FC}"/>
              </a:ext>
            </a:extLst>
          </p:cNvPr>
          <p:cNvSpPr/>
          <p:nvPr/>
        </p:nvSpPr>
        <p:spPr>
          <a:xfrm>
            <a:off x="1741602" y="2418735"/>
            <a:ext cx="2526633" cy="1150375"/>
          </a:xfrm>
          <a:prstGeom prst="roundRect">
            <a:avLst>
              <a:gd name="adj" fmla="val 7515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0825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7E3986-6FA5-C02F-317C-426D9C7A68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08FD8E8D-ACA5-75F9-5272-67AEFD561226}"/>
              </a:ext>
            </a:extLst>
          </p:cNvPr>
          <p:cNvSpPr txBox="1"/>
          <p:nvPr/>
        </p:nvSpPr>
        <p:spPr>
          <a:xfrm>
            <a:off x="1272261" y="912716"/>
            <a:ext cx="6249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النشاط رقم  3 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5E48899-A10C-1333-CBF0-8BA7254301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424B02F-7049-1139-BB63-4721550AF7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6593" y="4021329"/>
            <a:ext cx="1863646" cy="171589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FD385F7-3F02-9761-F70C-65CA4A360E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488" y="2202503"/>
            <a:ext cx="7557025" cy="3072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248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FCB904-4EA3-8F97-B206-A6EB45FBBB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2">
            <a:extLst>
              <a:ext uri="{FF2B5EF4-FFF2-40B4-BE49-F238E27FC236}">
                <a16:creationId xmlns:a16="http://schemas.microsoft.com/office/drawing/2014/main" id="{95F1FE4D-754E-EA9B-3C41-EF6D7FCC26A9}"/>
              </a:ext>
            </a:extLst>
          </p:cNvPr>
          <p:cNvSpPr txBox="1"/>
          <p:nvPr/>
        </p:nvSpPr>
        <p:spPr>
          <a:xfrm>
            <a:off x="1272261" y="912716"/>
            <a:ext cx="6249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:</a:t>
            </a:r>
          </a:p>
        </p:txBody>
      </p:sp>
      <p:pic>
        <p:nvPicPr>
          <p:cNvPr id="2" name="Image 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F6F3AAD-4899-09A2-AFB6-F29EE6F87E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09A9FDA-DEFF-9B47-E0D1-1D1AB9D9A9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488" y="2202503"/>
            <a:ext cx="7557025" cy="3072427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47B385F9-759A-4027-CE5D-1736327DD0CA}"/>
              </a:ext>
            </a:extLst>
          </p:cNvPr>
          <p:cNvSpPr txBox="1"/>
          <p:nvPr/>
        </p:nvSpPr>
        <p:spPr>
          <a:xfrm>
            <a:off x="1522356" y="4453884"/>
            <a:ext cx="820587" cy="64698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MA" sz="3200" dirty="0">
                <a:solidFill>
                  <a:srgbClr val="C00000"/>
                </a:solidFill>
              </a:rPr>
              <a:t>98</a:t>
            </a:r>
            <a:endParaRPr lang="fr-MA" sz="3200" dirty="0">
              <a:solidFill>
                <a:srgbClr val="C0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9CE944B-1D89-6974-40DC-818CE50CCD65}"/>
              </a:ext>
            </a:extLst>
          </p:cNvPr>
          <p:cNvSpPr txBox="1"/>
          <p:nvPr/>
        </p:nvSpPr>
        <p:spPr>
          <a:xfrm>
            <a:off x="4016200" y="4448893"/>
            <a:ext cx="820587" cy="64698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MA" sz="3200" dirty="0">
                <a:solidFill>
                  <a:srgbClr val="C00000"/>
                </a:solidFill>
              </a:rPr>
              <a:t>61</a:t>
            </a:r>
            <a:endParaRPr lang="fr-MA" sz="3200" dirty="0">
              <a:solidFill>
                <a:srgbClr val="C00000"/>
              </a:solidFill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6EB5D954-1CA6-54E8-D66B-45F87F7A97D3}"/>
              </a:ext>
            </a:extLst>
          </p:cNvPr>
          <p:cNvSpPr txBox="1"/>
          <p:nvPr/>
        </p:nvSpPr>
        <p:spPr>
          <a:xfrm>
            <a:off x="6346521" y="4448893"/>
            <a:ext cx="820587" cy="64698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MA" sz="3200" dirty="0">
                <a:solidFill>
                  <a:srgbClr val="C00000"/>
                </a:solidFill>
              </a:rPr>
              <a:t>70</a:t>
            </a:r>
            <a:endParaRPr lang="fr-MA" sz="3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788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0" grpId="0"/>
      <p:bldP spid="29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A7212B6B-81FB-F7A5-26A1-62C8EBC6DECB}"/>
              </a:ext>
            </a:extLst>
          </p:cNvPr>
          <p:cNvSpPr/>
          <p:nvPr/>
        </p:nvSpPr>
        <p:spPr>
          <a:xfrm>
            <a:off x="2474259" y="3270851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AFF9BA03-130F-22A4-8128-E384B6766A1D}"/>
              </a:ext>
            </a:extLst>
          </p:cNvPr>
          <p:cNvSpPr>
            <a:spLocks noChangeAspect="1"/>
          </p:cNvSpPr>
          <p:nvPr/>
        </p:nvSpPr>
        <p:spPr>
          <a:xfrm>
            <a:off x="6232304" y="3323038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98151885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01242" y="792176"/>
            <a:ext cx="71902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defRPr/>
            </a:pPr>
            <a:r>
              <a:rPr lang="ar-MA" altLang="fr-FR" sz="1600" b="1" dirty="0">
                <a:solidFill>
                  <a:srgbClr val="8484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جيدا!  في المنزل، ستنجزون الأنشطة المتبقية على الصفحتين 96</a:t>
            </a:r>
            <a:r>
              <a:rPr lang="fr-FR" altLang="fr-FR" sz="1600" b="1" dirty="0">
                <a:solidFill>
                  <a:srgbClr val="8484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altLang="fr-FR" sz="1600" b="1" dirty="0">
                <a:solidFill>
                  <a:srgbClr val="8484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و97 </a:t>
            </a:r>
            <a:endParaRPr lang="ar-MA" sz="1600" b="1" dirty="0">
              <a:solidFill>
                <a:srgbClr val="83838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861350-4626-4D26-11F1-0DDEB4BDEA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59982FC9-9AE8-6DAC-5F11-703E1472BFB0}"/>
              </a:ext>
            </a:extLst>
          </p:cNvPr>
          <p:cNvGrpSpPr/>
          <p:nvPr/>
        </p:nvGrpSpPr>
        <p:grpSpPr>
          <a:xfrm>
            <a:off x="1437838" y="1922444"/>
            <a:ext cx="6268324" cy="4165290"/>
            <a:chOff x="2083015" y="2195931"/>
            <a:chExt cx="6268324" cy="416529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204EB728-3B38-3BDE-2C4A-053249E1580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217177" y="2195931"/>
              <a:ext cx="3134162" cy="4165290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667EF884-3811-1C61-9843-AAE1081B231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83015" y="2195931"/>
              <a:ext cx="3134162" cy="416529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1201549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 في الحصة القادمة.</a:t>
            </a:r>
          </a:p>
        </p:txBody>
      </p:sp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552FA271-1432-E2ED-5B85-4EE29D7D143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4" name="majd_wave">
            <a:hlinkClick r:id="" action="ppaction://media"/>
            <a:extLst>
              <a:ext uri="{FF2B5EF4-FFF2-40B4-BE49-F238E27FC236}">
                <a16:creationId xmlns:a16="http://schemas.microsoft.com/office/drawing/2014/main" id="{623D21C0-4775-D26E-FC48-E340E1528D7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Image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701FBCA-7091-F4F8-6C12-C820A134F7D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624534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5">
            <a:extLst>
              <a:ext uri="{FF2B5EF4-FFF2-40B4-BE49-F238E27FC236}">
                <a16:creationId xmlns:a16="http://schemas.microsoft.com/office/drawing/2014/main" id="{BC43DE33-D759-8351-E079-6F17AE312D12}"/>
              </a:ext>
            </a:extLst>
          </p:cNvPr>
          <p:cNvSpPr txBox="1"/>
          <p:nvPr/>
        </p:nvSpPr>
        <p:spPr>
          <a:xfrm>
            <a:off x="1747838" y="2595563"/>
            <a:ext cx="6524625" cy="374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fontAlgn="auto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MA" sz="22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3" name="Image 2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32C2941E-266E-343E-E57A-1A4F98B2FFE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Image 2">
            <a:extLst>
              <a:ext uri="{FF2B5EF4-FFF2-40B4-BE49-F238E27FC236}">
                <a16:creationId xmlns:a16="http://schemas.microsoft.com/office/drawing/2014/main" id="{AAE1906A-22ED-945C-2115-04BE99D1A5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4025" y="3125788"/>
            <a:ext cx="5689600" cy="1189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3962758"/>
      </p:ext>
    </p:extLst>
  </p:cSld>
  <p:clrMapOvr>
    <a:masterClrMapping/>
  </p:clrMapOvr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3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22354</TotalTime>
  <Words>767</Words>
  <Application>Microsoft Office PowerPoint</Application>
  <PresentationFormat>Affichage à l'écran (4:3)</PresentationFormat>
  <Paragraphs>225</Paragraphs>
  <Slides>60</Slides>
  <Notes>15</Notes>
  <HiddenSlides>0</HiddenSlides>
  <MMClips>5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5</vt:i4>
      </vt:variant>
      <vt:variant>
        <vt:lpstr>Titres des diapositives</vt:lpstr>
      </vt:variant>
      <vt:variant>
        <vt:i4>60</vt:i4>
      </vt:variant>
    </vt:vector>
  </HeadingPairs>
  <TitlesOfParts>
    <vt:vector size="74" baseType="lpstr">
      <vt:lpstr>Arial</vt:lpstr>
      <vt:lpstr>Aptos</vt:lpstr>
      <vt:lpstr>Effra CC Arbc</vt:lpstr>
      <vt:lpstr>Dosis</vt:lpstr>
      <vt:lpstr>Dosis SemiBold</vt:lpstr>
      <vt:lpstr>Wingdings</vt:lpstr>
      <vt:lpstr>Calibri</vt:lpstr>
      <vt:lpstr>DengXian</vt:lpstr>
      <vt:lpstr>Aptos Display</vt:lpstr>
      <vt:lpstr>2_Conception personnalisée</vt:lpstr>
      <vt:lpstr>Page d'entree</vt:lpstr>
      <vt:lpstr>partie 1</vt:lpstr>
      <vt:lpstr>1_partie 1</vt:lpstr>
      <vt:lpstr>3_Conception personnalisée</vt:lpstr>
      <vt:lpstr>Présentation PowerPoint</vt:lpstr>
      <vt:lpstr>Présentation PowerPoint</vt:lpstr>
      <vt:lpstr>برمجة الأسبوع الرابع   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 EL HAMDOUNI</dc:creator>
  <cp:lastModifiedBy>EL HAMDOUNI BTIHAJ</cp:lastModifiedBy>
  <cp:revision>282</cp:revision>
  <cp:lastPrinted>2025-08-13T10:11:39Z</cp:lastPrinted>
  <dcterms:created xsi:type="dcterms:W3CDTF">2025-08-01T12:31:49Z</dcterms:created>
  <dcterms:modified xsi:type="dcterms:W3CDTF">2026-04-19T15:34:41Z</dcterms:modified>
</cp:coreProperties>
</file>