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1"/>
  </p:notesMasterIdLst>
  <p:handoutMasterIdLst>
    <p:handoutMasterId r:id="rId72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2134806765" r:id="rId20"/>
    <p:sldId id="982" r:id="rId21"/>
    <p:sldId id="983" r:id="rId22"/>
    <p:sldId id="2134806762" r:id="rId23"/>
    <p:sldId id="2134806659" r:id="rId24"/>
    <p:sldId id="1006" r:id="rId25"/>
    <p:sldId id="2134806661" r:id="rId26"/>
    <p:sldId id="2134806690" r:id="rId27"/>
    <p:sldId id="2134806719" r:id="rId28"/>
    <p:sldId id="2134806650" r:id="rId29"/>
    <p:sldId id="1001" r:id="rId30"/>
    <p:sldId id="2134806694" r:id="rId31"/>
    <p:sldId id="2134806695" r:id="rId32"/>
    <p:sldId id="2134806696" r:id="rId33"/>
    <p:sldId id="2134806751" r:id="rId34"/>
    <p:sldId id="2134806662" r:id="rId35"/>
    <p:sldId id="2134806707" r:id="rId36"/>
    <p:sldId id="2134806664" r:id="rId37"/>
    <p:sldId id="2134806697" r:id="rId38"/>
    <p:sldId id="2134806710" r:id="rId39"/>
    <p:sldId id="2134806767" r:id="rId40"/>
    <p:sldId id="2134806768" r:id="rId41"/>
    <p:sldId id="2134806666" r:id="rId42"/>
    <p:sldId id="2134806656" r:id="rId43"/>
    <p:sldId id="962" r:id="rId44"/>
    <p:sldId id="2134806769" r:id="rId45"/>
    <p:sldId id="2134806657" r:id="rId46"/>
    <p:sldId id="2134806658" r:id="rId47"/>
    <p:sldId id="2134806763" r:id="rId48"/>
    <p:sldId id="2134806667" r:id="rId49"/>
    <p:sldId id="2134806706" r:id="rId50"/>
    <p:sldId id="2134806669" r:id="rId51"/>
    <p:sldId id="2134806757" r:id="rId52"/>
    <p:sldId id="2134806758" r:id="rId53"/>
    <p:sldId id="2134806770" r:id="rId54"/>
    <p:sldId id="2134806673" r:id="rId55"/>
    <p:sldId id="2134806674" r:id="rId56"/>
    <p:sldId id="2134806723" r:id="rId57"/>
    <p:sldId id="2134806766" r:id="rId58"/>
    <p:sldId id="2134806676" r:id="rId59"/>
    <p:sldId id="2134806759" r:id="rId60"/>
    <p:sldId id="2134806733" r:id="rId61"/>
    <p:sldId id="2134806734" r:id="rId62"/>
    <p:sldId id="2134806679" r:id="rId63"/>
    <p:sldId id="998" r:id="rId64"/>
    <p:sldId id="984" r:id="rId65"/>
    <p:sldId id="2134806718" r:id="rId66"/>
    <p:sldId id="2134806722" r:id="rId67"/>
    <p:sldId id="985" r:id="rId68"/>
    <p:sldId id="793" r:id="rId69"/>
    <p:sldId id="923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Dosis" pitchFamily="2" charset="0"/>
      <p:regular r:id="rId75"/>
      <p:bold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4B5050"/>
    <a:srgbClr val="17AB98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26" autoAdjust="0"/>
    <p:restoredTop sz="94061" autoAdjust="0"/>
  </p:normalViewPr>
  <p:slideViewPr>
    <p:cSldViewPr snapToGrid="0">
      <p:cViewPr varScale="1">
        <p:scale>
          <a:sx n="69" d="100"/>
          <a:sy n="69" d="100"/>
        </p:scale>
        <p:origin x="133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2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handoutMaster" Target="handoutMasters/handoutMaster1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1.fntdata"/><Relationship Id="rId78" Type="http://schemas.openxmlformats.org/officeDocument/2006/relationships/viewProps" Target="viewProps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D3E4B-E1B8-F1CB-A2F2-5DD22084C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8AFB86-12D0-CBEA-95D6-046DCE4727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127A8F-CEA5-7C2E-0348-304D126B3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A401ED-3316-1A98-BE64-125F0FFEC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1701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9B547-6E99-7D92-10A6-AAB484563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9EC9A5-3AD0-E875-F860-870911422A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40346A-92D1-7444-9626-57E6CF74A6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A70FE4-5A3E-46BC-5A47-3554FB51AA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5857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25E1-2DC4-65EC-B6AD-C7A58C49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90594F-0CAE-4019-D711-711A728F3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81DF4A-54B9-1A51-1AA1-051B7E1E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040FD6-F6F7-846E-BF07-7B0C8E00C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6784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F257-96B7-0D99-3D05-E063DD2E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D1C4AF-C7E0-63F7-1B37-A122EC474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8B84CE-BAF6-23F7-02A3-228FEAEB3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BDF052-3DC3-42C7-CFFA-0EC9E261E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50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E8DAD-5F14-2A80-67D1-92F2531A9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0228ED-EDE7-3F31-0A6B-B10E065B4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4735B03-E8D6-82DD-92C1-23051AA31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4987D3-6591-7DB0-CA4C-7104816B87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8638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2426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4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ea typeface="DengXian" panose="02010600030101010101" pitchFamily="2" charset="-122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س9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208035-1E14-4449-D716-1429201B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E259F1-A0AE-C7EC-84D0-97A18B310F8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09D5716-1B98-6220-6266-59AEACA163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9C5B48D6-270D-6886-21F9-719F7B3ED29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75E5CB87-FDF3-A6CB-4862-89B02AFC42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مُراجَعَةُ دُروسِ الْأُسْبوعِ الثالث     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62FF47F-6130-E393-AB27-7CCDC2EB452E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85236A7-3F14-3D5C-CB6D-705CD8E44C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rganigramme : Terminateur 21">
              <a:extLst>
                <a:ext uri="{FF2B5EF4-FFF2-40B4-BE49-F238E27FC236}">
                  <a16:creationId xmlns:a16="http://schemas.microsoft.com/office/drawing/2014/main" id="{615095AA-1151-A7F6-790C-6798E21B2A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Espace réservé du texte 5">
              <a:extLst>
                <a:ext uri="{FF2B5EF4-FFF2-40B4-BE49-F238E27FC236}">
                  <a16:creationId xmlns:a16="http://schemas.microsoft.com/office/drawing/2014/main" id="{2F9D8F07-CD6E-D637-7293-66BE4072D8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(3)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F82FCD-E9AB-9662-F982-8818794DA7F5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2F31932-31EF-B23C-5CE7-B198837FFF7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EA6314D-86D2-026F-DE16-8AE386D3000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47593B90-D55C-8D5C-C24A-CE2E0A2393B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قراءة معطيات </a:t>
              </a:r>
              <a:r>
                <a:rPr lang="ar-MA" dirty="0" err="1"/>
                <a:t>مبيان</a:t>
              </a:r>
              <a:r>
                <a:rPr lang="ar-MA" dirty="0"/>
                <a:t> (1)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027AFDD-F84E-87F5-502B-255305FD3D29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E92A6E9-7A51-1F6E-B0ED-DD44C2B7F63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9E242D4E-AEFD-21A4-D57E-4F234D8AF24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6C6F9100-5137-406B-9296-B77352DA55E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تصنيف  المعطيات 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6DB64C-2F8A-018D-E1A2-1C3B38432B17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7C0D338-74F0-67F0-B550-F0EE2A6F82A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39B9050E-657F-F408-527D-CA00D2BACCC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348B5B18-F100-8932-5F48-7ABEF46F4FF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1">
                <a:buNone/>
                <a:defRPr/>
              </a:pPr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</a:rPr>
                <a:t>قراءة معطيات </a:t>
              </a:r>
              <a:r>
                <a:rPr lang="ar-MA" sz="1600" b="1" dirty="0" err="1">
                  <a:solidFill>
                    <a:srgbClr val="FFFFFF">
                      <a:lumMod val="65000"/>
                    </a:srgbClr>
                  </a:solidFill>
                </a:rPr>
                <a:t>مبيان</a:t>
              </a:r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</a:rPr>
                <a:t> (2)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385628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الثالث 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B014AF8-8B79-8122-6871-647778319B41}"/>
              </a:ext>
            </a:extLst>
          </p:cNvPr>
          <p:cNvGrpSpPr/>
          <p:nvPr/>
        </p:nvGrpSpPr>
        <p:grpSpPr>
          <a:xfrm>
            <a:off x="1894068" y="2457384"/>
            <a:ext cx="5355864" cy="3763295"/>
            <a:chOff x="2043238" y="2457384"/>
            <a:chExt cx="5355864" cy="376329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437B5F-F0DD-9E54-BB57-035733E6B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90790" y="2457384"/>
              <a:ext cx="2708312" cy="376329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5A19996-8189-621D-AE33-D8554A66E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3238" y="2457385"/>
              <a:ext cx="2708312" cy="37632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9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10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11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12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504968" y="3638497"/>
            <a:ext cx="7372526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346134" y="3722195"/>
            <a:ext cx="7132941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تصنيف معطيات في جدول 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معطيات </a:t>
            </a:r>
            <a:r>
              <a:rPr lang="ar-MA" sz="24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بالصور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معطيات </a:t>
            </a:r>
            <a:r>
              <a:rPr lang="ar-MA" sz="24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بالأعمدة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بتمثيل معطياتها على نموذج الأشرطة</a:t>
            </a:r>
            <a:r>
              <a:rPr lang="fr-FR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ar-MA" sz="24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الثالث 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295545" y="737024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 الصفحة  85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تمثل الجزء الأول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3 الجزء الثاني  و نبحث عن الكل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F1354B3F-E791-8BC1-C6AF-FB935D142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992" y="1917944"/>
            <a:ext cx="6818017" cy="384989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E7003F8-D30F-57E5-DCFF-F94DF231C4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4785" y="3737639"/>
            <a:ext cx="2524125" cy="10477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A6A7587-AEE8-50F7-CBF6-20FCA9DE2A31}"/>
              </a:ext>
            </a:extLst>
          </p:cNvPr>
          <p:cNvSpPr txBox="1"/>
          <p:nvPr/>
        </p:nvSpPr>
        <p:spPr>
          <a:xfrm>
            <a:off x="5586782" y="4379719"/>
            <a:ext cx="189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4</a:t>
            </a:r>
            <a:r>
              <a:rPr lang="fr-FR" sz="3200" b="1" dirty="0">
                <a:solidFill>
                  <a:srgbClr val="C00000"/>
                </a:solidFill>
              </a:rPr>
              <a:t> + </a:t>
            </a:r>
            <a:r>
              <a:rPr lang="ar-MA" sz="3200" b="1" dirty="0">
                <a:solidFill>
                  <a:srgbClr val="C00000"/>
                </a:solidFill>
              </a:rPr>
              <a:t>3</a:t>
            </a:r>
            <a:r>
              <a:rPr lang="fr-FR" sz="3200" b="1" dirty="0">
                <a:solidFill>
                  <a:srgbClr val="C00000"/>
                </a:solidFill>
              </a:rPr>
              <a:t> = </a:t>
            </a:r>
            <a:r>
              <a:rPr lang="ar-MA" sz="3200" b="1" dirty="0">
                <a:solidFill>
                  <a:srgbClr val="C00000"/>
                </a:solidFill>
              </a:rPr>
              <a:t>7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28B0A04-550D-2096-7C4C-A56BDE136FE5}"/>
              </a:ext>
            </a:extLst>
          </p:cNvPr>
          <p:cNvSpPr txBox="1"/>
          <p:nvPr/>
        </p:nvSpPr>
        <p:spPr>
          <a:xfrm>
            <a:off x="3234072" y="4257193"/>
            <a:ext cx="363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76EC41-CC7C-3C81-155C-E4EDC8326849}"/>
              </a:ext>
            </a:extLst>
          </p:cNvPr>
          <p:cNvSpPr txBox="1"/>
          <p:nvPr/>
        </p:nvSpPr>
        <p:spPr>
          <a:xfrm>
            <a:off x="2079671" y="4248521"/>
            <a:ext cx="363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4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A471780-CF43-04D1-2D04-88A3D2B37D5E}"/>
              </a:ext>
            </a:extLst>
          </p:cNvPr>
          <p:cNvSpPr txBox="1"/>
          <p:nvPr/>
        </p:nvSpPr>
        <p:spPr>
          <a:xfrm>
            <a:off x="2593266" y="3801948"/>
            <a:ext cx="363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?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A7777E9-6361-73BA-D03B-03E03D6F4F44}"/>
              </a:ext>
            </a:extLst>
          </p:cNvPr>
          <p:cNvSpPr txBox="1"/>
          <p:nvPr/>
        </p:nvSpPr>
        <p:spPr>
          <a:xfrm>
            <a:off x="6759853" y="5155769"/>
            <a:ext cx="363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حبات الأناناس في الصورة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E1F8640C-AFD3-BCC0-DA27-1048D408DA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6338" y="1673780"/>
            <a:ext cx="6239746" cy="416300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CA32C5C-6CD8-40EB-066F-6BC72FF3E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6737" y="3331170"/>
            <a:ext cx="1855071" cy="22234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373B52B-5F1C-A4CA-EEB4-6EFD62B12DE1}"/>
              </a:ext>
            </a:extLst>
          </p:cNvPr>
          <p:cNvSpPr txBox="1"/>
          <p:nvPr/>
        </p:nvSpPr>
        <p:spPr>
          <a:xfrm>
            <a:off x="4217158" y="1735963"/>
            <a:ext cx="29398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chemeClr val="accent1"/>
                </a:solidFill>
              </a:rPr>
              <a:t>أَعُدُّ كُلَّ فاكِهَةٍ </a:t>
            </a:r>
            <a:endParaRPr lang="fr-FR" sz="2000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DF9205C-42D4-070B-9FAB-D2A0F5FEA3DD}"/>
              </a:ext>
            </a:extLst>
          </p:cNvPr>
          <p:cNvSpPr txBox="1"/>
          <p:nvPr/>
        </p:nvSpPr>
        <p:spPr>
          <a:xfrm>
            <a:off x="2264215" y="1743035"/>
            <a:ext cx="494002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FF0000"/>
                </a:solidFill>
              </a:rPr>
              <a:t>أَعُدُّ كُلَّ فاكِهَةٍ وَ أَكْتُبُ الْعَدَدَ كَما في الْمِثالِ 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ar-MA" sz="2000" dirty="0">
                <a:solidFill>
                  <a:srgbClr val="FF0000"/>
                </a:solidFill>
              </a:rPr>
              <a:t> 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B5FD7C5-C071-A509-BF97-115A5926DA2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6338" y="1673780"/>
            <a:ext cx="6239746" cy="41630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487C4-A40B-377C-4E32-32F2ED5F0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6737" y="3331170"/>
            <a:ext cx="1855071" cy="222347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1744AE1-AF9E-91DB-26EB-CD4740A2A550}"/>
              </a:ext>
            </a:extLst>
          </p:cNvPr>
          <p:cNvSpPr txBox="1"/>
          <p:nvPr/>
        </p:nvSpPr>
        <p:spPr>
          <a:xfrm>
            <a:off x="2264215" y="1743035"/>
            <a:ext cx="494002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FF0000"/>
                </a:solidFill>
              </a:rPr>
              <a:t>أَعُدُّ كُلَّ فاكِهَةٍ وَ أَكْتُبُ الْعَدَدَ كَما في الْمِثالِ 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ar-MA" sz="2000" dirty="0">
                <a:solidFill>
                  <a:srgbClr val="FF0000"/>
                </a:solidFill>
              </a:rPr>
              <a:t> 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نعد حبات الأناناس ( 1-2-3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، إذن عدد حبات الأناناس هو 3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11D2942-084E-812A-8A87-A429E273F0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6338" y="1673780"/>
            <a:ext cx="6239746" cy="416300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4CA5434-2903-1B3E-1530-4DC871CB0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6737" y="3331170"/>
            <a:ext cx="1855071" cy="2223470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45CD8C3-9B2A-4973-8A5E-48F8260EC38B}"/>
              </a:ext>
            </a:extLst>
          </p:cNvPr>
          <p:cNvCxnSpPr/>
          <p:nvPr/>
        </p:nvCxnSpPr>
        <p:spPr>
          <a:xfrm flipV="1">
            <a:off x="2674961" y="2715904"/>
            <a:ext cx="354842" cy="382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24206AF-3C4D-795A-EAE6-E2796A189C8F}"/>
              </a:ext>
            </a:extLst>
          </p:cNvPr>
          <p:cNvCxnSpPr/>
          <p:nvPr/>
        </p:nvCxnSpPr>
        <p:spPr>
          <a:xfrm flipV="1">
            <a:off x="3194600" y="2715904"/>
            <a:ext cx="354842" cy="382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F88300C-AB05-AB2A-AC8C-137FA9669707}"/>
              </a:ext>
            </a:extLst>
          </p:cNvPr>
          <p:cNvCxnSpPr/>
          <p:nvPr/>
        </p:nvCxnSpPr>
        <p:spPr>
          <a:xfrm flipV="1">
            <a:off x="3726749" y="2692733"/>
            <a:ext cx="354842" cy="382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F6E259A3-0284-131E-CD2E-F828CE863F96}"/>
              </a:ext>
            </a:extLst>
          </p:cNvPr>
          <p:cNvSpPr txBox="1"/>
          <p:nvPr/>
        </p:nvSpPr>
        <p:spPr>
          <a:xfrm>
            <a:off x="6184165" y="4157655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1D1B613-5730-DB69-37F3-1DECEAB0E2AC}"/>
              </a:ext>
            </a:extLst>
          </p:cNvPr>
          <p:cNvSpPr txBox="1"/>
          <p:nvPr/>
        </p:nvSpPr>
        <p:spPr>
          <a:xfrm>
            <a:off x="2264215" y="1743035"/>
            <a:ext cx="494002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FF0000"/>
                </a:solidFill>
              </a:rPr>
              <a:t>أَعُدُّ كُلَّ فاكِهَةٍ وَ أَكْتُبُ الْعَدَدَ كَما في الْمِثالِ 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ar-MA" sz="2000" dirty="0">
                <a:solidFill>
                  <a:srgbClr val="FF0000"/>
                </a:solidFill>
              </a:rPr>
              <a:t> 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9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5666" y="789902"/>
            <a:ext cx="7214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تصنيف معطيات في جدول باتباع الخطوات التالية: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يعُدُّ     2) يكتب العدد في الخانة المناسبة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0170F11-C45F-8717-ACF9-A8DA9D50A0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5943" y="1902292"/>
            <a:ext cx="6192114" cy="41725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70AA66-0471-E969-404A-A712FAB97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9056" y="3576830"/>
            <a:ext cx="1855071" cy="22234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899801-8265-C8E5-A45F-0206484A0A4F}"/>
              </a:ext>
            </a:extLst>
          </p:cNvPr>
          <p:cNvSpPr txBox="1"/>
          <p:nvPr/>
        </p:nvSpPr>
        <p:spPr>
          <a:xfrm>
            <a:off x="4375384" y="2001932"/>
            <a:ext cx="29398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chemeClr val="accent1"/>
                </a:solidFill>
              </a:rPr>
              <a:t>أَعُدُّ كُلَّ فاكِهَةٍ </a:t>
            </a:r>
            <a:endParaRPr lang="fr-FR" sz="2000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B7A40B-F1F9-E4A3-21AD-AD62DCFD5118}"/>
              </a:ext>
            </a:extLst>
          </p:cNvPr>
          <p:cNvSpPr txBox="1"/>
          <p:nvPr/>
        </p:nvSpPr>
        <p:spPr>
          <a:xfrm>
            <a:off x="2264215" y="1964690"/>
            <a:ext cx="494002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FF0000"/>
                </a:solidFill>
              </a:rPr>
              <a:t>أَعُدُّ كُلَّ فاكِهَةٍ وَ أَكْتُبُ الْعَدَدَ كَما في الْمِثالِ 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ar-MA" sz="2000" dirty="0">
                <a:solidFill>
                  <a:srgbClr val="FF0000"/>
                </a:solidFill>
              </a:rPr>
              <a:t> 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9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94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D2D7D0F-0BDB-5202-DE1A-F4DB7BC87EC5}"/>
              </a:ext>
            </a:extLst>
          </p:cNvPr>
          <p:cNvGrpSpPr/>
          <p:nvPr/>
        </p:nvGrpSpPr>
        <p:grpSpPr>
          <a:xfrm>
            <a:off x="1140649" y="1665520"/>
            <a:ext cx="5355864" cy="3763295"/>
            <a:chOff x="2043238" y="2457384"/>
            <a:chExt cx="5355864" cy="376329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7092D4D-DB88-66F8-7BB8-8D9497FE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0790" y="2457384"/>
              <a:ext cx="2708312" cy="376329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5F1FE4D-F876-8959-8E7A-68C2F6A53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43238" y="2457385"/>
              <a:ext cx="2708312" cy="3763294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4006413" y="2088106"/>
            <a:ext cx="2215280" cy="1340893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164031-A409-B40E-E678-628187311B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5943" y="1902292"/>
            <a:ext cx="6192114" cy="41725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59401F-4601-49B1-1F35-75DECD700A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9056" y="3576830"/>
            <a:ext cx="1855071" cy="222347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6D4F611-AB2E-861D-168B-175DAF65BFAC}"/>
              </a:ext>
            </a:extLst>
          </p:cNvPr>
          <p:cNvSpPr txBox="1"/>
          <p:nvPr/>
        </p:nvSpPr>
        <p:spPr>
          <a:xfrm>
            <a:off x="4375384" y="2001932"/>
            <a:ext cx="29398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chemeClr val="accent1"/>
                </a:solidFill>
              </a:rPr>
              <a:t>أَعُدُّ كُلَّ فاكِهَةٍ </a:t>
            </a:r>
            <a:endParaRPr lang="fr-FR" sz="2000" dirty="0">
              <a:solidFill>
                <a:schemeClr val="accent1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F15EAB4-2B22-179A-D3A5-786E63F06290}"/>
              </a:ext>
            </a:extLst>
          </p:cNvPr>
          <p:cNvSpPr txBox="1"/>
          <p:nvPr/>
        </p:nvSpPr>
        <p:spPr>
          <a:xfrm>
            <a:off x="6317229" y="4426955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chemeClr val="accent1"/>
                </a:solidFill>
              </a:rPr>
              <a:t>3</a:t>
            </a:r>
            <a:endParaRPr lang="fr-FR" sz="2800" dirty="0">
              <a:solidFill>
                <a:schemeClr val="accent1"/>
              </a:solidFill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8ED0678-085A-905A-ED9A-6615CAAF419E}"/>
              </a:ext>
            </a:extLst>
          </p:cNvPr>
          <p:cNvCxnSpPr/>
          <p:nvPr/>
        </p:nvCxnSpPr>
        <p:spPr>
          <a:xfrm flipV="1">
            <a:off x="2852382" y="2966547"/>
            <a:ext cx="354842" cy="3821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DAF8BFE-F350-8F36-9A89-9C3EB1639753}"/>
              </a:ext>
            </a:extLst>
          </p:cNvPr>
          <p:cNvCxnSpPr/>
          <p:nvPr/>
        </p:nvCxnSpPr>
        <p:spPr>
          <a:xfrm flipV="1">
            <a:off x="3372021" y="2966547"/>
            <a:ext cx="354842" cy="3821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86391BC-4BA6-F6BD-3A55-4AAE52A484E1}"/>
              </a:ext>
            </a:extLst>
          </p:cNvPr>
          <p:cNvCxnSpPr/>
          <p:nvPr/>
        </p:nvCxnSpPr>
        <p:spPr>
          <a:xfrm flipV="1">
            <a:off x="3904170" y="2943376"/>
            <a:ext cx="354842" cy="3821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20F5C8E-E2BE-284E-FA50-C058DE02DBB4}"/>
              </a:ext>
            </a:extLst>
          </p:cNvPr>
          <p:cNvCxnSpPr/>
          <p:nvPr/>
        </p:nvCxnSpPr>
        <p:spPr>
          <a:xfrm flipV="1">
            <a:off x="4898999" y="2510209"/>
            <a:ext cx="354842" cy="382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729BC54-5B34-EB11-D9D6-7C5C08DA5257}"/>
              </a:ext>
            </a:extLst>
          </p:cNvPr>
          <p:cNvCxnSpPr/>
          <p:nvPr/>
        </p:nvCxnSpPr>
        <p:spPr>
          <a:xfrm flipV="1">
            <a:off x="5444372" y="2510209"/>
            <a:ext cx="354842" cy="382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853C04D-A45B-D9F4-7E86-59D181459F57}"/>
              </a:ext>
            </a:extLst>
          </p:cNvPr>
          <p:cNvCxnSpPr/>
          <p:nvPr/>
        </p:nvCxnSpPr>
        <p:spPr>
          <a:xfrm flipV="1">
            <a:off x="4955958" y="2892347"/>
            <a:ext cx="354842" cy="382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3A0D55C-E5C1-7504-23A4-966B62D65EEC}"/>
              </a:ext>
            </a:extLst>
          </p:cNvPr>
          <p:cNvCxnSpPr/>
          <p:nvPr/>
        </p:nvCxnSpPr>
        <p:spPr>
          <a:xfrm flipV="1">
            <a:off x="5929322" y="2921064"/>
            <a:ext cx="354842" cy="382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6D821794-0DD0-7CEE-AB5F-3CD016F6F584}"/>
              </a:ext>
            </a:extLst>
          </p:cNvPr>
          <p:cNvSpPr txBox="1"/>
          <p:nvPr/>
        </p:nvSpPr>
        <p:spPr>
          <a:xfrm>
            <a:off x="6342384" y="4891270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D2EBF24-C562-B5F9-07C9-F85EA7FF08B1}"/>
              </a:ext>
            </a:extLst>
          </p:cNvPr>
          <p:cNvCxnSpPr/>
          <p:nvPr/>
        </p:nvCxnSpPr>
        <p:spPr>
          <a:xfrm flipV="1">
            <a:off x="5929322" y="2462301"/>
            <a:ext cx="354842" cy="382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6EE82D6-39DC-5206-4C02-1A3FBAF0DB1B}"/>
              </a:ext>
            </a:extLst>
          </p:cNvPr>
          <p:cNvCxnSpPr/>
          <p:nvPr/>
        </p:nvCxnSpPr>
        <p:spPr>
          <a:xfrm flipV="1">
            <a:off x="6333581" y="2465790"/>
            <a:ext cx="354842" cy="382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38239F7F-34F3-AB08-DBD2-4FF7A502CB76}"/>
              </a:ext>
            </a:extLst>
          </p:cNvPr>
          <p:cNvCxnSpPr/>
          <p:nvPr/>
        </p:nvCxnSpPr>
        <p:spPr>
          <a:xfrm flipV="1">
            <a:off x="6652139" y="2631539"/>
            <a:ext cx="354842" cy="382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826B9B13-F357-5C4F-4ADC-7E0E65790D98}"/>
              </a:ext>
            </a:extLst>
          </p:cNvPr>
          <p:cNvCxnSpPr/>
          <p:nvPr/>
        </p:nvCxnSpPr>
        <p:spPr>
          <a:xfrm flipV="1">
            <a:off x="5415201" y="2966547"/>
            <a:ext cx="354842" cy="382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12C662C2-D6D0-66F3-9D94-626193E075B4}"/>
              </a:ext>
            </a:extLst>
          </p:cNvPr>
          <p:cNvCxnSpPr/>
          <p:nvPr/>
        </p:nvCxnSpPr>
        <p:spPr>
          <a:xfrm flipV="1">
            <a:off x="6356009" y="2943376"/>
            <a:ext cx="354842" cy="382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1D738D67-D8E5-C704-564A-6ECE8F2F1336}"/>
              </a:ext>
            </a:extLst>
          </p:cNvPr>
          <p:cNvSpPr txBox="1"/>
          <p:nvPr/>
        </p:nvSpPr>
        <p:spPr>
          <a:xfrm>
            <a:off x="6384534" y="5414490"/>
            <a:ext cx="51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1D9242-44EE-C573-6D03-DC3F11DBB200}"/>
              </a:ext>
            </a:extLst>
          </p:cNvPr>
          <p:cNvSpPr txBox="1"/>
          <p:nvPr/>
        </p:nvSpPr>
        <p:spPr>
          <a:xfrm>
            <a:off x="2264215" y="1964690"/>
            <a:ext cx="494002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FF0000"/>
                </a:solidFill>
              </a:rPr>
              <a:t>أَعُدُّ كُلَّ فاكِهَةٍ وَ أَكْتُبُ الْعَدَدَ كَما في الْمِثالِ 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ar-MA" sz="2000" dirty="0">
                <a:solidFill>
                  <a:srgbClr val="FF0000"/>
                </a:solidFill>
              </a:rPr>
              <a:t> 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10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يمثل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المبيان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عدد حبات البسكويت التي خبزها الأصدقاء </a:t>
            </a:r>
          </a:p>
          <a:p>
            <a:pPr algn="r" rtl="1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:كم خبز أنير  من حبة بسكويت ؟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52E031-C471-B269-FC41-E9EB93EEBC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5441" y="1837346"/>
            <a:ext cx="5733118" cy="42955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056715-59A5-A420-98CC-DA77E5375BAC}"/>
              </a:ext>
            </a:extLst>
          </p:cNvPr>
          <p:cNvSpPr/>
          <p:nvPr/>
        </p:nvSpPr>
        <p:spPr>
          <a:xfrm>
            <a:off x="4744060" y="4710525"/>
            <a:ext cx="2547434" cy="3791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F59EA7C-CB9B-DD70-07A6-348A34B1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5441" y="1837346"/>
            <a:ext cx="5733118" cy="429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نبحث عن أنير  و هو المعروف في السؤال ثم نعد حبات البسكويت أمامه و هو المعطى المقابل له ( 1-2-3-4-5-6-7)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42EEEF9-4E68-6131-9135-D36B0645FF9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5441" y="1837346"/>
            <a:ext cx="5733118" cy="42955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3EDC61-AA81-84C2-762A-B097D0058739}"/>
              </a:ext>
            </a:extLst>
          </p:cNvPr>
          <p:cNvSpPr/>
          <p:nvPr/>
        </p:nvSpPr>
        <p:spPr>
          <a:xfrm>
            <a:off x="2163832" y="3165866"/>
            <a:ext cx="1683232" cy="4716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D19A825-AC1E-C555-4AF4-AF73366B1420}"/>
              </a:ext>
            </a:extLst>
          </p:cNvPr>
          <p:cNvCxnSpPr>
            <a:cxnSpLocks/>
          </p:cNvCxnSpPr>
          <p:nvPr/>
        </p:nvCxnSpPr>
        <p:spPr>
          <a:xfrm flipV="1">
            <a:off x="3903594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D624F768-40B4-D50D-876F-6453ACA0213C}"/>
              </a:ext>
            </a:extLst>
          </p:cNvPr>
          <p:cNvCxnSpPr>
            <a:cxnSpLocks/>
          </p:cNvCxnSpPr>
          <p:nvPr/>
        </p:nvCxnSpPr>
        <p:spPr>
          <a:xfrm flipV="1">
            <a:off x="4275972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16704EE7-ACAA-A2B1-7D1A-92BD7C041ABC}"/>
              </a:ext>
            </a:extLst>
          </p:cNvPr>
          <p:cNvCxnSpPr>
            <a:cxnSpLocks/>
          </p:cNvCxnSpPr>
          <p:nvPr/>
        </p:nvCxnSpPr>
        <p:spPr>
          <a:xfrm flipV="1">
            <a:off x="4612789" y="3214045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83A359F0-BD1D-3E05-3BAE-D7C2B5869E3B}"/>
              </a:ext>
            </a:extLst>
          </p:cNvPr>
          <p:cNvCxnSpPr>
            <a:cxnSpLocks/>
          </p:cNvCxnSpPr>
          <p:nvPr/>
        </p:nvCxnSpPr>
        <p:spPr>
          <a:xfrm flipV="1">
            <a:off x="4949606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AEE68E11-47AB-EB8D-02ED-6DFF6A76F0A8}"/>
              </a:ext>
            </a:extLst>
          </p:cNvPr>
          <p:cNvCxnSpPr>
            <a:cxnSpLocks/>
          </p:cNvCxnSpPr>
          <p:nvPr/>
        </p:nvCxnSpPr>
        <p:spPr>
          <a:xfrm flipV="1">
            <a:off x="5271136" y="3173102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8AFE7213-4A5F-AFCF-4CFF-4EDAA5766B10}"/>
              </a:ext>
            </a:extLst>
          </p:cNvPr>
          <p:cNvCxnSpPr>
            <a:cxnSpLocks/>
          </p:cNvCxnSpPr>
          <p:nvPr/>
        </p:nvCxnSpPr>
        <p:spPr>
          <a:xfrm flipV="1">
            <a:off x="5617045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4E77A75-2D01-AA8E-A077-DEDDD3024B0C}"/>
              </a:ext>
            </a:extLst>
          </p:cNvPr>
          <p:cNvCxnSpPr>
            <a:cxnSpLocks/>
          </p:cNvCxnSpPr>
          <p:nvPr/>
        </p:nvCxnSpPr>
        <p:spPr>
          <a:xfrm flipV="1">
            <a:off x="5980331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ZoneTexte 72">
            <a:extLst>
              <a:ext uri="{FF2B5EF4-FFF2-40B4-BE49-F238E27FC236}">
                <a16:creationId xmlns:a16="http://schemas.microsoft.com/office/drawing/2014/main" id="{FC9F6DBD-A185-2C90-307F-7069D174D929}"/>
              </a:ext>
            </a:extLst>
          </p:cNvPr>
          <p:cNvSpPr txBox="1"/>
          <p:nvPr/>
        </p:nvSpPr>
        <p:spPr>
          <a:xfrm>
            <a:off x="3931226" y="4640238"/>
            <a:ext cx="326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10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887137"/>
            <a:ext cx="72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 قراءة معطيات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بالصور باتباع الخطوات التالية 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1 ) يحدد العنصر المعروف في السؤال   2 ) يقرأ المعطى المقابل له 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562DDE4-E595-0866-EB0E-1E8F7EE6A3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5441" y="1837346"/>
            <a:ext cx="5733118" cy="429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94 أنجزوا  ، أكملوا إنجاز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20DB0EB-74EA-3589-1B9F-80F05BD48DA1}"/>
              </a:ext>
            </a:extLst>
          </p:cNvPr>
          <p:cNvGrpSpPr/>
          <p:nvPr/>
        </p:nvGrpSpPr>
        <p:grpSpPr>
          <a:xfrm>
            <a:off x="1334639" y="1884178"/>
            <a:ext cx="5355864" cy="3763295"/>
            <a:chOff x="2043238" y="2457384"/>
            <a:chExt cx="5355864" cy="376329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78F81DE-B2C7-58DD-1A57-034867FEB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90790" y="2457384"/>
              <a:ext cx="2708312" cy="376329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7C31828-4785-A755-9971-948028AD3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43238" y="2457385"/>
              <a:ext cx="2708312" cy="3763294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4111076" y="3720579"/>
            <a:ext cx="2579427" cy="175116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</a:t>
            </a:r>
            <a:r>
              <a:rPr lang="ar-MA" sz="1600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نحدد العنصر المعروف في السؤال و هو 5 حبات بسكويت  و الاسم المقابل هو سيمان 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D9FD07-0090-3344-A174-8530AC3162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5441" y="1837346"/>
            <a:ext cx="5733118" cy="4295508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1D239AC-A6E3-DBE5-D096-3320F2CC24E0}"/>
              </a:ext>
            </a:extLst>
          </p:cNvPr>
          <p:cNvCxnSpPr>
            <a:cxnSpLocks/>
          </p:cNvCxnSpPr>
          <p:nvPr/>
        </p:nvCxnSpPr>
        <p:spPr>
          <a:xfrm flipV="1">
            <a:off x="3903594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0E6234C-0274-C379-CCBD-F3A2DA4D2491}"/>
              </a:ext>
            </a:extLst>
          </p:cNvPr>
          <p:cNvCxnSpPr>
            <a:cxnSpLocks/>
          </p:cNvCxnSpPr>
          <p:nvPr/>
        </p:nvCxnSpPr>
        <p:spPr>
          <a:xfrm flipV="1">
            <a:off x="4275972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0B98BBE-EB29-BF11-6332-22127933E65E}"/>
              </a:ext>
            </a:extLst>
          </p:cNvPr>
          <p:cNvCxnSpPr>
            <a:cxnSpLocks/>
          </p:cNvCxnSpPr>
          <p:nvPr/>
        </p:nvCxnSpPr>
        <p:spPr>
          <a:xfrm flipV="1">
            <a:off x="4612789" y="3214045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EAA0266-0AC7-EB54-CE54-6BF8D72BB395}"/>
              </a:ext>
            </a:extLst>
          </p:cNvPr>
          <p:cNvCxnSpPr>
            <a:cxnSpLocks/>
          </p:cNvCxnSpPr>
          <p:nvPr/>
        </p:nvCxnSpPr>
        <p:spPr>
          <a:xfrm flipV="1">
            <a:off x="4949606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BAB96F4-B26C-906E-768A-6DC34DF2E42E}"/>
              </a:ext>
            </a:extLst>
          </p:cNvPr>
          <p:cNvCxnSpPr>
            <a:cxnSpLocks/>
          </p:cNvCxnSpPr>
          <p:nvPr/>
        </p:nvCxnSpPr>
        <p:spPr>
          <a:xfrm flipV="1">
            <a:off x="5271136" y="3173102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F2DCF871-09FE-B6E8-7044-5317BEA909EF}"/>
              </a:ext>
            </a:extLst>
          </p:cNvPr>
          <p:cNvCxnSpPr>
            <a:cxnSpLocks/>
          </p:cNvCxnSpPr>
          <p:nvPr/>
        </p:nvCxnSpPr>
        <p:spPr>
          <a:xfrm flipV="1">
            <a:off x="5617045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CBC7900E-BB81-3542-074E-351FDEC181ED}"/>
              </a:ext>
            </a:extLst>
          </p:cNvPr>
          <p:cNvCxnSpPr>
            <a:cxnSpLocks/>
          </p:cNvCxnSpPr>
          <p:nvPr/>
        </p:nvCxnSpPr>
        <p:spPr>
          <a:xfrm flipV="1">
            <a:off x="5980331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3521ED94-2BDE-EF9E-BC38-D0E9ADA3BA11}"/>
              </a:ext>
            </a:extLst>
          </p:cNvPr>
          <p:cNvSpPr txBox="1"/>
          <p:nvPr/>
        </p:nvSpPr>
        <p:spPr>
          <a:xfrm>
            <a:off x="3931226" y="4640238"/>
            <a:ext cx="326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accent1"/>
                </a:solidFill>
              </a:rPr>
              <a:t>7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176B53E-282B-05B1-9B71-3A394B7D5B34}"/>
              </a:ext>
            </a:extLst>
          </p:cNvPr>
          <p:cNvSpPr/>
          <p:nvPr/>
        </p:nvSpPr>
        <p:spPr>
          <a:xfrm>
            <a:off x="4744061" y="5052223"/>
            <a:ext cx="2475606" cy="3791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B66696E1-952E-8AF5-F160-4868BE8D25F4}"/>
              </a:ext>
            </a:extLst>
          </p:cNvPr>
          <p:cNvSpPr txBox="1"/>
          <p:nvPr/>
        </p:nvSpPr>
        <p:spPr>
          <a:xfrm>
            <a:off x="3523257" y="4924881"/>
            <a:ext cx="92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سيمانُ 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221AC9D-D26D-45E6-2A7E-555BFDF2EDD3}"/>
              </a:ext>
            </a:extLst>
          </p:cNvPr>
          <p:cNvSpPr/>
          <p:nvPr/>
        </p:nvSpPr>
        <p:spPr>
          <a:xfrm>
            <a:off x="3868593" y="2645109"/>
            <a:ext cx="1863468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/>
      <p:bldP spid="5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E3EE9-783C-58B7-FABA-6C9B6665F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0B85EA9-0884-EE7B-2612-03467C40D92A}"/>
              </a:ext>
            </a:extLst>
          </p:cNvPr>
          <p:cNvSpPr txBox="1"/>
          <p:nvPr/>
        </p:nvSpPr>
        <p:spPr>
          <a:xfrm>
            <a:off x="132735" y="752193"/>
            <a:ext cx="73716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</a:t>
            </a:r>
            <a:r>
              <a:rPr lang="ar-MA" sz="1600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نحدد العنصر المعروف في السؤال و هو أكبر عدد من  حبات بسكويت ويوجد أمام فاطمة وهو 8  حبات   إذن فاطمة هي التي خبزت أكبر عدد من حبات البسكويت  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F463FA-E5A1-6BDC-1EE0-AE15FED91D7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2A3D945-9B55-9726-796D-88481349F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EAE3708-6D8F-3350-EFEB-FA187252627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E197EEC-A9E9-AEA5-78E2-CC028D6B55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423F0E0-0BCE-66A6-35AC-1F788F305C7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203BBA2-69F4-4865-BF79-D77B49A90C0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CE13598-634F-CBA1-BAA1-063A51E8D6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810EB22-7C6A-7ADA-045B-27D30A06D37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18F77E8-30E8-3336-FAFA-1EDF80E925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AF2148C-3F02-4B0D-47CF-81F16E24F45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9CBBD54-E1B1-2779-F290-2D059EADD0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ECB7653-4D63-1BB3-75A8-89DC6AA9EEE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E9BD84-76BA-5A72-4F10-369BB686DBD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E3AC0C-EFE4-6B47-37D5-1C249FE4807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5441" y="1837346"/>
            <a:ext cx="5733118" cy="4295508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7592419-63E2-DBEB-07A4-49EE93AFF8F8}"/>
              </a:ext>
            </a:extLst>
          </p:cNvPr>
          <p:cNvCxnSpPr>
            <a:cxnSpLocks/>
          </p:cNvCxnSpPr>
          <p:nvPr/>
        </p:nvCxnSpPr>
        <p:spPr>
          <a:xfrm flipV="1">
            <a:off x="3903594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FEAA279-0DB0-B752-8831-CF4DCD0D5CBD}"/>
              </a:ext>
            </a:extLst>
          </p:cNvPr>
          <p:cNvCxnSpPr>
            <a:cxnSpLocks/>
          </p:cNvCxnSpPr>
          <p:nvPr/>
        </p:nvCxnSpPr>
        <p:spPr>
          <a:xfrm flipV="1">
            <a:off x="4275972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3765BAB-486E-73D2-9418-D415D8B6464A}"/>
              </a:ext>
            </a:extLst>
          </p:cNvPr>
          <p:cNvCxnSpPr>
            <a:cxnSpLocks/>
          </p:cNvCxnSpPr>
          <p:nvPr/>
        </p:nvCxnSpPr>
        <p:spPr>
          <a:xfrm flipV="1">
            <a:off x="4612789" y="3214045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C36D4B14-9B7E-CDCF-2EEC-2F7B2B01E3DB}"/>
              </a:ext>
            </a:extLst>
          </p:cNvPr>
          <p:cNvCxnSpPr>
            <a:cxnSpLocks/>
          </p:cNvCxnSpPr>
          <p:nvPr/>
        </p:nvCxnSpPr>
        <p:spPr>
          <a:xfrm flipV="1">
            <a:off x="4949606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2427624D-C78A-1BA7-D7FD-2F8692096562}"/>
              </a:ext>
            </a:extLst>
          </p:cNvPr>
          <p:cNvCxnSpPr>
            <a:cxnSpLocks/>
          </p:cNvCxnSpPr>
          <p:nvPr/>
        </p:nvCxnSpPr>
        <p:spPr>
          <a:xfrm flipV="1">
            <a:off x="5271136" y="3173102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4C1F52A1-328E-2CAE-3C40-7BF036474C63}"/>
              </a:ext>
            </a:extLst>
          </p:cNvPr>
          <p:cNvCxnSpPr>
            <a:cxnSpLocks/>
          </p:cNvCxnSpPr>
          <p:nvPr/>
        </p:nvCxnSpPr>
        <p:spPr>
          <a:xfrm flipV="1">
            <a:off x="5617045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D50EB951-AEBB-481F-CEFC-9A5E6CB6AA79}"/>
              </a:ext>
            </a:extLst>
          </p:cNvPr>
          <p:cNvCxnSpPr>
            <a:cxnSpLocks/>
          </p:cNvCxnSpPr>
          <p:nvPr/>
        </p:nvCxnSpPr>
        <p:spPr>
          <a:xfrm flipV="1">
            <a:off x="5980331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4AD8645F-3C17-AEFB-2258-086C8F65167A}"/>
              </a:ext>
            </a:extLst>
          </p:cNvPr>
          <p:cNvSpPr txBox="1"/>
          <p:nvPr/>
        </p:nvSpPr>
        <p:spPr>
          <a:xfrm>
            <a:off x="3931226" y="4640238"/>
            <a:ext cx="326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accent1"/>
                </a:solidFill>
              </a:rPr>
              <a:t>7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39017B0-C1EA-1A7C-52D9-97FCEC2AD43D}"/>
              </a:ext>
            </a:extLst>
          </p:cNvPr>
          <p:cNvSpPr/>
          <p:nvPr/>
        </p:nvSpPr>
        <p:spPr>
          <a:xfrm>
            <a:off x="5271136" y="5386546"/>
            <a:ext cx="1948530" cy="3791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EB8EBE6-7E64-1E18-E033-B15B3B399ED0}"/>
              </a:ext>
            </a:extLst>
          </p:cNvPr>
          <p:cNvSpPr txBox="1"/>
          <p:nvPr/>
        </p:nvSpPr>
        <p:spPr>
          <a:xfrm>
            <a:off x="3523257" y="4924881"/>
            <a:ext cx="92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tx2"/>
                </a:solidFill>
              </a:rPr>
              <a:t>سيمانُ </a:t>
            </a:r>
            <a:endParaRPr lang="fr-FR" sz="2400" b="1" dirty="0">
              <a:solidFill>
                <a:schemeClr val="tx2"/>
              </a:solidFill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6EDE49A-1C47-A109-7E14-ACFB9B46B655}"/>
              </a:ext>
            </a:extLst>
          </p:cNvPr>
          <p:cNvCxnSpPr>
            <a:cxnSpLocks/>
          </p:cNvCxnSpPr>
          <p:nvPr/>
        </p:nvCxnSpPr>
        <p:spPr>
          <a:xfrm>
            <a:off x="3828359" y="3145806"/>
            <a:ext cx="177795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DECC7BE-9530-E24E-4D61-7B79EA365E67}"/>
              </a:ext>
            </a:extLst>
          </p:cNvPr>
          <p:cNvCxnSpPr>
            <a:cxnSpLocks/>
          </p:cNvCxnSpPr>
          <p:nvPr/>
        </p:nvCxnSpPr>
        <p:spPr>
          <a:xfrm>
            <a:off x="3854225" y="3632216"/>
            <a:ext cx="246300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E32D6CF4-9FE1-7BED-04C4-FB40B9DB33F7}"/>
              </a:ext>
            </a:extLst>
          </p:cNvPr>
          <p:cNvCxnSpPr>
            <a:cxnSpLocks/>
          </p:cNvCxnSpPr>
          <p:nvPr/>
        </p:nvCxnSpPr>
        <p:spPr>
          <a:xfrm>
            <a:off x="3884576" y="4158015"/>
            <a:ext cx="10497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3FFFA475-6AF3-0D5A-1781-4EBCBCDE0B48}"/>
              </a:ext>
            </a:extLst>
          </p:cNvPr>
          <p:cNvCxnSpPr>
            <a:cxnSpLocks/>
          </p:cNvCxnSpPr>
          <p:nvPr/>
        </p:nvCxnSpPr>
        <p:spPr>
          <a:xfrm>
            <a:off x="3884576" y="4667534"/>
            <a:ext cx="27209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4F1E1C0D-0718-DD90-7D0A-B841E87AB758}"/>
              </a:ext>
            </a:extLst>
          </p:cNvPr>
          <p:cNvCxnSpPr>
            <a:cxnSpLocks/>
          </p:cNvCxnSpPr>
          <p:nvPr/>
        </p:nvCxnSpPr>
        <p:spPr>
          <a:xfrm>
            <a:off x="6605516" y="2661313"/>
            <a:ext cx="21125" cy="211540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7238AD04-69A8-CB6E-36C1-3E4CAFAE2464}"/>
              </a:ext>
            </a:extLst>
          </p:cNvPr>
          <p:cNvSpPr txBox="1"/>
          <p:nvPr/>
        </p:nvSpPr>
        <p:spPr>
          <a:xfrm>
            <a:off x="3549442" y="5298034"/>
            <a:ext cx="92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فاطِمَةُ 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78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516CB-070D-535D-24C1-45AE3DC66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9D8EF32-2B04-23A5-021F-5A61569CE848}"/>
              </a:ext>
            </a:extLst>
          </p:cNvPr>
          <p:cNvSpPr txBox="1"/>
          <p:nvPr/>
        </p:nvSpPr>
        <p:spPr>
          <a:xfrm>
            <a:off x="132735" y="752193"/>
            <a:ext cx="73716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</a:t>
            </a:r>
            <a:r>
              <a:rPr lang="ar-MA" sz="1600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نحدد العنصر المعروف في السؤال و هو أقل عدد من حبات البسكويت وهو 3 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rtl="1"/>
            <a:r>
              <a:rPr lang="ar-MA" sz="1600" b="1" dirty="0">
                <a:solidFill>
                  <a:srgbClr val="A5A5A5"/>
                </a:solidFill>
                <a:latin typeface="Calibri"/>
                <a:cs typeface="Calibri"/>
              </a:rPr>
              <a:t>و الاسم المقابل له هو خديجة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D9BC0C4-0264-182A-5E5B-A26C8A2518E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2C7174-48ED-5AC1-CA59-63B7C99A7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17E93-37D6-F0C0-FD53-944C338E240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3F10421-EC82-3BC4-C2C7-FE1D04A3A08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D928F6C-CB7D-0970-D153-47A3EB7E438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18E538D-1C60-7223-55A3-1EBEEAACA79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9318E35-F498-3A35-4005-2E3D83307EA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000983B-5405-A751-2CFF-A50EA0338D8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DBFD9DC-B3BA-B19F-9193-9A18BAAECED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6540EF0-4361-67C7-62B9-DAD9C271E50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64B5F84-AFD9-4414-C76D-6EBC0196E6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D7E9B2B-3A83-A54B-C760-11773486ABF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F3F56D-3293-AB57-6763-3900E3E5D9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00D15F-1A01-D1E0-0D3D-C98F01BFA5F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5441" y="1837346"/>
            <a:ext cx="5733118" cy="4295508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588DAAF-CE8D-C73E-0D09-73637144E387}"/>
              </a:ext>
            </a:extLst>
          </p:cNvPr>
          <p:cNvCxnSpPr>
            <a:cxnSpLocks/>
          </p:cNvCxnSpPr>
          <p:nvPr/>
        </p:nvCxnSpPr>
        <p:spPr>
          <a:xfrm flipV="1">
            <a:off x="3903594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1E5C3EC-3828-6196-5A39-2D0BA7E13060}"/>
              </a:ext>
            </a:extLst>
          </p:cNvPr>
          <p:cNvCxnSpPr>
            <a:cxnSpLocks/>
          </p:cNvCxnSpPr>
          <p:nvPr/>
        </p:nvCxnSpPr>
        <p:spPr>
          <a:xfrm flipV="1">
            <a:off x="4275972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40075B2-7532-99F0-1359-2D4AE23AE082}"/>
              </a:ext>
            </a:extLst>
          </p:cNvPr>
          <p:cNvCxnSpPr>
            <a:cxnSpLocks/>
          </p:cNvCxnSpPr>
          <p:nvPr/>
        </p:nvCxnSpPr>
        <p:spPr>
          <a:xfrm flipV="1">
            <a:off x="4612789" y="3214045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BC006D9-33F8-CD2A-1874-F74F55E7E2A5}"/>
              </a:ext>
            </a:extLst>
          </p:cNvPr>
          <p:cNvCxnSpPr>
            <a:cxnSpLocks/>
          </p:cNvCxnSpPr>
          <p:nvPr/>
        </p:nvCxnSpPr>
        <p:spPr>
          <a:xfrm flipV="1">
            <a:off x="4949606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2F4BF555-5A54-DAF2-C67B-596E85EF8BD6}"/>
              </a:ext>
            </a:extLst>
          </p:cNvPr>
          <p:cNvCxnSpPr>
            <a:cxnSpLocks/>
          </p:cNvCxnSpPr>
          <p:nvPr/>
        </p:nvCxnSpPr>
        <p:spPr>
          <a:xfrm flipV="1">
            <a:off x="5271136" y="3173102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23D12B1B-28FF-96C2-FB8A-1F27E5452257}"/>
              </a:ext>
            </a:extLst>
          </p:cNvPr>
          <p:cNvCxnSpPr>
            <a:cxnSpLocks/>
          </p:cNvCxnSpPr>
          <p:nvPr/>
        </p:nvCxnSpPr>
        <p:spPr>
          <a:xfrm flipV="1">
            <a:off x="5617045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F9CF41AB-EAEA-0836-B732-D5F32E589829}"/>
              </a:ext>
            </a:extLst>
          </p:cNvPr>
          <p:cNvCxnSpPr>
            <a:cxnSpLocks/>
          </p:cNvCxnSpPr>
          <p:nvPr/>
        </p:nvCxnSpPr>
        <p:spPr>
          <a:xfrm flipV="1">
            <a:off x="5980331" y="3212134"/>
            <a:ext cx="321530" cy="3791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41B6442A-FF25-8FFB-51E4-9677359DD76C}"/>
              </a:ext>
            </a:extLst>
          </p:cNvPr>
          <p:cNvSpPr txBox="1"/>
          <p:nvPr/>
        </p:nvSpPr>
        <p:spPr>
          <a:xfrm>
            <a:off x="3931226" y="4640238"/>
            <a:ext cx="326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accent1"/>
                </a:solidFill>
              </a:rPr>
              <a:t>7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934C037-7DA8-A927-7FE4-BEF6D99E1D1B}"/>
              </a:ext>
            </a:extLst>
          </p:cNvPr>
          <p:cNvSpPr/>
          <p:nvPr/>
        </p:nvSpPr>
        <p:spPr>
          <a:xfrm>
            <a:off x="5271136" y="5679516"/>
            <a:ext cx="1948530" cy="3791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319BFA1-4FF3-8B4C-9B4B-8D1F935F29F6}"/>
              </a:ext>
            </a:extLst>
          </p:cNvPr>
          <p:cNvSpPr txBox="1"/>
          <p:nvPr/>
        </p:nvSpPr>
        <p:spPr>
          <a:xfrm>
            <a:off x="3523257" y="4924881"/>
            <a:ext cx="92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accent1"/>
                </a:solidFill>
              </a:rPr>
              <a:t>سيمانُ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55B1A97-45BE-CDE7-D41F-DEAB0C150DAF}"/>
              </a:ext>
            </a:extLst>
          </p:cNvPr>
          <p:cNvCxnSpPr>
            <a:cxnSpLocks/>
          </p:cNvCxnSpPr>
          <p:nvPr/>
        </p:nvCxnSpPr>
        <p:spPr>
          <a:xfrm>
            <a:off x="3828359" y="3145806"/>
            <a:ext cx="177795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44AA415-F8EC-2F66-A09B-F491225B61DE}"/>
              </a:ext>
            </a:extLst>
          </p:cNvPr>
          <p:cNvCxnSpPr>
            <a:cxnSpLocks/>
          </p:cNvCxnSpPr>
          <p:nvPr/>
        </p:nvCxnSpPr>
        <p:spPr>
          <a:xfrm>
            <a:off x="3854225" y="3632216"/>
            <a:ext cx="246300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7AA9B735-FCC4-6066-A0F1-ABDE5EB4853E}"/>
              </a:ext>
            </a:extLst>
          </p:cNvPr>
          <p:cNvCxnSpPr>
            <a:cxnSpLocks/>
          </p:cNvCxnSpPr>
          <p:nvPr/>
        </p:nvCxnSpPr>
        <p:spPr>
          <a:xfrm>
            <a:off x="3884576" y="4158015"/>
            <a:ext cx="10497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CFC35825-D835-86FD-5892-95FFBA68AB5F}"/>
              </a:ext>
            </a:extLst>
          </p:cNvPr>
          <p:cNvCxnSpPr>
            <a:cxnSpLocks/>
          </p:cNvCxnSpPr>
          <p:nvPr/>
        </p:nvCxnSpPr>
        <p:spPr>
          <a:xfrm>
            <a:off x="3884576" y="4667534"/>
            <a:ext cx="27209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1F36202D-526B-D783-294F-667E7C178D06}"/>
              </a:ext>
            </a:extLst>
          </p:cNvPr>
          <p:cNvSpPr txBox="1"/>
          <p:nvPr/>
        </p:nvSpPr>
        <p:spPr>
          <a:xfrm>
            <a:off x="3549442" y="5298034"/>
            <a:ext cx="92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accent1"/>
                </a:solidFill>
              </a:rPr>
              <a:t>فاطِمَةُ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1699B33-D585-1050-9BB5-FD62FD886FC2}"/>
              </a:ext>
            </a:extLst>
          </p:cNvPr>
          <p:cNvCxnSpPr/>
          <p:nvPr/>
        </p:nvCxnSpPr>
        <p:spPr>
          <a:xfrm>
            <a:off x="4920671" y="2850334"/>
            <a:ext cx="0" cy="1803552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6377344A-4568-EE92-96DD-031FA8B93214}"/>
              </a:ext>
            </a:extLst>
          </p:cNvPr>
          <p:cNvSpPr txBox="1"/>
          <p:nvPr/>
        </p:nvSpPr>
        <p:spPr>
          <a:xfrm>
            <a:off x="3609366" y="5643892"/>
            <a:ext cx="92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خَديجَةُ 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20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11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يمثل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بالأعمدة   أصناف  الحشرات في حديقة  و عدد كل صنف.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الحشرات الموجودة في الحديقة؟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F4C431-FFEF-A090-E6EF-099ADE5B26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8838" y="1622571"/>
            <a:ext cx="5906324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6A26F-9363-D587-00B7-26CD4B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76C2271-24F4-2C68-809C-BEFB003F20A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على الألواح عدد الفراشات في الحديقة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CE403CAC-F20E-12F3-DF22-097F6484F9C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B2ABC7-FCCC-3C48-5A03-952BB79C5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294313F-65FF-6931-D57B-3A0FD6DC44F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927D534C-8C2E-3D61-B1CA-7CDCDC7494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6C38D579-0BF3-32F1-B463-0DA0D865F39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48A52D5-8E4C-512D-7E8F-C5790CCEB2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19B1964-BC01-5F97-66D8-B9759596E44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C5BD05C-6142-A91A-7FE1-C4D6EF47318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C8163B12-8219-638A-FD4B-21A83BBAD84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28A57410-C3FA-2C49-DCD7-EA64B8A41DB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8156CE8-9609-6EFF-BB20-D6C8FA45B8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9FE26B74-F6F3-06B2-B311-3A1598E3840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AFBEC7-3893-B53D-DE84-091D3224398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8DFA43-5C3E-AAED-260D-F3F538D794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8838" y="1622571"/>
            <a:ext cx="5906324" cy="46297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510848-7AD9-D764-1075-79630EEB3C3D}"/>
              </a:ext>
            </a:extLst>
          </p:cNvPr>
          <p:cNvSpPr/>
          <p:nvPr/>
        </p:nvSpPr>
        <p:spPr>
          <a:xfrm>
            <a:off x="4985109" y="4971953"/>
            <a:ext cx="2193613" cy="5542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00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DF1D4F-7909-91A7-6024-861A87FDF7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8838" y="1622571"/>
            <a:ext cx="5906324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8850-40D4-39D8-D2FC-6400C835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2EF4445-05E7-F513-6217-F1AD7CC7292F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نحدد عمود الفراشات ثم نعد (1-2-3-4-5) إذن عدد الفراشات هو 5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E5F1C62-511C-FECA-34B6-954C8F3FE6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823F44DC-3C15-71A3-B4C0-34CC12921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E9E9B29-C04D-5CF3-1850-4B5F6561293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A42E6B8-383C-7CDC-15E9-472F0C33CB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6C63D980-AEBA-67C7-4897-4B4473A47B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F98EE1A-8858-9F6D-9F51-A311489121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82FC1EF-F38D-92AE-0E9C-9547137050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4F8ECF4-26FD-2CBC-DA93-7BD2B6BB51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3F1B17A-218F-707F-F960-63AA2FE8BF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8E44A373-81FA-2D6F-D50C-94BD793001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4A26F808-DF88-D011-28EE-F940B8D0AA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FE6F791-BB6E-EAEA-A116-492960232A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C7798-26D3-CAE6-A500-A0DC1AC846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7297F2-59E3-5A62-7237-3EB550AB766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8838" y="1622571"/>
            <a:ext cx="5906324" cy="46297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FDE170-68D1-CD02-4F76-CA5A6BC109FE}"/>
              </a:ext>
            </a:extLst>
          </p:cNvPr>
          <p:cNvSpPr/>
          <p:nvPr/>
        </p:nvSpPr>
        <p:spPr>
          <a:xfrm>
            <a:off x="4985109" y="4971953"/>
            <a:ext cx="2193613" cy="5542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70B3C9-1A6C-734A-2E72-7F428ACF7691}"/>
              </a:ext>
            </a:extLst>
          </p:cNvPr>
          <p:cNvSpPr/>
          <p:nvPr/>
        </p:nvSpPr>
        <p:spPr>
          <a:xfrm>
            <a:off x="2743199" y="4107976"/>
            <a:ext cx="450377" cy="6141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E2C7031-A869-2484-C7A5-003AD522D437}"/>
              </a:ext>
            </a:extLst>
          </p:cNvPr>
          <p:cNvCxnSpPr>
            <a:cxnSpLocks/>
          </p:cNvCxnSpPr>
          <p:nvPr/>
        </p:nvCxnSpPr>
        <p:spPr>
          <a:xfrm flipV="1">
            <a:off x="2832714" y="3862315"/>
            <a:ext cx="108154" cy="2047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4A2FDEE-8E2F-E880-0CFB-3B7750D3E2CD}"/>
              </a:ext>
            </a:extLst>
          </p:cNvPr>
          <p:cNvCxnSpPr>
            <a:cxnSpLocks/>
          </p:cNvCxnSpPr>
          <p:nvPr/>
        </p:nvCxnSpPr>
        <p:spPr>
          <a:xfrm flipV="1">
            <a:off x="2860233" y="3657598"/>
            <a:ext cx="108154" cy="2047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048ABC2-6BD3-F41A-EEAB-55F77A05EE05}"/>
              </a:ext>
            </a:extLst>
          </p:cNvPr>
          <p:cNvCxnSpPr>
            <a:cxnSpLocks/>
          </p:cNvCxnSpPr>
          <p:nvPr/>
        </p:nvCxnSpPr>
        <p:spPr>
          <a:xfrm flipV="1">
            <a:off x="2860233" y="3478589"/>
            <a:ext cx="108154" cy="2047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78D2ABA-E79E-6EA7-1BCF-D3C63FD79981}"/>
              </a:ext>
            </a:extLst>
          </p:cNvPr>
          <p:cNvCxnSpPr>
            <a:cxnSpLocks/>
          </p:cNvCxnSpPr>
          <p:nvPr/>
        </p:nvCxnSpPr>
        <p:spPr>
          <a:xfrm flipV="1">
            <a:off x="2825376" y="3330051"/>
            <a:ext cx="108154" cy="2047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E610BF7-0050-EB51-7A82-7560DEE80E82}"/>
              </a:ext>
            </a:extLst>
          </p:cNvPr>
          <p:cNvCxnSpPr>
            <a:cxnSpLocks/>
          </p:cNvCxnSpPr>
          <p:nvPr/>
        </p:nvCxnSpPr>
        <p:spPr>
          <a:xfrm flipV="1">
            <a:off x="2825376" y="3127394"/>
            <a:ext cx="108154" cy="2047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254F7AA7-7B85-0CEA-EA15-0B408978B353}"/>
              </a:ext>
            </a:extLst>
          </p:cNvPr>
          <p:cNvSpPr txBox="1"/>
          <p:nvPr/>
        </p:nvSpPr>
        <p:spPr>
          <a:xfrm>
            <a:off x="3468580" y="4879869"/>
            <a:ext cx="40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5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2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85694" y="774251"/>
            <a:ext cx="72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معطيات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بالأعمدة  باتباع الخطوات التالية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1 ) يحدد العمود المناسب    2 ) يقرأ المعطى المناسب 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840B74-A42D-ECB3-5E07-C29629EC7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09F107-A234-F70F-B4EF-13C66ACD97F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9B2E260-4B46-8C6C-FDC9-0E806D816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4EAA5E-C733-C3B7-A993-A0D67E461EF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6B024B-520F-9DCC-A612-74E8F5ED81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888A358-37BD-E466-4CED-82F71A6A00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83E1971-6440-1CAB-1EB8-EE4556E8D01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AB829CB-21C5-B738-8E22-B79D624AA30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7BB822-6041-081E-B5B1-781EAFBEF3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C49E6AF-0BA6-E06C-72F5-27A9DCD566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FD4A9D4-2F4F-B77B-7C66-904DC1BB4A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D4E4478-D3E7-0E73-56EB-8C33AFCA50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23FD0A-703B-AD3C-E630-73D37568C1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64BA7F9-4898-B1B0-4841-BB9F2A801C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8838" y="1622571"/>
            <a:ext cx="5906324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11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3124E-293C-6243-36EF-FB5257A2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F26DED4-C2B2-DE9E-259F-FDBF1562678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95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02A53D-EDA6-8D00-3E2F-23167CC030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31B5A9-5794-529F-0FB5-EA9AD566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0366B0A-AFC0-0C20-8B6B-4736685948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CE3E161-3FA1-6A3F-3D7F-3C5890BD7B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67544D-8172-9CD6-F0FE-A16536EC9D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F063AC8-20C9-5020-070A-4967A2D969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1872D3C-D441-DC14-0330-96D843C20B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9A4320-0C9A-86CF-370A-B847F4CE93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8DA9436-9B8B-966F-3AE5-78DAEDE49A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06567C2-1F44-B683-6FE5-C6DE70E4587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12C0E08-A450-2F9B-6B12-6C0222BF33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D90489-4F7A-239D-D888-402381C40F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972D6-05BC-311E-6AAE-B875132F6D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D8D69-5044-2C8D-DE0F-C8C059421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3F2C38C-7E69-2590-F04E-FBCCD54BBD62}"/>
              </a:ext>
            </a:extLst>
          </p:cNvPr>
          <p:cNvGrpSpPr/>
          <p:nvPr/>
        </p:nvGrpSpPr>
        <p:grpSpPr>
          <a:xfrm>
            <a:off x="1334639" y="1884178"/>
            <a:ext cx="5355864" cy="3763295"/>
            <a:chOff x="2043238" y="2457384"/>
            <a:chExt cx="5355864" cy="376329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293B69E-920E-4614-2538-40D66639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90790" y="2457384"/>
              <a:ext cx="2708312" cy="376329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7AB17E-0051-F2B4-15B2-B48E3EB06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43238" y="2457385"/>
              <a:ext cx="2708312" cy="3763294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E543A4-154C-86EC-EC52-233D1AEA7266}"/>
              </a:ext>
            </a:extLst>
          </p:cNvPr>
          <p:cNvSpPr/>
          <p:nvPr/>
        </p:nvSpPr>
        <p:spPr>
          <a:xfrm>
            <a:off x="1528548" y="2202764"/>
            <a:ext cx="2210939" cy="1809678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40C2-60FC-0567-A572-558B6B07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E972A5-DB64-1477-D8C3-647618E725E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 نحدد عمود العناكب ثم نعد (1-2-3-4-5) ، عدد العناكب في الحديقة هو 5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A2BBB3-6BBC-594D-50F0-B850027B2C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A834DE2-1981-8C82-D701-4DF5CBEA2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DC696CC-C5B3-4C56-F860-615466323B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887040A-7DFC-1AA0-6405-8025D24F4A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02F4243-AFE6-D299-F234-0725827127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88BC746-6769-A629-5BC3-235730FD97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940C2C8-DB61-A0AB-FA6F-EA3DC26F268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0DC51C-A2A4-8E44-73D2-95819BFF04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112385F-FB65-6939-FB65-A98D0F9BAF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2697C49-08B6-3D95-C483-FD53B1BF83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8128577-3091-4332-6E70-EFFC4F8CFF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ECA3F64-30A0-A836-02CF-B7729B9616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2D1B1-9940-9BFC-C10E-9CB9820855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13969E-DFF4-FC5A-58E1-723F691D20E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8838" y="1622571"/>
            <a:ext cx="5906324" cy="46297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641FB12-DDAD-529F-12D3-3491C3C71644}"/>
              </a:ext>
            </a:extLst>
          </p:cNvPr>
          <p:cNvSpPr/>
          <p:nvPr/>
        </p:nvSpPr>
        <p:spPr>
          <a:xfrm>
            <a:off x="4798296" y="5401315"/>
            <a:ext cx="2516907" cy="436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059C04-1E71-7557-16A7-A81B83BEF491}"/>
              </a:ext>
            </a:extLst>
          </p:cNvPr>
          <p:cNvSpPr/>
          <p:nvPr/>
        </p:nvSpPr>
        <p:spPr>
          <a:xfrm>
            <a:off x="4367284" y="4134649"/>
            <a:ext cx="617825" cy="6141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56F07E5-F034-49B0-6B52-76F42EEAC314}"/>
              </a:ext>
            </a:extLst>
          </p:cNvPr>
          <p:cNvCxnSpPr>
            <a:cxnSpLocks/>
          </p:cNvCxnSpPr>
          <p:nvPr/>
        </p:nvCxnSpPr>
        <p:spPr>
          <a:xfrm flipV="1">
            <a:off x="4622119" y="3862315"/>
            <a:ext cx="108154" cy="204717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6E35B2B-D373-7340-408D-7C201CD03C54}"/>
              </a:ext>
            </a:extLst>
          </p:cNvPr>
          <p:cNvCxnSpPr>
            <a:cxnSpLocks/>
          </p:cNvCxnSpPr>
          <p:nvPr/>
        </p:nvCxnSpPr>
        <p:spPr>
          <a:xfrm flipV="1">
            <a:off x="4635906" y="3657598"/>
            <a:ext cx="108154" cy="204717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6F05825-3797-EBAC-0718-890E48B86433}"/>
              </a:ext>
            </a:extLst>
          </p:cNvPr>
          <p:cNvCxnSpPr>
            <a:cxnSpLocks/>
          </p:cNvCxnSpPr>
          <p:nvPr/>
        </p:nvCxnSpPr>
        <p:spPr>
          <a:xfrm flipV="1">
            <a:off x="4635028" y="3465287"/>
            <a:ext cx="108154" cy="204717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F8154B5-4539-C45B-FDA6-0D744EF70BB2}"/>
              </a:ext>
            </a:extLst>
          </p:cNvPr>
          <p:cNvCxnSpPr>
            <a:cxnSpLocks/>
          </p:cNvCxnSpPr>
          <p:nvPr/>
        </p:nvCxnSpPr>
        <p:spPr>
          <a:xfrm flipV="1">
            <a:off x="4638394" y="3339977"/>
            <a:ext cx="108154" cy="204717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6A6D3E7-6EB1-956C-7856-CCA3CD8A8082}"/>
              </a:ext>
            </a:extLst>
          </p:cNvPr>
          <p:cNvCxnSpPr>
            <a:cxnSpLocks/>
          </p:cNvCxnSpPr>
          <p:nvPr/>
        </p:nvCxnSpPr>
        <p:spPr>
          <a:xfrm flipV="1">
            <a:off x="4665400" y="3157903"/>
            <a:ext cx="108154" cy="204717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658B0A45-D91C-5399-F130-F4802CBD563F}"/>
              </a:ext>
            </a:extLst>
          </p:cNvPr>
          <p:cNvSpPr txBox="1"/>
          <p:nvPr/>
        </p:nvSpPr>
        <p:spPr>
          <a:xfrm>
            <a:off x="3468580" y="4879869"/>
            <a:ext cx="40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</a:rPr>
              <a:t>5</a:t>
            </a:r>
            <a:endParaRPr lang="fr-FR" sz="3600" dirty="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C0EEB0-F01B-7893-77D5-056EB020F953}"/>
              </a:ext>
            </a:extLst>
          </p:cNvPr>
          <p:cNvSpPr txBox="1"/>
          <p:nvPr/>
        </p:nvSpPr>
        <p:spPr>
          <a:xfrm>
            <a:off x="3417809" y="5313360"/>
            <a:ext cx="40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5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9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E77A8-E37E-3C43-BD5C-C44512EB5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9F41314-C18D-226A-0446-7253E90FDB66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 الحشرة الأقل في الحديقة هي الجندب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553015A-9466-C4D6-39B2-FC5D49DFFF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EB2E47B-81E3-4C70-157A-4FA969357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33F2AD8-936B-7F7B-9959-427CD31236E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7E98F64-D8AD-7B8A-04E8-7283777BC2E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CB2E45E-6F1F-7111-E44D-CE682FABB9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779BB97-D65F-4FC7-D461-A2436D162A9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4B8BCE4-637C-2208-847B-5EC302FCC00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0AE2451-3407-0621-4F56-694A68AC999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6CEF9442-C7D9-39CA-DC7A-107A2DD3B67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1D3255D-8A98-562B-5AC6-2011CB50EA8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5C95CB1-F318-7840-0468-7EF42E23BE9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A5AF38A-DC5E-DB79-75DA-E1EBC5326BE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639DD9-E721-39F8-8D16-ECBE9B97719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31DF0B-EE97-3F8D-491C-C6F79F32E8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8838" y="1622571"/>
            <a:ext cx="5906324" cy="46297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6F108C-3E93-DF1D-CD19-60E3EF04CACB}"/>
              </a:ext>
            </a:extLst>
          </p:cNvPr>
          <p:cNvSpPr/>
          <p:nvPr/>
        </p:nvSpPr>
        <p:spPr>
          <a:xfrm>
            <a:off x="4245857" y="5748809"/>
            <a:ext cx="3108671" cy="4350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C579F45-A1C0-46F9-2A7F-5614024D86C1}"/>
              </a:ext>
            </a:extLst>
          </p:cNvPr>
          <p:cNvSpPr txBox="1"/>
          <p:nvPr/>
        </p:nvSpPr>
        <p:spPr>
          <a:xfrm>
            <a:off x="3468580" y="4879869"/>
            <a:ext cx="40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</a:rPr>
              <a:t>5</a:t>
            </a:r>
            <a:endParaRPr lang="fr-FR" sz="3600" dirty="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E2E8E42-00A0-A4C3-D937-8456D1A0E4F8}"/>
              </a:ext>
            </a:extLst>
          </p:cNvPr>
          <p:cNvSpPr txBox="1"/>
          <p:nvPr/>
        </p:nvSpPr>
        <p:spPr>
          <a:xfrm>
            <a:off x="3417809" y="5313360"/>
            <a:ext cx="40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</a:rPr>
              <a:t>5</a:t>
            </a:r>
            <a:endParaRPr lang="fr-FR" sz="3600" dirty="0">
              <a:solidFill>
                <a:schemeClr val="accent1"/>
              </a:solidFill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CFE6119-FCB1-7C3C-80EE-E96700AACC09}"/>
              </a:ext>
            </a:extLst>
          </p:cNvPr>
          <p:cNvCxnSpPr/>
          <p:nvPr/>
        </p:nvCxnSpPr>
        <p:spPr>
          <a:xfrm>
            <a:off x="2734116" y="3678866"/>
            <a:ext cx="40198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422E5252-7CFE-E792-9593-1F2DC7A7767D}"/>
              </a:ext>
            </a:extLst>
          </p:cNvPr>
          <p:cNvSpPr txBox="1"/>
          <p:nvPr/>
        </p:nvSpPr>
        <p:spPr>
          <a:xfrm>
            <a:off x="3032031" y="5713271"/>
            <a:ext cx="1273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الْجُنْدُبُ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6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0B607-7CC3-E434-084E-EEE8EAFFF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3082411"/>
            <a:ext cx="6628638" cy="2757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3842" y="3555187"/>
            <a:ext cx="3730313" cy="191656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F1A7524-90CC-6358-8A1A-6A19277B5338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6" name="Image 5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CE7A9804-0AB9-C3F7-8849-257847DF7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E687062-9AE6-1226-33B8-895763524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3C20C240-BCBB-7BA5-7605-570B29AAB76B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قِسْمٍ 10 تَلاميذ ، خَرَجَ  7 مِنْهُم .</a:t>
            </a:r>
          </a:p>
          <a:p>
            <a:pPr algn="r"/>
            <a:r>
              <a:rPr lang="ar-MA" sz="2400" b="1" dirty="0"/>
              <a:t>كَمْ تِلْميذاً بَقِيَ في الْقِسْمِ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على الألواح و مثلوا عليه معطيات المسألة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4B1C1BF-CB92-6CFE-C937-BFB4076436C3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3" name="Image 2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640E62F9-578D-A250-BB87-E82736A07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B9A017-7F9F-A535-C615-8E65953AD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4074C1B-9F4F-A03C-ADF4-76A2CDF13D2D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قِسْمٍ 10 تَلاميذ ، خَرَجَ  7 مِنْهُم .</a:t>
            </a:r>
          </a:p>
          <a:p>
            <a:pPr algn="r"/>
            <a:r>
              <a:rPr lang="ar-MA" sz="2400" b="1" dirty="0"/>
              <a:t>كَمْ تِلْميذاً بَقِيَ في الْقِسْمِ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04E9-BD01-582A-1B1D-85DDF4D77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740AFF-6E1D-B284-92F5-C1FF7292BB3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EA4F36-33E5-F21A-CEB2-3C2AB6CCE21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27C563-07FC-7CB1-8A8D-2093FE29C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6E09D4-0D2D-0696-BCBA-9209C024666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554CCE-5CDE-A802-F3D0-D3D7A7F8CA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A5B360B-B1D5-4D00-0A94-A703787745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C48F993-4513-51A2-B802-D39FA7809E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572CA55-3048-92FE-6585-EF9D37FD29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76D1CC-3899-1655-E6B2-73CA708625E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6CE619-B1E7-DDF2-E981-8258898448F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A9BC4DE-8DC8-E082-2092-5E75197717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E19A579-C3C2-B09E-A311-3C9218AEA6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CF5CAC-D155-52B3-86C5-DF76FE853A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9ECC12-66A8-1BE3-E124-B537C3549C3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FB71B1-842F-255E-C0CF-00C8273BA3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6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المعطى الأول هو 10  و يمثل الكل ، المعطى الثاني هو 7  و يمثل الجزء الأول  و نبحث عن الجزء الثاني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75C7F22E-10F8-62F3-7893-08271BAF6610}"/>
              </a:ext>
            </a:extLst>
          </p:cNvPr>
          <p:cNvSpPr txBox="1"/>
          <p:nvPr/>
        </p:nvSpPr>
        <p:spPr>
          <a:xfrm>
            <a:off x="4728298" y="3787529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10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3FF2175-B674-5D10-2A2B-9BB53BCAD864}"/>
              </a:ext>
            </a:extLst>
          </p:cNvPr>
          <p:cNvSpPr txBox="1"/>
          <p:nvPr/>
        </p:nvSpPr>
        <p:spPr>
          <a:xfrm>
            <a:off x="3910153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FACDBD9-1EAA-CE09-C7C8-651CF3D1D3CB}"/>
              </a:ext>
            </a:extLst>
          </p:cNvPr>
          <p:cNvSpPr txBox="1"/>
          <p:nvPr/>
        </p:nvSpPr>
        <p:spPr>
          <a:xfrm>
            <a:off x="5477327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0592C80-C840-55DB-D4F1-B4361DEDDD5C}"/>
              </a:ext>
            </a:extLst>
          </p:cNvPr>
          <p:cNvSpPr/>
          <p:nvPr/>
        </p:nvSpPr>
        <p:spPr>
          <a:xfrm>
            <a:off x="3249280" y="4273037"/>
            <a:ext cx="1850487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A5D2F9-9639-ADD3-649D-4A932D54179D}"/>
              </a:ext>
            </a:extLst>
          </p:cNvPr>
          <p:cNvSpPr/>
          <p:nvPr/>
        </p:nvSpPr>
        <p:spPr>
          <a:xfrm>
            <a:off x="5099767" y="4273036"/>
            <a:ext cx="1396565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3ADE627-842F-02CF-0AAF-71E7E06A360F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9D310C3-D400-823A-4CA4-A12AC3C2B4AB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5" name="Image 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EA0E9A78-D37D-CE60-F350-E30CD80AB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1DC96F-7A53-3662-5726-A65DC3D0A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F10AC4A-9984-BD09-797B-F37CC7EDB70D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قِسْمٍ 10 تَلاميذ ، خَرَجَ  7 مِنْهُم .</a:t>
            </a:r>
          </a:p>
          <a:p>
            <a:pPr algn="r"/>
            <a:r>
              <a:rPr lang="ar-MA" sz="2400" b="1" dirty="0"/>
              <a:t>كَمْ تِلْميذاً بَقِيَ في الْقِسْمِ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 animBg="1"/>
      <p:bldP spid="29" grpId="0" animBg="1"/>
      <p:bldP spid="3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المتساوية المناسبة لحساب عدد التلاميذ الذين بقوا في القسم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F215437-12F4-0B10-ACFD-6C50A3049329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10" name="Image 9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9CEFD61F-3D85-6602-B93B-6F7D84A55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C459D65-0231-3909-BB31-733B9DB0D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166E1908-7085-1560-9AE2-EFA88D6A43A3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قِسْمٍ 10 تَلاميذ ، خَرَجَ  7 مِنْهُم .</a:t>
            </a:r>
          </a:p>
          <a:p>
            <a:pPr algn="r"/>
            <a:r>
              <a:rPr lang="ar-MA" sz="2400" b="1" dirty="0"/>
              <a:t>كَمْ تِلْميذاً بَقِيَ في الْقِسْمِ ؟</a:t>
            </a:r>
            <a:endParaRPr lang="fr-FR" sz="24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8D6B40-9801-FF9C-D305-2BFFB50BE883}"/>
              </a:ext>
            </a:extLst>
          </p:cNvPr>
          <p:cNvSpPr txBox="1"/>
          <p:nvPr/>
        </p:nvSpPr>
        <p:spPr>
          <a:xfrm>
            <a:off x="4728298" y="3787529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10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911C83B-FAD4-EDEA-5EAB-6D0474E86FFD}"/>
              </a:ext>
            </a:extLst>
          </p:cNvPr>
          <p:cNvSpPr txBox="1"/>
          <p:nvPr/>
        </p:nvSpPr>
        <p:spPr>
          <a:xfrm>
            <a:off x="3910153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35A5262-3B6C-80DA-CDAC-B3BBEE778C78}"/>
              </a:ext>
            </a:extLst>
          </p:cNvPr>
          <p:cNvSpPr txBox="1"/>
          <p:nvPr/>
        </p:nvSpPr>
        <p:spPr>
          <a:xfrm>
            <a:off x="5477327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0F1AE1-50AB-AA19-1286-37AC89E3030D}"/>
              </a:ext>
            </a:extLst>
          </p:cNvPr>
          <p:cNvSpPr/>
          <p:nvPr/>
        </p:nvSpPr>
        <p:spPr>
          <a:xfrm>
            <a:off x="3249280" y="4273037"/>
            <a:ext cx="1850487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58C274-A2FC-CA10-3598-848A6FACDEA3}"/>
              </a:ext>
            </a:extLst>
          </p:cNvPr>
          <p:cNvSpPr/>
          <p:nvPr/>
        </p:nvSpPr>
        <p:spPr>
          <a:xfrm>
            <a:off x="5099767" y="4273036"/>
            <a:ext cx="1396565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977D49-C6DC-D16F-DA05-D95536585222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الكل هو 10 و الجزء الأول هو 7 و نبحث عن الجزء الثاني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سنستعمل الطرح : 3 = 7 – 10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إذن بقي في القسم 3 تلاميذ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709D41-8604-B569-2243-1D7156336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204188" y="5109100"/>
            <a:ext cx="3442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C4AC639-4D0C-72FD-19F9-9309F11A5F88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3" name="Image 2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2D1DF90F-2020-D64F-4BB8-A8859EC0F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72F0E4D-E968-7C9B-29C4-71989E412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4D12C89-9D57-55B9-FC89-443E8983CA3D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قِسْمٍ 10 تَلاميذ ، خَرَجَ  7 مِنْهُم .</a:t>
            </a:r>
          </a:p>
          <a:p>
            <a:pPr algn="r"/>
            <a:r>
              <a:rPr lang="ar-MA" sz="2400" b="1" dirty="0"/>
              <a:t>كَمْ تِلْميذاً بَقِيَ في الْقِسْمِ ؟</a:t>
            </a:r>
            <a:endParaRPr lang="fr-FR" sz="24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75CE97-3A1A-729C-FF61-EA4A8E1D2F32}"/>
              </a:ext>
            </a:extLst>
          </p:cNvPr>
          <p:cNvSpPr txBox="1"/>
          <p:nvPr/>
        </p:nvSpPr>
        <p:spPr>
          <a:xfrm>
            <a:off x="4728298" y="3787529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10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CE269E-EF61-7F6F-D63B-DCD81D1DCAA8}"/>
              </a:ext>
            </a:extLst>
          </p:cNvPr>
          <p:cNvSpPr txBox="1"/>
          <p:nvPr/>
        </p:nvSpPr>
        <p:spPr>
          <a:xfrm>
            <a:off x="3910153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AAEFC1C-0232-E698-62FC-47ECC9D99C80}"/>
              </a:ext>
            </a:extLst>
          </p:cNvPr>
          <p:cNvSpPr txBox="1"/>
          <p:nvPr/>
        </p:nvSpPr>
        <p:spPr>
          <a:xfrm>
            <a:off x="5477327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EF7265-529F-D156-1286-7225C8D64C72}"/>
              </a:ext>
            </a:extLst>
          </p:cNvPr>
          <p:cNvSpPr/>
          <p:nvPr/>
        </p:nvSpPr>
        <p:spPr>
          <a:xfrm>
            <a:off x="3249280" y="4273037"/>
            <a:ext cx="1850487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BE6D56-C18D-7518-7CDC-6F27111ED3B1}"/>
              </a:ext>
            </a:extLst>
          </p:cNvPr>
          <p:cNvSpPr/>
          <p:nvPr/>
        </p:nvSpPr>
        <p:spPr>
          <a:xfrm>
            <a:off x="5099767" y="4273036"/>
            <a:ext cx="1396565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C854F4-8E61-3E25-9F7B-4D1FAEFC806F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59337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95 ستنجزون  النشاط  رقم  4،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143112C-A621-F289-E1C0-1198D5AAE221}"/>
              </a:ext>
            </a:extLst>
          </p:cNvPr>
          <p:cNvGrpSpPr/>
          <p:nvPr/>
        </p:nvGrpSpPr>
        <p:grpSpPr>
          <a:xfrm>
            <a:off x="1334639" y="1884178"/>
            <a:ext cx="5355864" cy="3763295"/>
            <a:chOff x="2043238" y="2457384"/>
            <a:chExt cx="5355864" cy="376329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928C22F-5F20-EFCB-4114-141296884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0790" y="2457384"/>
              <a:ext cx="2708312" cy="376329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AD412A3-9161-2E9B-D4FD-07D8CA217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43238" y="2457385"/>
              <a:ext cx="2708312" cy="3763294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1347089" y="3957027"/>
            <a:ext cx="2730820" cy="143170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4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E5F98C-785E-2DD7-9C80-A73F76C9F3D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8192" y="1914033"/>
            <a:ext cx="6867617" cy="431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على السبورة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7423B7B-334C-10AF-A078-6633524ED7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8192" y="1914033"/>
            <a:ext cx="6867617" cy="431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5059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10 تمثل الكل و 4 تمثل الجزء الأول  و  نبحث عن الجزء الثاني 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لحساب الجزء نستعمل الطرح 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F7173FA-2893-CC19-2355-E0463C7805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8192" y="1914033"/>
            <a:ext cx="6867617" cy="43128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F0E80B-E048-0DEB-E4BF-80D4CFA526F3}"/>
              </a:ext>
            </a:extLst>
          </p:cNvPr>
          <p:cNvSpPr/>
          <p:nvPr/>
        </p:nvSpPr>
        <p:spPr>
          <a:xfrm>
            <a:off x="1555845" y="4187477"/>
            <a:ext cx="2292824" cy="4391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4DD025-1221-1713-6FEE-F66D82738B4A}"/>
              </a:ext>
            </a:extLst>
          </p:cNvPr>
          <p:cNvSpPr txBox="1"/>
          <p:nvPr/>
        </p:nvSpPr>
        <p:spPr>
          <a:xfrm>
            <a:off x="2502430" y="4164926"/>
            <a:ext cx="60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1EDDD-19AE-D1C8-0957-BE06A72D9AD1}"/>
              </a:ext>
            </a:extLst>
          </p:cNvPr>
          <p:cNvSpPr txBox="1"/>
          <p:nvPr/>
        </p:nvSpPr>
        <p:spPr>
          <a:xfrm>
            <a:off x="1726992" y="4617060"/>
            <a:ext cx="60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22BFE5-AB44-51EF-1BEA-6400D7302115}"/>
              </a:ext>
            </a:extLst>
          </p:cNvPr>
          <p:cNvSpPr/>
          <p:nvPr/>
        </p:nvSpPr>
        <p:spPr>
          <a:xfrm>
            <a:off x="1555845" y="4639611"/>
            <a:ext cx="832513" cy="4391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051090-7495-FF06-EC43-F7D909D9CA0D}"/>
              </a:ext>
            </a:extLst>
          </p:cNvPr>
          <p:cNvSpPr/>
          <p:nvPr/>
        </p:nvSpPr>
        <p:spPr>
          <a:xfrm>
            <a:off x="2388358" y="4652631"/>
            <a:ext cx="1460311" cy="4391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1D57074-8ABD-024C-88A1-C25960CBA00D}"/>
              </a:ext>
            </a:extLst>
          </p:cNvPr>
          <p:cNvSpPr txBox="1"/>
          <p:nvPr/>
        </p:nvSpPr>
        <p:spPr>
          <a:xfrm>
            <a:off x="2917600" y="4649142"/>
            <a:ext cx="604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5270443" y="4845623"/>
            <a:ext cx="1990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= 6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562E91-4A02-6B6F-B215-37BF59E17ED4}"/>
              </a:ext>
            </a:extLst>
          </p:cNvPr>
          <p:cNvSpPr txBox="1"/>
          <p:nvPr/>
        </p:nvSpPr>
        <p:spPr>
          <a:xfrm>
            <a:off x="4978285" y="5515909"/>
            <a:ext cx="604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12" grpId="0"/>
      <p:bldP spid="14" grpId="0" animBg="1"/>
      <p:bldP spid="15" grpId="0" animBg="1"/>
      <p:bldP spid="16" grpId="0"/>
      <p:bldP spid="3" grpId="0"/>
      <p:bldP spid="1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19790</TotalTime>
  <Words>1672</Words>
  <Application>Microsoft Office PowerPoint</Application>
  <PresentationFormat>Affichage à l'écran (4:3)</PresentationFormat>
  <Paragraphs>529</Paragraphs>
  <Slides>62</Slides>
  <Notes>17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62</vt:i4>
      </vt:variant>
    </vt:vector>
  </HeadingPairs>
  <TitlesOfParts>
    <vt:vector size="78" baseType="lpstr">
      <vt:lpstr>Dosis</vt:lpstr>
      <vt:lpstr>Wingdings</vt:lpstr>
      <vt:lpstr>Calibri</vt:lpstr>
      <vt:lpstr>Aptos Display</vt:lpstr>
      <vt:lpstr>Arial</vt:lpstr>
      <vt:lpstr>DengXian</vt:lpstr>
      <vt:lpstr>Aptos</vt:lpstr>
      <vt:lpstr>Effra CC Arbc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الثالث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225</cp:revision>
  <cp:lastPrinted>2025-08-13T10:11:39Z</cp:lastPrinted>
  <dcterms:created xsi:type="dcterms:W3CDTF">2025-08-01T12:31:49Z</dcterms:created>
  <dcterms:modified xsi:type="dcterms:W3CDTF">2026-04-14T10:26:42Z</dcterms:modified>
</cp:coreProperties>
</file>