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73"/>
  </p:notesMasterIdLst>
  <p:handoutMasterIdLst>
    <p:handoutMasterId r:id="rId74"/>
  </p:handoutMasterIdLst>
  <p:sldIdLst>
    <p:sldId id="779" r:id="rId6"/>
    <p:sldId id="911" r:id="rId7"/>
    <p:sldId id="931" r:id="rId8"/>
    <p:sldId id="780" r:id="rId9"/>
    <p:sldId id="781" r:id="rId10"/>
    <p:sldId id="783" r:id="rId11"/>
    <p:sldId id="746" r:id="rId12"/>
    <p:sldId id="784" r:id="rId13"/>
    <p:sldId id="1256" r:id="rId14"/>
    <p:sldId id="1296" r:id="rId15"/>
    <p:sldId id="1257" r:id="rId16"/>
    <p:sldId id="964" r:id="rId17"/>
    <p:sldId id="1053" r:id="rId18"/>
    <p:sldId id="1057" r:id="rId19"/>
    <p:sldId id="1121" r:id="rId20"/>
    <p:sldId id="1148" r:id="rId21"/>
    <p:sldId id="1098" r:id="rId22"/>
    <p:sldId id="1258" r:id="rId23"/>
    <p:sldId id="1149" r:id="rId24"/>
    <p:sldId id="1122" r:id="rId25"/>
    <p:sldId id="1297" r:id="rId26"/>
    <p:sldId id="1298" r:id="rId27"/>
    <p:sldId id="1299" r:id="rId28"/>
    <p:sldId id="1275" r:id="rId29"/>
    <p:sldId id="1276" r:id="rId30"/>
    <p:sldId id="1277" r:id="rId31"/>
    <p:sldId id="786" r:id="rId32"/>
    <p:sldId id="751" r:id="rId33"/>
    <p:sldId id="828" r:id="rId34"/>
    <p:sldId id="890" r:id="rId35"/>
    <p:sldId id="787" r:id="rId36"/>
    <p:sldId id="1300" r:id="rId37"/>
    <p:sldId id="1278" r:id="rId38"/>
    <p:sldId id="1091" r:id="rId39"/>
    <p:sldId id="1303" r:id="rId40"/>
    <p:sldId id="1301" r:id="rId41"/>
    <p:sldId id="1302" r:id="rId42"/>
    <p:sldId id="1304" r:id="rId43"/>
    <p:sldId id="1305" r:id="rId44"/>
    <p:sldId id="1306" r:id="rId45"/>
    <p:sldId id="1307" r:id="rId46"/>
    <p:sldId id="1308" r:id="rId47"/>
    <p:sldId id="1309" r:id="rId48"/>
    <p:sldId id="1310" r:id="rId49"/>
    <p:sldId id="1311" r:id="rId50"/>
    <p:sldId id="909" r:id="rId51"/>
    <p:sldId id="976" r:id="rId52"/>
    <p:sldId id="1230" r:id="rId53"/>
    <p:sldId id="1289" r:id="rId54"/>
    <p:sldId id="1228" r:id="rId55"/>
    <p:sldId id="1290" r:id="rId56"/>
    <p:sldId id="1312" r:id="rId57"/>
    <p:sldId id="1313" r:id="rId58"/>
    <p:sldId id="1314" r:id="rId59"/>
    <p:sldId id="910" r:id="rId60"/>
    <p:sldId id="848" r:id="rId61"/>
    <p:sldId id="916" r:id="rId62"/>
    <p:sldId id="924" r:id="rId63"/>
    <p:sldId id="1210" r:id="rId64"/>
    <p:sldId id="788" r:id="rId65"/>
    <p:sldId id="956" r:id="rId66"/>
    <p:sldId id="1200" r:id="rId67"/>
    <p:sldId id="850" r:id="rId68"/>
    <p:sldId id="789" r:id="rId69"/>
    <p:sldId id="794" r:id="rId70"/>
    <p:sldId id="793" r:id="rId71"/>
    <p:sldId id="930" r:id="rId72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5"/>
      <p:bold r:id="rId76"/>
    </p:embeddedFont>
    <p:embeddedFont>
      <p:font typeface="Dosis" pitchFamily="2" charset="0"/>
      <p:regular r:id="rId77"/>
      <p:bold r:id="rId78"/>
    </p:embeddedFont>
    <p:embeddedFont>
      <p:font typeface="Dosis SemiBold" pitchFamily="2" charset="0"/>
      <p:bold r:id="rId7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C302"/>
    <a:srgbClr val="103B4D"/>
    <a:srgbClr val="FFEFB9"/>
    <a:srgbClr val="FFDA6D"/>
    <a:srgbClr val="196082"/>
    <a:srgbClr val="16AB98"/>
    <a:srgbClr val="FC8D00"/>
    <a:srgbClr val="ACD7CA"/>
    <a:srgbClr val="F1A947"/>
    <a:srgbClr val="3A8F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4" autoAdjust="0"/>
    <p:restoredTop sz="96231" autoAdjust="0"/>
  </p:normalViewPr>
  <p:slideViewPr>
    <p:cSldViewPr snapToGrid="0">
      <p:cViewPr varScale="1">
        <p:scale>
          <a:sx n="64" d="100"/>
          <a:sy n="64" d="100"/>
        </p:scale>
        <p:origin x="1584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microsoft.com/office/2018/10/relationships/authors" Target="authors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handoutMaster" Target="handoutMasters/handoutMaster1.xml"/><Relationship Id="rId79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82" Type="http://schemas.openxmlformats.org/officeDocument/2006/relationships/theme" Target="theme/theme1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font" Target="fonts/font3.fntdata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font" Target="fonts/font1.fntdata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notesMaster" Target="notesMasters/notesMaster1.xml"/><Relationship Id="rId78" Type="http://schemas.openxmlformats.org/officeDocument/2006/relationships/font" Target="fonts/font4.fntdata"/><Relationship Id="rId8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font" Target="fonts/font2.fntdata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14/04/2026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14/04/2026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E4957-412E-3951-9045-0C34552E0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474F06B-27F9-1CF8-E44C-05D94DE210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BE98E5E-53BC-B6E2-6FC5-1BEE46BFCC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3019FE-A69E-3B2D-9583-21DD74650C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04491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B600B3-5D4A-FA42-A987-2BD58BF19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DBC30A4-2DAF-0EF7-6B06-BFAC4D05BC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DF5C8DF-390E-D593-F1F4-67F7CB8188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DC4197-C8DF-80AF-B16D-1115E86206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884239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39274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D4005-D38D-7EEA-3F72-F33460A7E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00749C-B27E-6C19-9DE7-A352312FEC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56C8CCE-A25E-4840-2C25-63BBBF3F62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5D49A6-361B-C4A4-8756-CE473A18AD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19933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03CB6-11F4-BC63-A177-C0220B269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7E41570-0649-928A-BD57-E9003777CD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A472098-F156-DDDD-AFFC-48C70DA87D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F3A8CB-210A-B3F2-D602-2EB250E11A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12781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99B6E-D2DF-A82F-835F-7F18A133E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8D487F9-820B-6F43-926D-D829DE8206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3884A4E-EF38-A637-7DEE-C6CD7F9B06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DB4C5F3-81C3-F169-4840-135DCA24F9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60747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DFDBD-FE32-F343-4581-37CDF6831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E42F593-7587-9264-E9EE-E5536C3B02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B051060-38BA-9B21-68B3-F9EB096AE0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D42F909-B131-BD37-3704-945050E266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67025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7E940B-0223-67E0-10FD-26E9D59CA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6CE2B9D-9D4B-6AFD-4C1D-8E52098606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681E984-280D-B4A5-C6E6-3603D2D529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EB7A60-F859-9961-C50F-86C24B1D8E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20069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4B84B-7BE7-5373-F386-C2CA8B27D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C2EBB58-D6AF-EBFD-6FD6-CA207C73CD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D39598-6E83-3A87-5174-A6EEE170F9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21E4607-130D-7663-A4E0-A81AA3C2A9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173104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3406E7-C7C6-06F8-A84F-F5BD7C06C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9A2D5C4-B545-722D-BA0C-3932001952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7ED6BCF-CB75-2589-7B5D-63D75EF06F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4E7633A-ED5A-666F-8AB5-F87A991C0F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16478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999EAC-E5F6-74C3-EB8D-1246E352C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A754B82-561F-ABE8-79B1-5677EB64A3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4D3DDBC-8397-7E75-6AE2-C2AEFB47D2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9F7F3F-4A45-1236-4782-8AA1F3F2A5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25521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BAC5D-3CBC-E7BC-DF9C-60D2C12B8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D63ECE9-9401-53CE-3C80-1142CC88C6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9450A28-E56B-B72F-5D05-C3FB773742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E7CD01A-CD15-B9A3-8803-834B6372FC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58477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0F11E-955D-7C13-98DE-E88E1CAA7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7F7157-1672-5EEB-BA6C-EE5C32A95D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8F5F853-6679-FFDF-6203-1495AAA153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4CD9EA-4A67-7807-BF7D-0BF8C0C05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86239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9775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hyperlink" Target="https://svgsilh.com/ar/image/34139.html" TargetMode="External"/><Relationship Id="rId4" Type="http://schemas.openxmlformats.org/officeDocument/2006/relationships/image" Target="../media/image29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4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.png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.png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.png"/><Relationship Id="rId4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.png"/><Relationship Id="rId4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3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28.e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8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5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2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3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371C8DF-7E69-0FA1-7D09-04B6E6430714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D79BF7A-7688-2457-EB15-71718E6C4A74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00766B-D71F-E9E2-F139-0366BFAB4C2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380888D-AA5D-E98E-A1EC-5BD0B3B52592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057E9EC-BAC3-7472-78B6-8A90A71E461E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FCC4D037-3310-2993-596F-2A1D7E89C41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  4</a:t>
              </a:r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F0339566-D3B1-5BC1-9F4C-EE7A05B947EF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B4E6C9-1CB4-4244-C3D5-8C52631413A9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A0ED9D61-AA43-D053-687B-832BCC0CC37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5</a:t>
              </a:r>
              <a:endParaRPr lang="fr-FR" dirty="0"/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B7A4E76-6284-C47F-9BD7-D3EEE88B87E2}"/>
              </a:ext>
            </a:extLst>
          </p:cNvPr>
          <p:cNvGrpSpPr/>
          <p:nvPr/>
        </p:nvGrpSpPr>
        <p:grpSpPr>
          <a:xfrm>
            <a:off x="7304202" y="6006607"/>
            <a:ext cx="1124468" cy="288630"/>
            <a:chOff x="5372100" y="5877672"/>
            <a:chExt cx="1124468" cy="28863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D29E76F-F8F2-7442-8D1F-EFF193ADC56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6953BBB0-6EE0-11D0-861A-B703E1B12B2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83413B1-FAAB-5EF7-CB36-86DBB18873A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F7F13A3-2EC0-C4B6-769C-FD8AB1B14B3D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B23C435A-4424-EC4A-FFD8-3EF3D349B323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DCF4381B-AE12-C6CB-A21F-A3211DA34D9A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37736CAE-CA5F-5EFD-B9EF-548157B1B04F}"/>
              </a:ext>
            </a:extLst>
          </p:cNvPr>
          <p:cNvSpPr/>
          <p:nvPr/>
        </p:nvSpPr>
        <p:spPr>
          <a:xfrm>
            <a:off x="6556767" y="6022351"/>
            <a:ext cx="269051" cy="256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765B303B-919B-188E-29DA-A3AA9B61A8E5}"/>
              </a:ext>
            </a:extLst>
          </p:cNvPr>
          <p:cNvSpPr/>
          <p:nvPr/>
        </p:nvSpPr>
        <p:spPr>
          <a:xfrm>
            <a:off x="4855558" y="6022351"/>
            <a:ext cx="269051" cy="256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  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10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قراءة معطيات </a:t>
              </a:r>
              <a:r>
                <a:rPr lang="ar-MA" dirty="0" err="1"/>
                <a:t>مبيان</a:t>
              </a:r>
              <a:r>
                <a:rPr lang="ar-MA" dirty="0"/>
                <a:t> (1)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A1B1189-AF18-4BA2-25D7-67905EF8A7FA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9D40F4D-751C-8593-FB38-864B9117CCE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E65D0AC4-1110-15B5-60EE-18BFB6BF000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9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FFB4C9B3-E09A-1D96-45D0-9103463568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 تصنيف  المعطيات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12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( الجزء و الكل (3) 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11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defTabSz="609630" rtl="1">
                <a:buNone/>
                <a:defRPr/>
              </a:pPr>
              <a:r>
                <a:rPr lang="ar-MA" sz="1800" b="1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قراءة معطيات </a:t>
              </a:r>
              <a:r>
                <a:rPr lang="ar-MA" sz="1800" b="1" kern="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مبيان</a:t>
              </a:r>
              <a:r>
                <a:rPr lang="ar-MA" sz="1800" b="1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(2) 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الثالث   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67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12280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703488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قراءة معطيات </a:t>
            </a:r>
            <a:r>
              <a:rPr lang="ar-MA" sz="3200" b="1" dirty="0" err="1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مبيان</a:t>
            </a:r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 (2)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926E903-EA38-4F1F-3B9C-2AB935BF0DF4}"/>
              </a:ext>
            </a:extLst>
          </p:cNvPr>
          <p:cNvGrpSpPr/>
          <p:nvPr/>
        </p:nvGrpSpPr>
        <p:grpSpPr>
          <a:xfrm>
            <a:off x="1366697" y="2355554"/>
            <a:ext cx="6410606" cy="3782385"/>
            <a:chOff x="1873044" y="2195931"/>
            <a:chExt cx="6410606" cy="4160624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9C7FA60-512E-AD94-8139-5477563921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97066" y="2195931"/>
              <a:ext cx="3286584" cy="4160624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82ACC8C-3DCD-3AA3-1E48-FED66FF36C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73044" y="2195931"/>
              <a:ext cx="3124021" cy="41606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1012980" y="3673045"/>
            <a:ext cx="62598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معطيات </a:t>
            </a:r>
            <a:r>
              <a:rPr lang="ar-MA" sz="2400" b="1" kern="0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مبيان</a:t>
            </a: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بالأعمدة 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37CD6F7-6F92-7CEE-5EFB-4C3721E27967}"/>
              </a:ext>
            </a:extLst>
          </p:cNvPr>
          <p:cNvGrpSpPr/>
          <p:nvPr/>
        </p:nvGrpSpPr>
        <p:grpSpPr>
          <a:xfrm>
            <a:off x="1286604" y="2239768"/>
            <a:ext cx="5659641" cy="2671446"/>
            <a:chOff x="2050979" y="2221113"/>
            <a:chExt cx="4930734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88E0750-68A8-2B43-FBBD-172FAD3E0DD5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34A3315-C4D6-24B3-EAF9-8A7D252F32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90877" y="2991745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FA4EC153-C832-F525-F564-CD896B853051}"/>
                </a:ext>
              </a:extLst>
            </p:cNvPr>
            <p:cNvSpPr txBox="1"/>
            <p:nvPr/>
          </p:nvSpPr>
          <p:spPr>
            <a:xfrm>
              <a:off x="2050979" y="3595477"/>
              <a:ext cx="4073638" cy="449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الطرح على السطر </a:t>
              </a:r>
              <a:endPara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431920A-20FA-00DF-ACA4-C47240582BC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B4C02C19-86FB-9587-EC28-032E0B6DE86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75EAD15E-B07B-AFCA-DE10-EB2C7396A19B}"/>
                </a:ext>
              </a:extLst>
            </p:cNvPr>
            <p:cNvSpPr txBox="1"/>
            <p:nvPr/>
          </p:nvSpPr>
          <p:spPr>
            <a:xfrm>
              <a:off x="2539960" y="4159041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A55C4C7F-C738-EC34-BB50-76971BAEB6A7}"/>
              </a:ext>
            </a:extLst>
          </p:cNvPr>
          <p:cNvSpPr txBox="1"/>
          <p:nvPr/>
        </p:nvSpPr>
        <p:spPr>
          <a:xfrm>
            <a:off x="1808261" y="3032090"/>
            <a:ext cx="41541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تصحيح الواجبات المنزلية </a:t>
            </a:r>
            <a:endParaRPr lang="ar-SA" sz="2800" b="1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FD07D-DD50-FC1C-AA28-CE9177A77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BA85D197-6793-2A32-196F-995CB23FA2D6}"/>
              </a:ext>
            </a:extLst>
          </p:cNvPr>
          <p:cNvSpPr txBox="1"/>
          <p:nvPr/>
        </p:nvSpPr>
        <p:spPr>
          <a:xfrm>
            <a:off x="961411" y="840260"/>
            <a:ext cx="6515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2 الصفحة 88 </a:t>
            </a: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AFD3264-94B7-DC83-D27B-9965C11E5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79F40BA-0830-065F-B9D4-C27F472897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411" y="1811734"/>
            <a:ext cx="6936900" cy="4234886"/>
          </a:xfrm>
          <a:prstGeom prst="rect">
            <a:avLst/>
          </a:prstGeo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5B6E15DB-9DF4-D81B-4272-76011FFE4919}"/>
              </a:ext>
            </a:extLst>
          </p:cNvPr>
          <p:cNvSpPr txBox="1"/>
          <p:nvPr/>
        </p:nvSpPr>
        <p:spPr>
          <a:xfrm>
            <a:off x="2597925" y="4969590"/>
            <a:ext cx="1237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</a:rPr>
              <a:t>خَديجَةُ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7F868B4-B10F-41D8-02A4-74E6B439AC07}"/>
              </a:ext>
            </a:extLst>
          </p:cNvPr>
          <p:cNvSpPr txBox="1"/>
          <p:nvPr/>
        </p:nvSpPr>
        <p:spPr>
          <a:xfrm>
            <a:off x="2597925" y="5492810"/>
            <a:ext cx="1237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</a:rPr>
              <a:t>فاطِمَةُ</a:t>
            </a:r>
            <a:endParaRPr lang="fr-FR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93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8D6F8-6E7A-C2B4-E317-AF6A14DC3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05DDA987-7B51-09E2-8047-B2C47B24FDD3}"/>
              </a:ext>
            </a:extLst>
          </p:cNvPr>
          <p:cNvSpPr txBox="1"/>
          <p:nvPr/>
        </p:nvSpPr>
        <p:spPr>
          <a:xfrm>
            <a:off x="961411" y="840260"/>
            <a:ext cx="6515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4 الصفحة 89 </a:t>
            </a: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7556C0B-2F5A-58FC-E8AF-752B38DA0B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11ADCB1-E584-06B3-EE00-A65E36C2E2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1398" y="1885957"/>
            <a:ext cx="6521205" cy="4243546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BD7038C-7F2C-E14A-087F-23390609FB07}"/>
              </a:ext>
            </a:extLst>
          </p:cNvPr>
          <p:cNvSpPr/>
          <p:nvPr/>
        </p:nvSpPr>
        <p:spPr>
          <a:xfrm>
            <a:off x="1755060" y="2684207"/>
            <a:ext cx="1902539" cy="620530"/>
          </a:xfrm>
          <a:prstGeom prst="rect">
            <a:avLst/>
          </a:prstGeom>
          <a:solidFill>
            <a:srgbClr val="FFFF00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B0C6ECDA-DF1A-0AB5-8537-5BF6AB3A9825}"/>
              </a:ext>
            </a:extLst>
          </p:cNvPr>
          <p:cNvCxnSpPr/>
          <p:nvPr/>
        </p:nvCxnSpPr>
        <p:spPr>
          <a:xfrm flipH="1">
            <a:off x="4007955" y="2890996"/>
            <a:ext cx="186612" cy="273218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EE021846-0EFF-854D-BF6F-7D3A6E2FEE50}"/>
              </a:ext>
            </a:extLst>
          </p:cNvPr>
          <p:cNvCxnSpPr/>
          <p:nvPr/>
        </p:nvCxnSpPr>
        <p:spPr>
          <a:xfrm flipH="1">
            <a:off x="4435709" y="2890996"/>
            <a:ext cx="186612" cy="273218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48D85A22-59EF-B71F-E0F8-562ACA1EC4F3}"/>
              </a:ext>
            </a:extLst>
          </p:cNvPr>
          <p:cNvCxnSpPr/>
          <p:nvPr/>
        </p:nvCxnSpPr>
        <p:spPr>
          <a:xfrm flipH="1">
            <a:off x="4996516" y="2909658"/>
            <a:ext cx="186612" cy="273218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145EA4DB-E357-0518-65B4-098315369937}"/>
              </a:ext>
            </a:extLst>
          </p:cNvPr>
          <p:cNvCxnSpPr/>
          <p:nvPr/>
        </p:nvCxnSpPr>
        <p:spPr>
          <a:xfrm flipH="1">
            <a:off x="5465183" y="2890996"/>
            <a:ext cx="186612" cy="273218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7D12A714-2017-D8C2-910F-B0092302C37B}"/>
              </a:ext>
            </a:extLst>
          </p:cNvPr>
          <p:cNvSpPr txBox="1"/>
          <p:nvPr/>
        </p:nvSpPr>
        <p:spPr>
          <a:xfrm>
            <a:off x="4710147" y="5055954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2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E7E354E-9C67-E2C2-9477-4AABCF8ABEDC}"/>
              </a:ext>
            </a:extLst>
          </p:cNvPr>
          <p:cNvSpPr/>
          <p:nvPr/>
        </p:nvSpPr>
        <p:spPr>
          <a:xfrm>
            <a:off x="3749256" y="3253315"/>
            <a:ext cx="2474563" cy="620530"/>
          </a:xfrm>
          <a:prstGeom prst="rect">
            <a:avLst/>
          </a:prstGeom>
          <a:solidFill>
            <a:srgbClr val="FFFF00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992F5A73-6FFC-EA12-47C5-7003C9C587B1}"/>
              </a:ext>
            </a:extLst>
          </p:cNvPr>
          <p:cNvSpPr txBox="1"/>
          <p:nvPr/>
        </p:nvSpPr>
        <p:spPr>
          <a:xfrm>
            <a:off x="4649233" y="5422371"/>
            <a:ext cx="5164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أَنيرُ</a:t>
            </a:r>
            <a:endParaRPr lang="fr-FR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229E77D5-47D8-72FB-3FEF-DB211C9825E2}"/>
              </a:ext>
            </a:extLst>
          </p:cNvPr>
          <p:cNvCxnSpPr>
            <a:cxnSpLocks/>
          </p:cNvCxnSpPr>
          <p:nvPr/>
        </p:nvCxnSpPr>
        <p:spPr>
          <a:xfrm>
            <a:off x="3685566" y="3277157"/>
            <a:ext cx="1966229" cy="0"/>
          </a:xfrm>
          <a:prstGeom prst="straightConnector1">
            <a:avLst/>
          </a:prstGeom>
          <a:ln w="38100">
            <a:solidFill>
              <a:srgbClr val="F11F2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C35F7C20-B49E-AA97-300F-94D1BCC075A6}"/>
              </a:ext>
            </a:extLst>
          </p:cNvPr>
          <p:cNvCxnSpPr>
            <a:cxnSpLocks/>
          </p:cNvCxnSpPr>
          <p:nvPr/>
        </p:nvCxnSpPr>
        <p:spPr>
          <a:xfrm>
            <a:off x="3685566" y="3902243"/>
            <a:ext cx="2360641" cy="0"/>
          </a:xfrm>
          <a:prstGeom prst="straightConnector1">
            <a:avLst/>
          </a:prstGeom>
          <a:ln w="38100">
            <a:solidFill>
              <a:srgbClr val="F11F2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D94E8D44-D17D-CB9B-2ADA-B5DE384F3973}"/>
              </a:ext>
            </a:extLst>
          </p:cNvPr>
          <p:cNvCxnSpPr>
            <a:cxnSpLocks/>
          </p:cNvCxnSpPr>
          <p:nvPr/>
        </p:nvCxnSpPr>
        <p:spPr>
          <a:xfrm>
            <a:off x="3685566" y="4486125"/>
            <a:ext cx="1497562" cy="0"/>
          </a:xfrm>
          <a:prstGeom prst="straightConnector1">
            <a:avLst/>
          </a:prstGeom>
          <a:ln w="38100">
            <a:solidFill>
              <a:srgbClr val="F11F2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D7BF0773-B3D0-781C-472E-603A769101FF}"/>
              </a:ext>
            </a:extLst>
          </p:cNvPr>
          <p:cNvCxnSpPr>
            <a:cxnSpLocks/>
          </p:cNvCxnSpPr>
          <p:nvPr/>
        </p:nvCxnSpPr>
        <p:spPr>
          <a:xfrm>
            <a:off x="3685566" y="5055954"/>
            <a:ext cx="2921711" cy="0"/>
          </a:xfrm>
          <a:prstGeom prst="straightConnector1">
            <a:avLst/>
          </a:prstGeom>
          <a:ln w="38100">
            <a:solidFill>
              <a:srgbClr val="F11F2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A250EBF4-7653-4771-7F84-FE8D089329B1}"/>
              </a:ext>
            </a:extLst>
          </p:cNvPr>
          <p:cNvCxnSpPr>
            <a:cxnSpLocks/>
          </p:cNvCxnSpPr>
          <p:nvPr/>
        </p:nvCxnSpPr>
        <p:spPr>
          <a:xfrm>
            <a:off x="6533535" y="2566219"/>
            <a:ext cx="0" cy="2489735"/>
          </a:xfrm>
          <a:prstGeom prst="line">
            <a:avLst/>
          </a:prstGeom>
          <a:ln w="19050">
            <a:solidFill>
              <a:srgbClr val="F11F2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ZoneTexte 58">
            <a:extLst>
              <a:ext uri="{FF2B5EF4-FFF2-40B4-BE49-F238E27FC236}">
                <a16:creationId xmlns:a16="http://schemas.microsoft.com/office/drawing/2014/main" id="{8917535C-7ACD-604C-3864-462583616E88}"/>
              </a:ext>
            </a:extLst>
          </p:cNvPr>
          <p:cNvSpPr txBox="1"/>
          <p:nvPr/>
        </p:nvSpPr>
        <p:spPr>
          <a:xfrm>
            <a:off x="1158086" y="5152379"/>
            <a:ext cx="8242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فاطِمَةُ</a:t>
            </a:r>
            <a:endParaRPr lang="fr-FR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DDB26265-7E21-ED13-2B0A-EB74F49A615F}"/>
              </a:ext>
            </a:extLst>
          </p:cNvPr>
          <p:cNvCxnSpPr>
            <a:cxnSpLocks/>
          </p:cNvCxnSpPr>
          <p:nvPr/>
        </p:nvCxnSpPr>
        <p:spPr>
          <a:xfrm>
            <a:off x="5089920" y="2628977"/>
            <a:ext cx="0" cy="2489735"/>
          </a:xfrm>
          <a:prstGeom prst="line">
            <a:avLst/>
          </a:prstGeom>
          <a:ln w="19050">
            <a:solidFill>
              <a:srgbClr val="F11F2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ZoneTexte 61">
            <a:extLst>
              <a:ext uri="{FF2B5EF4-FFF2-40B4-BE49-F238E27FC236}">
                <a16:creationId xmlns:a16="http://schemas.microsoft.com/office/drawing/2014/main" id="{A5C0DE07-1004-6A34-25B4-603A56840C63}"/>
              </a:ext>
            </a:extLst>
          </p:cNvPr>
          <p:cNvSpPr txBox="1"/>
          <p:nvPr/>
        </p:nvSpPr>
        <p:spPr>
          <a:xfrm>
            <a:off x="1070256" y="5421630"/>
            <a:ext cx="9252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خَديجَةُ</a:t>
            </a:r>
            <a:endParaRPr lang="fr-FR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70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31" grpId="0"/>
      <p:bldP spid="36" grpId="0" animBg="1"/>
      <p:bldP spid="37" grpId="0"/>
      <p:bldP spid="59" grpId="0"/>
      <p:bldP spid="6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F4A13-83FC-76C3-62A5-008149A7E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048D630-24A6-14A4-9364-F943F31F5EB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BBAF2FF-78B8-97D8-AA5A-B9937C6D6EBD}"/>
              </a:ext>
            </a:extLst>
          </p:cNvPr>
          <p:cNvGrpSpPr/>
          <p:nvPr/>
        </p:nvGrpSpPr>
        <p:grpSpPr>
          <a:xfrm>
            <a:off x="1286604" y="2239768"/>
            <a:ext cx="5659641" cy="2671446"/>
            <a:chOff x="2050979" y="2221113"/>
            <a:chExt cx="4930734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A11C1B4-7390-F994-5A7F-2740E598F4C6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750987D-7CFE-176F-1D93-14D40AD35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67453" y="3500304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40B3482D-1701-C080-678D-F80265E1D230}"/>
                </a:ext>
              </a:extLst>
            </p:cNvPr>
            <p:cNvSpPr txBox="1"/>
            <p:nvPr/>
          </p:nvSpPr>
          <p:spPr>
            <a:xfrm>
              <a:off x="2050979" y="3533988"/>
              <a:ext cx="4073638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الطرح على السطر 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EEA8735E-5846-0B21-B91C-B790CD829113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9ED50300-03C5-9B45-812A-0FD6DA77D5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9CA262A0-51DC-2767-5FDC-69258B55B935}"/>
                </a:ext>
              </a:extLst>
            </p:cNvPr>
            <p:cNvSpPr txBox="1"/>
            <p:nvPr/>
          </p:nvSpPr>
          <p:spPr>
            <a:xfrm>
              <a:off x="2539960" y="4159041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620A6C9E-0620-EEE9-A4C8-0F610ACD670B}"/>
              </a:ext>
            </a:extLst>
          </p:cNvPr>
          <p:cNvSpPr txBox="1"/>
          <p:nvPr/>
        </p:nvSpPr>
        <p:spPr>
          <a:xfrm>
            <a:off x="1808261" y="3032090"/>
            <a:ext cx="41541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783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91729" y="839370"/>
            <a:ext cx="7266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 الحساب الذهني الصفحة 20 ستنجزون العمليات التالية  ، انتظروا الانطلاقة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Visage humain, Dessin animé, personne&#10;&#10;Le contenu généré par l’IA peut être incorrect.">
            <a:extLst>
              <a:ext uri="{FF2B5EF4-FFF2-40B4-BE49-F238E27FC236}">
                <a16:creationId xmlns:a16="http://schemas.microsoft.com/office/drawing/2014/main" id="{DD62CD0E-9FD0-5EA3-A214-8F21E2D78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152" y="1644284"/>
            <a:ext cx="3331405" cy="4594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C62BDD4-C42A-CDEF-9065-0E03C366A4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779" y="1569370"/>
            <a:ext cx="3391373" cy="4744112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9C0F7E3-4FC9-53E2-5670-1B6239EE03CB}"/>
              </a:ext>
            </a:extLst>
          </p:cNvPr>
          <p:cNvSpPr/>
          <p:nvPr/>
        </p:nvSpPr>
        <p:spPr>
          <a:xfrm>
            <a:off x="1044779" y="4226747"/>
            <a:ext cx="3088169" cy="106188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فرق  العددين 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E96D702B-14E5-B6FE-DFEA-33BA4E9888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955262" y="5053850"/>
            <a:ext cx="1233471" cy="1233471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22C7DACF-3F3F-4EA3-D8EA-0019ADDA466A}"/>
              </a:ext>
            </a:extLst>
          </p:cNvPr>
          <p:cNvSpPr/>
          <p:nvPr/>
        </p:nvSpPr>
        <p:spPr>
          <a:xfrm>
            <a:off x="4026309" y="5134279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0AE2DB7-86AF-B067-04DB-E0ADD99178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5784" y="2038156"/>
            <a:ext cx="7392432" cy="2781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0" y="780378"/>
            <a:ext cx="7458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نوظف استراتيجية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التفكيك و الطرح  من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العشرة ذهنيا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lang="ar-MA" sz="16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الأستاذ(ة) التلاميذ  عن عدد الأخطاء المرتكبة لتحديد بطل الحساب الذهني ويحفز المتعثرين </a:t>
            </a: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6A45684-F16F-0DCC-BEFC-DDFC492D01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784" y="2038156"/>
            <a:ext cx="7392432" cy="278168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0BE7DE0-FFD0-B40F-6826-101D52DD7BB6}"/>
              </a:ext>
            </a:extLst>
          </p:cNvPr>
          <p:cNvSpPr txBox="1"/>
          <p:nvPr/>
        </p:nvSpPr>
        <p:spPr>
          <a:xfrm>
            <a:off x="7476061" y="2052904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D192C3D-CAEF-05C9-CD3B-28E44F3C2206}"/>
              </a:ext>
            </a:extLst>
          </p:cNvPr>
          <p:cNvSpPr txBox="1"/>
          <p:nvPr/>
        </p:nvSpPr>
        <p:spPr>
          <a:xfrm>
            <a:off x="3664684" y="3031211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D68E8E6-BEF6-795E-7022-94DFA02DA158}"/>
              </a:ext>
            </a:extLst>
          </p:cNvPr>
          <p:cNvSpPr txBox="1"/>
          <p:nvPr/>
        </p:nvSpPr>
        <p:spPr>
          <a:xfrm>
            <a:off x="7476061" y="3054054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3C010E-3526-DAB8-F05F-6FCFB6A376BC}"/>
              </a:ext>
            </a:extLst>
          </p:cNvPr>
          <p:cNvSpPr txBox="1"/>
          <p:nvPr/>
        </p:nvSpPr>
        <p:spPr>
          <a:xfrm>
            <a:off x="3620440" y="4026097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CB1C7BC-35E0-DA4C-41BB-9D905AE69286}"/>
              </a:ext>
            </a:extLst>
          </p:cNvPr>
          <p:cNvSpPr txBox="1"/>
          <p:nvPr/>
        </p:nvSpPr>
        <p:spPr>
          <a:xfrm>
            <a:off x="7476061" y="4019444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7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C55EC-75C8-C2ED-2255-8E36C327E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9DA8C3C-F4F3-5CDB-87B7-6F0F020B725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1DC0639-C0A6-6F51-FA76-7A6C802446F3}"/>
              </a:ext>
            </a:extLst>
          </p:cNvPr>
          <p:cNvGrpSpPr/>
          <p:nvPr/>
        </p:nvGrpSpPr>
        <p:grpSpPr>
          <a:xfrm>
            <a:off x="1286604" y="2239768"/>
            <a:ext cx="5659641" cy="2671446"/>
            <a:chOff x="2050979" y="2221113"/>
            <a:chExt cx="4930734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AC5AB5E-D33C-B3DC-E32E-2B0114B4F556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BA0F2AF-0371-FE07-D47E-2951C75659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87395" y="4159041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3C4639DB-C7B8-B280-C624-ADEBE22F6724}"/>
                </a:ext>
              </a:extLst>
            </p:cNvPr>
            <p:cNvSpPr txBox="1"/>
            <p:nvPr/>
          </p:nvSpPr>
          <p:spPr>
            <a:xfrm>
              <a:off x="2050979" y="3533988"/>
              <a:ext cx="4073638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الطرح على السطر </a:t>
              </a: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9EFD226E-0A42-B74C-7959-E19A9EB86618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111AD48D-9FA5-651E-9715-A76A0C9D87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F0738D0-7541-0C33-ADA3-4937EFEA71AB}"/>
                </a:ext>
              </a:extLst>
            </p:cNvPr>
            <p:cNvSpPr txBox="1"/>
            <p:nvPr/>
          </p:nvSpPr>
          <p:spPr>
            <a:xfrm>
              <a:off x="2539960" y="4159041"/>
              <a:ext cx="3584657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FAA0111D-E6EA-F5BA-3C9E-2D60AB02F98F}"/>
              </a:ext>
            </a:extLst>
          </p:cNvPr>
          <p:cNvSpPr txBox="1"/>
          <p:nvPr/>
        </p:nvSpPr>
        <p:spPr>
          <a:xfrm>
            <a:off x="1808261" y="3032090"/>
            <a:ext cx="41541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9049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F90FF-AC14-66BB-1A2A-71C888F38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0CE2288-8E84-D21E-F87D-6FC90D9D044D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A64FF27-211F-E304-26B3-C7BE6E355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FC63AFF-73BF-4110-C325-A68F399EFF4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21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4621C-503E-7C5D-764B-BC9D8487F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3BFBE7-E07D-D094-AB89-90B1E4FE57E9}"/>
              </a:ext>
            </a:extLst>
          </p:cNvPr>
          <p:cNvSpPr txBox="1"/>
          <p:nvPr/>
        </p:nvSpPr>
        <p:spPr>
          <a:xfrm>
            <a:off x="132735" y="746761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لاحظوا هذه الأشرطة : شريط أصفر  - شريط  أحمر – شريط أزرق  </a:t>
            </a:r>
            <a:endParaRPr kumimoji="0" lang="ar-MA" sz="200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D3039E4-63BA-82DF-8F8B-1928B74EA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08D8FFA8-0D02-D492-D31E-2E94A58FDDAD}"/>
              </a:ext>
            </a:extLst>
          </p:cNvPr>
          <p:cNvGrpSpPr/>
          <p:nvPr/>
        </p:nvGrpSpPr>
        <p:grpSpPr>
          <a:xfrm>
            <a:off x="2239297" y="3642858"/>
            <a:ext cx="619432" cy="1703439"/>
            <a:chOff x="1991033" y="2861187"/>
            <a:chExt cx="619432" cy="170343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4EAC49F-903C-2381-2EDF-68E3EA05A097}"/>
                </a:ext>
              </a:extLst>
            </p:cNvPr>
            <p:cNvSpPr/>
            <p:nvPr/>
          </p:nvSpPr>
          <p:spPr>
            <a:xfrm>
              <a:off x="1991033" y="3996813"/>
              <a:ext cx="619432" cy="567813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187FD86-66AA-1EEE-CA11-110E6840E67C}"/>
                </a:ext>
              </a:extLst>
            </p:cNvPr>
            <p:cNvSpPr/>
            <p:nvPr/>
          </p:nvSpPr>
          <p:spPr>
            <a:xfrm>
              <a:off x="1991033" y="3429000"/>
              <a:ext cx="619432" cy="567813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AF29BFB-4F1A-DD84-61F6-EA6DDA8DFFDD}"/>
                </a:ext>
              </a:extLst>
            </p:cNvPr>
            <p:cNvSpPr/>
            <p:nvPr/>
          </p:nvSpPr>
          <p:spPr>
            <a:xfrm>
              <a:off x="1991033" y="2861187"/>
              <a:ext cx="619432" cy="567813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AAB0D4E5-6837-750C-A350-95C50CB8AB35}"/>
              </a:ext>
            </a:extLst>
          </p:cNvPr>
          <p:cNvGrpSpPr/>
          <p:nvPr/>
        </p:nvGrpSpPr>
        <p:grpSpPr>
          <a:xfrm>
            <a:off x="6285271" y="4210661"/>
            <a:ext cx="619432" cy="1135626"/>
            <a:chOff x="1991033" y="3429000"/>
            <a:chExt cx="619432" cy="1135626"/>
          </a:xfrm>
          <a:solidFill>
            <a:srgbClr val="00B0F0"/>
          </a:solidFill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584C42E6-FF41-76CA-832E-29B5E5F79C18}"/>
                </a:ext>
              </a:extLst>
            </p:cNvPr>
            <p:cNvSpPr/>
            <p:nvPr/>
          </p:nvSpPr>
          <p:spPr>
            <a:xfrm>
              <a:off x="1991033" y="3996813"/>
              <a:ext cx="619432" cy="567813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C3E5CD37-43C0-BE4C-9278-DE2F19A09DC8}"/>
                </a:ext>
              </a:extLst>
            </p:cNvPr>
            <p:cNvSpPr/>
            <p:nvPr/>
          </p:nvSpPr>
          <p:spPr>
            <a:xfrm>
              <a:off x="1991033" y="3429000"/>
              <a:ext cx="619432" cy="567813"/>
            </a:xfrm>
            <a:prstGeom prst="rect">
              <a:avLst/>
            </a:prstGeom>
            <a:grp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3CB70C22-242B-3331-4879-8B84B2D41770}"/>
              </a:ext>
            </a:extLst>
          </p:cNvPr>
          <p:cNvSpPr/>
          <p:nvPr/>
        </p:nvSpPr>
        <p:spPr>
          <a:xfrm>
            <a:off x="6285271" y="3642849"/>
            <a:ext cx="619432" cy="567813"/>
          </a:xfrm>
          <a:prstGeom prst="rect">
            <a:avLst/>
          </a:prstGeom>
          <a:solidFill>
            <a:srgbClr val="00B0F0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85E8E668-077D-777D-428C-49DFCA42EDA2}"/>
              </a:ext>
            </a:extLst>
          </p:cNvPr>
          <p:cNvSpPr/>
          <p:nvPr/>
        </p:nvSpPr>
        <p:spPr>
          <a:xfrm>
            <a:off x="2239297" y="3068964"/>
            <a:ext cx="619432" cy="567813"/>
          </a:xfrm>
          <a:prstGeom prst="rect">
            <a:avLst/>
          </a:prstGeom>
          <a:solidFill>
            <a:srgbClr val="FFFF00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0A50D1C4-2BB6-D643-8FB1-11F21B812445}"/>
              </a:ext>
            </a:extLst>
          </p:cNvPr>
          <p:cNvGrpSpPr/>
          <p:nvPr/>
        </p:nvGrpSpPr>
        <p:grpSpPr>
          <a:xfrm>
            <a:off x="4262284" y="2507218"/>
            <a:ext cx="619432" cy="2839069"/>
            <a:chOff x="4262284" y="2507218"/>
            <a:chExt cx="619432" cy="2839069"/>
          </a:xfrm>
        </p:grpSpPr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4041AFD6-CB2C-2CD5-DD79-FCD5A2F62126}"/>
                </a:ext>
              </a:extLst>
            </p:cNvPr>
            <p:cNvGrpSpPr/>
            <p:nvPr/>
          </p:nvGrpSpPr>
          <p:grpSpPr>
            <a:xfrm>
              <a:off x="4262284" y="3075037"/>
              <a:ext cx="619432" cy="2271250"/>
              <a:chOff x="3507614" y="2293373"/>
              <a:chExt cx="619432" cy="2271250"/>
            </a:xfrm>
            <a:solidFill>
              <a:srgbClr val="FF0000"/>
            </a:solidFill>
          </p:grpSpPr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A091810B-42D2-F010-3295-25D22FF40C39}"/>
                  </a:ext>
                </a:extLst>
              </p:cNvPr>
              <p:cNvGrpSpPr/>
              <p:nvPr/>
            </p:nvGrpSpPr>
            <p:grpSpPr>
              <a:xfrm>
                <a:off x="3507614" y="2861184"/>
                <a:ext cx="619432" cy="1703439"/>
                <a:chOff x="1991033" y="2861187"/>
                <a:chExt cx="619432" cy="1703439"/>
              </a:xfrm>
              <a:grpFill/>
            </p:grpSpPr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0AECF59E-F897-92E2-3527-FBC54C1AFF76}"/>
                    </a:ext>
                  </a:extLst>
                </p:cNvPr>
                <p:cNvSpPr/>
                <p:nvPr/>
              </p:nvSpPr>
              <p:spPr>
                <a:xfrm>
                  <a:off x="1991033" y="3996813"/>
                  <a:ext cx="619432" cy="567813"/>
                </a:xfrm>
                <a:prstGeom prst="rect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BF0EE675-D288-F880-1E98-88183C295A99}"/>
                    </a:ext>
                  </a:extLst>
                </p:cNvPr>
                <p:cNvSpPr/>
                <p:nvPr/>
              </p:nvSpPr>
              <p:spPr>
                <a:xfrm>
                  <a:off x="1991033" y="3429000"/>
                  <a:ext cx="619432" cy="567813"/>
                </a:xfrm>
                <a:prstGeom prst="rect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5C195F84-CF4F-AA4E-0D99-F3D49C95851B}"/>
                    </a:ext>
                  </a:extLst>
                </p:cNvPr>
                <p:cNvSpPr/>
                <p:nvPr/>
              </p:nvSpPr>
              <p:spPr>
                <a:xfrm>
                  <a:off x="1991033" y="2861187"/>
                  <a:ext cx="619432" cy="567813"/>
                </a:xfrm>
                <a:prstGeom prst="rect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CF449A22-F20D-5C50-279B-74904ABE2969}"/>
                  </a:ext>
                </a:extLst>
              </p:cNvPr>
              <p:cNvSpPr/>
              <p:nvPr/>
            </p:nvSpPr>
            <p:spPr>
              <a:xfrm>
                <a:off x="3507614" y="2293373"/>
                <a:ext cx="619432" cy="567813"/>
              </a:xfrm>
              <a:prstGeom prst="rect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34CBC856-F717-8F13-FA4E-409A44A62F22}"/>
                </a:ext>
              </a:extLst>
            </p:cNvPr>
            <p:cNvSpPr/>
            <p:nvPr/>
          </p:nvSpPr>
          <p:spPr>
            <a:xfrm>
              <a:off x="4262284" y="2507218"/>
              <a:ext cx="619432" cy="567813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4" name="ZoneTexte 53">
            <a:extLst>
              <a:ext uri="{FF2B5EF4-FFF2-40B4-BE49-F238E27FC236}">
                <a16:creationId xmlns:a16="http://schemas.microsoft.com/office/drawing/2014/main" id="{82FBF6F8-534A-7939-57DC-46F7C09EAD03}"/>
              </a:ext>
            </a:extLst>
          </p:cNvPr>
          <p:cNvSpPr txBox="1"/>
          <p:nvPr/>
        </p:nvSpPr>
        <p:spPr>
          <a:xfrm>
            <a:off x="2010981" y="5481933"/>
            <a:ext cx="987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103B4D"/>
                </a:solidFill>
              </a:rPr>
              <a:t>أَصْفَرٌ</a:t>
            </a:r>
            <a:endParaRPr lang="fr-FR" sz="2400" b="1" dirty="0">
              <a:solidFill>
                <a:srgbClr val="103B4D"/>
              </a:solidFill>
            </a:endParaRP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71F9335A-8F2D-6ADC-EEEC-EBB06848A6E1}"/>
              </a:ext>
            </a:extLst>
          </p:cNvPr>
          <p:cNvSpPr txBox="1"/>
          <p:nvPr/>
        </p:nvSpPr>
        <p:spPr>
          <a:xfrm>
            <a:off x="4019216" y="5526178"/>
            <a:ext cx="987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103B4D"/>
                </a:solidFill>
              </a:rPr>
              <a:t>أَحْمَرٌ</a:t>
            </a:r>
            <a:endParaRPr lang="fr-FR" sz="2400" b="1" dirty="0">
              <a:solidFill>
                <a:srgbClr val="103B4D"/>
              </a:solidFill>
            </a:endParaRP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336A66E9-D5A0-7D0F-A953-9E94D089E88F}"/>
              </a:ext>
            </a:extLst>
          </p:cNvPr>
          <p:cNvSpPr txBox="1"/>
          <p:nvPr/>
        </p:nvSpPr>
        <p:spPr>
          <a:xfrm>
            <a:off x="6101199" y="5526177"/>
            <a:ext cx="987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103B4D"/>
                </a:solidFill>
              </a:rPr>
              <a:t>أَزْرَقٌ </a:t>
            </a:r>
            <a:endParaRPr lang="fr-FR" sz="2400" b="1" dirty="0">
              <a:solidFill>
                <a:srgbClr val="103B4D"/>
              </a:solidFill>
            </a:endParaRPr>
          </a:p>
        </p:txBody>
      </p: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048E77FE-2B54-AB91-BD33-F4BB8A4EB811}"/>
              </a:ext>
            </a:extLst>
          </p:cNvPr>
          <p:cNvCxnSpPr/>
          <p:nvPr/>
        </p:nvCxnSpPr>
        <p:spPr>
          <a:xfrm>
            <a:off x="1740307" y="5390536"/>
            <a:ext cx="5545394" cy="0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466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0703F-453D-E3CE-0AAA-A8563A6AF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0077091-8BAD-49F3-86DC-3209DD46ED31}"/>
              </a:ext>
            </a:extLst>
          </p:cNvPr>
          <p:cNvSpPr txBox="1"/>
          <p:nvPr/>
        </p:nvSpPr>
        <p:spPr>
          <a:xfrm>
            <a:off x="132735" y="746761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عدد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التربيعات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في الشريط  الأصفر   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702204C-B4A8-34C3-E101-744FACB8EA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BB598227-6D85-F839-911B-A3DE3E895E54}"/>
              </a:ext>
            </a:extLst>
          </p:cNvPr>
          <p:cNvGrpSpPr/>
          <p:nvPr/>
        </p:nvGrpSpPr>
        <p:grpSpPr>
          <a:xfrm>
            <a:off x="6285271" y="3657597"/>
            <a:ext cx="619432" cy="1703438"/>
            <a:chOff x="6285271" y="3569109"/>
            <a:chExt cx="619432" cy="1703438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1E76DEC7-2B24-367F-00C2-80237DE6F35A}"/>
                </a:ext>
              </a:extLst>
            </p:cNvPr>
            <p:cNvGrpSpPr/>
            <p:nvPr/>
          </p:nvGrpSpPr>
          <p:grpSpPr>
            <a:xfrm>
              <a:off x="6285271" y="4136921"/>
              <a:ext cx="619432" cy="1135626"/>
              <a:chOff x="1991033" y="3429000"/>
              <a:chExt cx="619432" cy="1135626"/>
            </a:xfrm>
            <a:solidFill>
              <a:srgbClr val="00B0F0"/>
            </a:solidFill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D0CC463C-C210-0DC7-2E9F-9F947D0B29B6}"/>
                  </a:ext>
                </a:extLst>
              </p:cNvPr>
              <p:cNvSpPr/>
              <p:nvPr/>
            </p:nvSpPr>
            <p:spPr>
              <a:xfrm>
                <a:off x="1991033" y="3996813"/>
                <a:ext cx="619432" cy="567813"/>
              </a:xfrm>
              <a:prstGeom prst="rect">
                <a:avLst/>
              </a:prstGeom>
              <a:grpFill/>
              <a:ln w="381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8DC0D1D-6164-79AF-2111-1C9A4D0A6650}"/>
                  </a:ext>
                </a:extLst>
              </p:cNvPr>
              <p:cNvSpPr/>
              <p:nvPr/>
            </p:nvSpPr>
            <p:spPr>
              <a:xfrm>
                <a:off x="1991033" y="3429000"/>
                <a:ext cx="619432" cy="567813"/>
              </a:xfrm>
              <a:prstGeom prst="rect">
                <a:avLst/>
              </a:prstGeom>
              <a:grpFill/>
              <a:ln w="381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0EB868E-C831-C1EC-6B57-4282BAA2E5E4}"/>
                </a:ext>
              </a:extLst>
            </p:cNvPr>
            <p:cNvSpPr/>
            <p:nvPr/>
          </p:nvSpPr>
          <p:spPr>
            <a:xfrm>
              <a:off x="6285271" y="3569109"/>
              <a:ext cx="619432" cy="567813"/>
            </a:xfrm>
            <a:prstGeom prst="rect">
              <a:avLst/>
            </a:prstGeom>
            <a:solidFill>
              <a:srgbClr val="00B0F0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250B8E04-01CF-9FE0-95CD-6EA40C7D8E73}"/>
              </a:ext>
            </a:extLst>
          </p:cNvPr>
          <p:cNvGrpSpPr/>
          <p:nvPr/>
        </p:nvGrpSpPr>
        <p:grpSpPr>
          <a:xfrm>
            <a:off x="2239297" y="3068956"/>
            <a:ext cx="619432" cy="2277333"/>
            <a:chOff x="2239297" y="2995216"/>
            <a:chExt cx="619432" cy="2277333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F3384803-B39A-559D-7E50-ACE17EF38FA7}"/>
                </a:ext>
              </a:extLst>
            </p:cNvPr>
            <p:cNvGrpSpPr/>
            <p:nvPr/>
          </p:nvGrpSpPr>
          <p:grpSpPr>
            <a:xfrm>
              <a:off x="2239297" y="3569110"/>
              <a:ext cx="619432" cy="1703439"/>
              <a:chOff x="1991033" y="2861187"/>
              <a:chExt cx="619432" cy="1703439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0F88D42-24D3-5AB7-F487-631CF8AB591A}"/>
                  </a:ext>
                </a:extLst>
              </p:cNvPr>
              <p:cNvSpPr/>
              <p:nvPr/>
            </p:nvSpPr>
            <p:spPr>
              <a:xfrm>
                <a:off x="1991033" y="3996813"/>
                <a:ext cx="619432" cy="567813"/>
              </a:xfrm>
              <a:prstGeom prst="rect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0E4F2722-D5C7-82F6-073E-0EEE4AD9515F}"/>
                  </a:ext>
                </a:extLst>
              </p:cNvPr>
              <p:cNvSpPr/>
              <p:nvPr/>
            </p:nvSpPr>
            <p:spPr>
              <a:xfrm>
                <a:off x="1991033" y="3429000"/>
                <a:ext cx="619432" cy="567813"/>
              </a:xfrm>
              <a:prstGeom prst="rect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F4B83F4-6694-50F0-1EDA-2FCD67CAB63C}"/>
                  </a:ext>
                </a:extLst>
              </p:cNvPr>
              <p:cNvSpPr/>
              <p:nvPr/>
            </p:nvSpPr>
            <p:spPr>
              <a:xfrm>
                <a:off x="1991033" y="2861187"/>
                <a:ext cx="619432" cy="567813"/>
              </a:xfrm>
              <a:prstGeom prst="rect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DD160A4-4D8A-DED8-7EBE-64853EF7F5A1}"/>
                </a:ext>
              </a:extLst>
            </p:cNvPr>
            <p:cNvSpPr/>
            <p:nvPr/>
          </p:nvSpPr>
          <p:spPr>
            <a:xfrm>
              <a:off x="2239297" y="2995216"/>
              <a:ext cx="619432" cy="567813"/>
            </a:xfrm>
            <a:prstGeom prst="rect">
              <a:avLst/>
            </a:prstGeom>
            <a:solidFill>
              <a:srgbClr val="FFFF00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3A7403D-74C5-F5D2-E1B6-1F04D6363470}"/>
              </a:ext>
            </a:extLst>
          </p:cNvPr>
          <p:cNvGrpSpPr/>
          <p:nvPr/>
        </p:nvGrpSpPr>
        <p:grpSpPr>
          <a:xfrm>
            <a:off x="4262284" y="2507218"/>
            <a:ext cx="619432" cy="2839069"/>
            <a:chOff x="4262284" y="2507218"/>
            <a:chExt cx="619432" cy="283906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7ED67133-9C0F-21DE-2888-92CAEBE10F2A}"/>
                </a:ext>
              </a:extLst>
            </p:cNvPr>
            <p:cNvGrpSpPr/>
            <p:nvPr/>
          </p:nvGrpSpPr>
          <p:grpSpPr>
            <a:xfrm>
              <a:off x="4262284" y="3075037"/>
              <a:ext cx="619432" cy="2271250"/>
              <a:chOff x="3507614" y="2293373"/>
              <a:chExt cx="619432" cy="2271250"/>
            </a:xfrm>
            <a:solidFill>
              <a:srgbClr val="FF0000"/>
            </a:solidFill>
          </p:grpSpPr>
          <p:grpSp>
            <p:nvGrpSpPr>
              <p:cNvPr id="36" name="Groupe 35">
                <a:extLst>
                  <a:ext uri="{FF2B5EF4-FFF2-40B4-BE49-F238E27FC236}">
                    <a16:creationId xmlns:a16="http://schemas.microsoft.com/office/drawing/2014/main" id="{BF0F8EE8-1418-A7AA-F413-E25321CD4684}"/>
                  </a:ext>
                </a:extLst>
              </p:cNvPr>
              <p:cNvGrpSpPr/>
              <p:nvPr/>
            </p:nvGrpSpPr>
            <p:grpSpPr>
              <a:xfrm>
                <a:off x="3507614" y="2861184"/>
                <a:ext cx="619432" cy="1703439"/>
                <a:chOff x="1991033" y="2861187"/>
                <a:chExt cx="619432" cy="1703439"/>
              </a:xfrm>
              <a:grpFill/>
            </p:grpSpPr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AF3127EE-6963-6BCA-DF92-DC95377344AF}"/>
                    </a:ext>
                  </a:extLst>
                </p:cNvPr>
                <p:cNvSpPr/>
                <p:nvPr/>
              </p:nvSpPr>
              <p:spPr>
                <a:xfrm>
                  <a:off x="1991033" y="3996813"/>
                  <a:ext cx="619432" cy="567813"/>
                </a:xfrm>
                <a:prstGeom prst="rect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D47E7870-4BF2-4B56-1621-AA95BA014B21}"/>
                    </a:ext>
                  </a:extLst>
                </p:cNvPr>
                <p:cNvSpPr/>
                <p:nvPr/>
              </p:nvSpPr>
              <p:spPr>
                <a:xfrm>
                  <a:off x="1991033" y="3429000"/>
                  <a:ext cx="619432" cy="567813"/>
                </a:xfrm>
                <a:prstGeom prst="rect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6208E447-1CB1-ECEB-C953-35E9FAEDFEF2}"/>
                    </a:ext>
                  </a:extLst>
                </p:cNvPr>
                <p:cNvSpPr/>
                <p:nvPr/>
              </p:nvSpPr>
              <p:spPr>
                <a:xfrm>
                  <a:off x="1991033" y="2861187"/>
                  <a:ext cx="619432" cy="567813"/>
                </a:xfrm>
                <a:prstGeom prst="rect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5DF88B4-7ECE-EDA9-58F8-ED498CE35D7D}"/>
                  </a:ext>
                </a:extLst>
              </p:cNvPr>
              <p:cNvSpPr/>
              <p:nvPr/>
            </p:nvSpPr>
            <p:spPr>
              <a:xfrm>
                <a:off x="3507614" y="2293373"/>
                <a:ext cx="619432" cy="567813"/>
              </a:xfrm>
              <a:prstGeom prst="rect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A9932EB5-75C5-10CC-1E94-A41A10E52605}"/>
                </a:ext>
              </a:extLst>
            </p:cNvPr>
            <p:cNvSpPr/>
            <p:nvPr/>
          </p:nvSpPr>
          <p:spPr>
            <a:xfrm>
              <a:off x="4262284" y="2507218"/>
              <a:ext cx="619432" cy="567813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18F7D14D-121E-81D2-FB0C-9F023144E9DE}"/>
              </a:ext>
            </a:extLst>
          </p:cNvPr>
          <p:cNvCxnSpPr/>
          <p:nvPr/>
        </p:nvCxnSpPr>
        <p:spPr>
          <a:xfrm>
            <a:off x="1740307" y="5390536"/>
            <a:ext cx="5545394" cy="0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ZoneTexte 44">
            <a:extLst>
              <a:ext uri="{FF2B5EF4-FFF2-40B4-BE49-F238E27FC236}">
                <a16:creationId xmlns:a16="http://schemas.microsoft.com/office/drawing/2014/main" id="{70F9E1CB-3138-4B66-E823-0F459E698DEE}"/>
              </a:ext>
            </a:extLst>
          </p:cNvPr>
          <p:cNvSpPr txBox="1"/>
          <p:nvPr/>
        </p:nvSpPr>
        <p:spPr>
          <a:xfrm>
            <a:off x="2010981" y="5481933"/>
            <a:ext cx="987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103B4D"/>
                </a:solidFill>
              </a:rPr>
              <a:t>أَصْفَرٌ</a:t>
            </a:r>
            <a:endParaRPr lang="fr-FR" sz="2400" b="1" dirty="0">
              <a:solidFill>
                <a:srgbClr val="103B4D"/>
              </a:solidFill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5992B1F8-248E-5178-186F-F5926BA994DE}"/>
              </a:ext>
            </a:extLst>
          </p:cNvPr>
          <p:cNvSpPr txBox="1"/>
          <p:nvPr/>
        </p:nvSpPr>
        <p:spPr>
          <a:xfrm>
            <a:off x="4019216" y="5526178"/>
            <a:ext cx="987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103B4D"/>
                </a:solidFill>
              </a:rPr>
              <a:t>أَحْمَرٌ</a:t>
            </a:r>
            <a:endParaRPr lang="fr-FR" sz="2400" b="1" dirty="0">
              <a:solidFill>
                <a:srgbClr val="103B4D"/>
              </a:solidFill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68539CDB-E5DF-CC24-5288-98979AAFA5E2}"/>
              </a:ext>
            </a:extLst>
          </p:cNvPr>
          <p:cNvSpPr txBox="1"/>
          <p:nvPr/>
        </p:nvSpPr>
        <p:spPr>
          <a:xfrm>
            <a:off x="6101199" y="5526177"/>
            <a:ext cx="987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103B4D"/>
                </a:solidFill>
              </a:rPr>
              <a:t>أَزْرَقٌ </a:t>
            </a:r>
            <a:endParaRPr lang="fr-FR" sz="2400" b="1" dirty="0">
              <a:solidFill>
                <a:srgbClr val="103B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727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C7ED9-EB71-30E9-7FC8-9285AA43E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F84767F-9C93-99C1-96C6-3CD6C65C5075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66655E7-9AFF-13FD-6DCD-1131113E56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BE35B8A-75A7-2844-38EE-ED4DE9DDEFC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19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79DCB-67F8-60C1-D31E-E112E84C1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40EF146-580F-9A3B-F4A4-5E398C09A613}"/>
              </a:ext>
            </a:extLst>
          </p:cNvPr>
          <p:cNvSpPr txBox="1"/>
          <p:nvPr/>
        </p:nvSpPr>
        <p:spPr>
          <a:xfrm>
            <a:off x="132735" y="76150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نعد 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التربيعات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 في الشريط الأصفر   : ( 1-2-3-4)،عدد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االتربيعات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 هو 4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4CB1BD-46C7-09F6-F2EB-3CB84DD063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5D8E42C-ECBC-65D8-7E51-D0A449E29A3D}"/>
              </a:ext>
            </a:extLst>
          </p:cNvPr>
          <p:cNvGrpSpPr/>
          <p:nvPr/>
        </p:nvGrpSpPr>
        <p:grpSpPr>
          <a:xfrm>
            <a:off x="6285271" y="3657597"/>
            <a:ext cx="619432" cy="1703438"/>
            <a:chOff x="6285271" y="3569109"/>
            <a:chExt cx="619432" cy="1703438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E77568D-8F35-9D68-083F-85E859E66E8A}"/>
                </a:ext>
              </a:extLst>
            </p:cNvPr>
            <p:cNvGrpSpPr/>
            <p:nvPr/>
          </p:nvGrpSpPr>
          <p:grpSpPr>
            <a:xfrm>
              <a:off x="6285271" y="4136921"/>
              <a:ext cx="619432" cy="1135626"/>
              <a:chOff x="1991033" y="3429000"/>
              <a:chExt cx="619432" cy="1135626"/>
            </a:xfrm>
            <a:solidFill>
              <a:srgbClr val="00B0F0"/>
            </a:solidFill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FB087CE-F1AD-7D5A-0F2D-74535A8AE939}"/>
                  </a:ext>
                </a:extLst>
              </p:cNvPr>
              <p:cNvSpPr/>
              <p:nvPr/>
            </p:nvSpPr>
            <p:spPr>
              <a:xfrm>
                <a:off x="1991033" y="3996813"/>
                <a:ext cx="619432" cy="567813"/>
              </a:xfrm>
              <a:prstGeom prst="rect">
                <a:avLst/>
              </a:prstGeom>
              <a:grpFill/>
              <a:ln w="381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AA78B76-37B6-D271-A2AE-07B6484FD641}"/>
                  </a:ext>
                </a:extLst>
              </p:cNvPr>
              <p:cNvSpPr/>
              <p:nvPr/>
            </p:nvSpPr>
            <p:spPr>
              <a:xfrm>
                <a:off x="1991033" y="3429000"/>
                <a:ext cx="619432" cy="567813"/>
              </a:xfrm>
              <a:prstGeom prst="rect">
                <a:avLst/>
              </a:prstGeom>
              <a:grpFill/>
              <a:ln w="381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09C4DC3-A399-C05D-4064-C98303EFCAE0}"/>
                </a:ext>
              </a:extLst>
            </p:cNvPr>
            <p:cNvSpPr/>
            <p:nvPr/>
          </p:nvSpPr>
          <p:spPr>
            <a:xfrm>
              <a:off x="6285271" y="3569109"/>
              <a:ext cx="619432" cy="567813"/>
            </a:xfrm>
            <a:prstGeom prst="rect">
              <a:avLst/>
            </a:prstGeom>
            <a:solidFill>
              <a:srgbClr val="00B0F0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8A0D5A4D-6A43-0C79-86EC-8800EF1AE30D}"/>
              </a:ext>
            </a:extLst>
          </p:cNvPr>
          <p:cNvGrpSpPr/>
          <p:nvPr/>
        </p:nvGrpSpPr>
        <p:grpSpPr>
          <a:xfrm>
            <a:off x="2239297" y="3068956"/>
            <a:ext cx="619432" cy="2277333"/>
            <a:chOff x="2239297" y="2995216"/>
            <a:chExt cx="619432" cy="2277333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72F8604-CFB9-60A4-C6BA-CD0726745E6B}"/>
                </a:ext>
              </a:extLst>
            </p:cNvPr>
            <p:cNvGrpSpPr/>
            <p:nvPr/>
          </p:nvGrpSpPr>
          <p:grpSpPr>
            <a:xfrm>
              <a:off x="2239297" y="3569110"/>
              <a:ext cx="619432" cy="1703439"/>
              <a:chOff x="1991033" y="2861187"/>
              <a:chExt cx="619432" cy="1703439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B5A49A3-D4B3-30EF-82F9-09ADC31242D5}"/>
                  </a:ext>
                </a:extLst>
              </p:cNvPr>
              <p:cNvSpPr/>
              <p:nvPr/>
            </p:nvSpPr>
            <p:spPr>
              <a:xfrm>
                <a:off x="1991033" y="3996813"/>
                <a:ext cx="619432" cy="567813"/>
              </a:xfrm>
              <a:prstGeom prst="rect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A377B5C2-CD46-0B30-F498-2780FC5A9FEC}"/>
                  </a:ext>
                </a:extLst>
              </p:cNvPr>
              <p:cNvSpPr/>
              <p:nvPr/>
            </p:nvSpPr>
            <p:spPr>
              <a:xfrm>
                <a:off x="1991033" y="3429000"/>
                <a:ext cx="619432" cy="567813"/>
              </a:xfrm>
              <a:prstGeom prst="rect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F6BF9B9-BEE2-3C50-D037-34FC41713EE6}"/>
                  </a:ext>
                </a:extLst>
              </p:cNvPr>
              <p:cNvSpPr/>
              <p:nvPr/>
            </p:nvSpPr>
            <p:spPr>
              <a:xfrm>
                <a:off x="1991033" y="2861187"/>
                <a:ext cx="619432" cy="567813"/>
              </a:xfrm>
              <a:prstGeom prst="rect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DB8AEF1-9E83-5347-C2A9-AC2B97D758C6}"/>
                </a:ext>
              </a:extLst>
            </p:cNvPr>
            <p:cNvSpPr/>
            <p:nvPr/>
          </p:nvSpPr>
          <p:spPr>
            <a:xfrm>
              <a:off x="2239297" y="2995216"/>
              <a:ext cx="619432" cy="567813"/>
            </a:xfrm>
            <a:prstGeom prst="rect">
              <a:avLst/>
            </a:prstGeom>
            <a:solidFill>
              <a:srgbClr val="FFFF00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3505924-1C3E-27A1-B6FF-02F5EB9C7440}"/>
              </a:ext>
            </a:extLst>
          </p:cNvPr>
          <p:cNvGrpSpPr/>
          <p:nvPr/>
        </p:nvGrpSpPr>
        <p:grpSpPr>
          <a:xfrm>
            <a:off x="4262284" y="2507218"/>
            <a:ext cx="619432" cy="2839069"/>
            <a:chOff x="4262284" y="2507218"/>
            <a:chExt cx="619432" cy="2839069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F63B8147-4C85-6DAB-7F0E-0BE5F763E5CD}"/>
                </a:ext>
              </a:extLst>
            </p:cNvPr>
            <p:cNvGrpSpPr/>
            <p:nvPr/>
          </p:nvGrpSpPr>
          <p:grpSpPr>
            <a:xfrm>
              <a:off x="4262284" y="3075037"/>
              <a:ext cx="619432" cy="2271250"/>
              <a:chOff x="3507614" y="2293373"/>
              <a:chExt cx="619432" cy="2271250"/>
            </a:xfrm>
            <a:solidFill>
              <a:srgbClr val="FF0000"/>
            </a:solidFill>
          </p:grpSpPr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F2289E0D-D973-BEE7-DBBA-D77674166859}"/>
                  </a:ext>
                </a:extLst>
              </p:cNvPr>
              <p:cNvGrpSpPr/>
              <p:nvPr/>
            </p:nvGrpSpPr>
            <p:grpSpPr>
              <a:xfrm>
                <a:off x="3507614" y="2861184"/>
                <a:ext cx="619432" cy="1703439"/>
                <a:chOff x="1991033" y="2861187"/>
                <a:chExt cx="619432" cy="1703439"/>
              </a:xfrm>
              <a:grpFill/>
            </p:grpSpPr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3BAB4F83-338F-DE9D-C327-D4906E50DD23}"/>
                    </a:ext>
                  </a:extLst>
                </p:cNvPr>
                <p:cNvSpPr/>
                <p:nvPr/>
              </p:nvSpPr>
              <p:spPr>
                <a:xfrm>
                  <a:off x="1991033" y="3996813"/>
                  <a:ext cx="619432" cy="567813"/>
                </a:xfrm>
                <a:prstGeom prst="rect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10B215FE-13FA-6E51-7FDA-FCDAB20269DC}"/>
                    </a:ext>
                  </a:extLst>
                </p:cNvPr>
                <p:cNvSpPr/>
                <p:nvPr/>
              </p:nvSpPr>
              <p:spPr>
                <a:xfrm>
                  <a:off x="1991033" y="3429000"/>
                  <a:ext cx="619432" cy="567813"/>
                </a:xfrm>
                <a:prstGeom prst="rect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4E66596E-AAD9-306A-9A6C-1B48BA52A3F7}"/>
                    </a:ext>
                  </a:extLst>
                </p:cNvPr>
                <p:cNvSpPr/>
                <p:nvPr/>
              </p:nvSpPr>
              <p:spPr>
                <a:xfrm>
                  <a:off x="1991033" y="2861187"/>
                  <a:ext cx="619432" cy="567813"/>
                </a:xfrm>
                <a:prstGeom prst="rect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00953542-1A10-483E-430F-16EF00DA53AC}"/>
                  </a:ext>
                </a:extLst>
              </p:cNvPr>
              <p:cNvSpPr/>
              <p:nvPr/>
            </p:nvSpPr>
            <p:spPr>
              <a:xfrm>
                <a:off x="3507614" y="2293373"/>
                <a:ext cx="619432" cy="567813"/>
              </a:xfrm>
              <a:prstGeom prst="rect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65612EB-9E9A-E1C6-DA3D-B175AE18E2AD}"/>
                </a:ext>
              </a:extLst>
            </p:cNvPr>
            <p:cNvSpPr/>
            <p:nvPr/>
          </p:nvSpPr>
          <p:spPr>
            <a:xfrm>
              <a:off x="4262284" y="2507218"/>
              <a:ext cx="619432" cy="567813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4EBAE08A-59A8-7000-FFE8-5DA4E3A8C59C}"/>
              </a:ext>
            </a:extLst>
          </p:cNvPr>
          <p:cNvCxnSpPr/>
          <p:nvPr/>
        </p:nvCxnSpPr>
        <p:spPr>
          <a:xfrm>
            <a:off x="1740307" y="5420032"/>
            <a:ext cx="5545394" cy="0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16364FF3-09B7-27C8-23D2-A05040CFCBBC}"/>
              </a:ext>
            </a:extLst>
          </p:cNvPr>
          <p:cNvCxnSpPr/>
          <p:nvPr/>
        </p:nvCxnSpPr>
        <p:spPr>
          <a:xfrm flipV="1">
            <a:off x="2283540" y="4831391"/>
            <a:ext cx="530942" cy="42770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6D91053E-C0A6-D756-1492-504E32093703}"/>
              </a:ext>
            </a:extLst>
          </p:cNvPr>
          <p:cNvCxnSpPr/>
          <p:nvPr/>
        </p:nvCxnSpPr>
        <p:spPr>
          <a:xfrm flipV="1">
            <a:off x="2273992" y="4243846"/>
            <a:ext cx="530942" cy="42770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E686CFFB-6A0F-F1F4-F079-B1FEE06AE130}"/>
              </a:ext>
            </a:extLst>
          </p:cNvPr>
          <p:cNvCxnSpPr/>
          <p:nvPr/>
        </p:nvCxnSpPr>
        <p:spPr>
          <a:xfrm flipV="1">
            <a:off x="2273992" y="3672344"/>
            <a:ext cx="530942" cy="42770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18D464E0-6129-7085-6D6C-DE221A396D25}"/>
              </a:ext>
            </a:extLst>
          </p:cNvPr>
          <p:cNvCxnSpPr/>
          <p:nvPr/>
        </p:nvCxnSpPr>
        <p:spPr>
          <a:xfrm flipV="1">
            <a:off x="2327787" y="3127952"/>
            <a:ext cx="530942" cy="42770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5A664E92-1B15-68BB-3E0A-4624BF77C599}"/>
              </a:ext>
            </a:extLst>
          </p:cNvPr>
          <p:cNvSpPr txBox="1"/>
          <p:nvPr/>
        </p:nvSpPr>
        <p:spPr>
          <a:xfrm>
            <a:off x="2220198" y="2197238"/>
            <a:ext cx="6385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DFF4962-7132-0293-26BD-1C199828AB5B}"/>
              </a:ext>
            </a:extLst>
          </p:cNvPr>
          <p:cNvSpPr txBox="1"/>
          <p:nvPr/>
        </p:nvSpPr>
        <p:spPr>
          <a:xfrm>
            <a:off x="2010981" y="5481933"/>
            <a:ext cx="987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103B4D"/>
                </a:solidFill>
              </a:rPr>
              <a:t>أَصْفَرٌ</a:t>
            </a:r>
            <a:endParaRPr lang="fr-FR" sz="2400" b="1" dirty="0">
              <a:solidFill>
                <a:srgbClr val="103B4D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0E25BD43-F96F-6411-4BFB-F1F95EEA34C3}"/>
              </a:ext>
            </a:extLst>
          </p:cNvPr>
          <p:cNvSpPr txBox="1"/>
          <p:nvPr/>
        </p:nvSpPr>
        <p:spPr>
          <a:xfrm>
            <a:off x="4019216" y="5526178"/>
            <a:ext cx="987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103B4D"/>
                </a:solidFill>
              </a:rPr>
              <a:t>أَحْمَرٌ</a:t>
            </a:r>
            <a:endParaRPr lang="fr-FR" sz="2400" b="1" dirty="0">
              <a:solidFill>
                <a:srgbClr val="103B4D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C549B0CC-950A-E80A-FB83-72D788B85040}"/>
              </a:ext>
            </a:extLst>
          </p:cNvPr>
          <p:cNvSpPr txBox="1"/>
          <p:nvPr/>
        </p:nvSpPr>
        <p:spPr>
          <a:xfrm>
            <a:off x="6101199" y="5526177"/>
            <a:ext cx="987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103B4D"/>
                </a:solidFill>
              </a:rPr>
              <a:t>أَزْرَقٌ </a:t>
            </a:r>
            <a:endParaRPr lang="fr-FR" sz="2400" b="1" dirty="0">
              <a:solidFill>
                <a:srgbClr val="103B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35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3C957-1B55-3165-9803-954B19D8E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FDBD92D-0283-BDCA-87CD-C932992E3EE6}"/>
              </a:ext>
            </a:extLst>
          </p:cNvPr>
          <p:cNvSpPr txBox="1"/>
          <p:nvPr/>
        </p:nvSpPr>
        <p:spPr>
          <a:xfrm>
            <a:off x="132735" y="746761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لون الشريط  الذي به أصغر  عدد من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التربيعات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دون عد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التربيعات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3D3B23B-7963-7924-DB00-4A2133E513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EB8AE5F-46F7-B84F-EC71-BFEDDF8B8B50}"/>
              </a:ext>
            </a:extLst>
          </p:cNvPr>
          <p:cNvGrpSpPr/>
          <p:nvPr/>
        </p:nvGrpSpPr>
        <p:grpSpPr>
          <a:xfrm>
            <a:off x="6285271" y="3657597"/>
            <a:ext cx="619432" cy="1703438"/>
            <a:chOff x="6285271" y="3569109"/>
            <a:chExt cx="619432" cy="1703438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60E9E40-9EA1-5576-52D0-79C89EB0961D}"/>
                </a:ext>
              </a:extLst>
            </p:cNvPr>
            <p:cNvGrpSpPr/>
            <p:nvPr/>
          </p:nvGrpSpPr>
          <p:grpSpPr>
            <a:xfrm>
              <a:off x="6285271" y="4136921"/>
              <a:ext cx="619432" cy="1135626"/>
              <a:chOff x="1991033" y="3429000"/>
              <a:chExt cx="619432" cy="1135626"/>
            </a:xfrm>
            <a:solidFill>
              <a:srgbClr val="00B0F0"/>
            </a:solidFill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97C6A86-5028-BD00-126E-7E530227B94B}"/>
                  </a:ext>
                </a:extLst>
              </p:cNvPr>
              <p:cNvSpPr/>
              <p:nvPr/>
            </p:nvSpPr>
            <p:spPr>
              <a:xfrm>
                <a:off x="1991033" y="3996813"/>
                <a:ext cx="619432" cy="567813"/>
              </a:xfrm>
              <a:prstGeom prst="rect">
                <a:avLst/>
              </a:prstGeom>
              <a:grpFill/>
              <a:ln w="381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92658CF-3EA7-FF88-73F4-B69178DC54DC}"/>
                  </a:ext>
                </a:extLst>
              </p:cNvPr>
              <p:cNvSpPr/>
              <p:nvPr/>
            </p:nvSpPr>
            <p:spPr>
              <a:xfrm>
                <a:off x="1991033" y="3429000"/>
                <a:ext cx="619432" cy="567813"/>
              </a:xfrm>
              <a:prstGeom prst="rect">
                <a:avLst/>
              </a:prstGeom>
              <a:grpFill/>
              <a:ln w="381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D239DFA-9743-8D81-F53F-34A6205F71F2}"/>
                </a:ext>
              </a:extLst>
            </p:cNvPr>
            <p:cNvSpPr/>
            <p:nvPr/>
          </p:nvSpPr>
          <p:spPr>
            <a:xfrm>
              <a:off x="6285271" y="3569109"/>
              <a:ext cx="619432" cy="567813"/>
            </a:xfrm>
            <a:prstGeom prst="rect">
              <a:avLst/>
            </a:prstGeom>
            <a:solidFill>
              <a:srgbClr val="00B0F0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C5C3556-88BA-A2A8-F6D9-B94BA3619AD0}"/>
              </a:ext>
            </a:extLst>
          </p:cNvPr>
          <p:cNvGrpSpPr/>
          <p:nvPr/>
        </p:nvGrpSpPr>
        <p:grpSpPr>
          <a:xfrm>
            <a:off x="2239297" y="3068956"/>
            <a:ext cx="619432" cy="2277333"/>
            <a:chOff x="2239297" y="2995216"/>
            <a:chExt cx="619432" cy="2277333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FE94796-A942-D63F-5D5A-AA731F237D85}"/>
                </a:ext>
              </a:extLst>
            </p:cNvPr>
            <p:cNvGrpSpPr/>
            <p:nvPr/>
          </p:nvGrpSpPr>
          <p:grpSpPr>
            <a:xfrm>
              <a:off x="2239297" y="3569110"/>
              <a:ext cx="619432" cy="1703439"/>
              <a:chOff x="1991033" y="2861187"/>
              <a:chExt cx="619432" cy="1703439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3270FFB-E670-E764-EA58-B9BF3423A082}"/>
                  </a:ext>
                </a:extLst>
              </p:cNvPr>
              <p:cNvSpPr/>
              <p:nvPr/>
            </p:nvSpPr>
            <p:spPr>
              <a:xfrm>
                <a:off x="1991033" y="3996813"/>
                <a:ext cx="619432" cy="567813"/>
              </a:xfrm>
              <a:prstGeom prst="rect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58D610C-4258-58CE-C82E-A7D2F13C53FB}"/>
                  </a:ext>
                </a:extLst>
              </p:cNvPr>
              <p:cNvSpPr/>
              <p:nvPr/>
            </p:nvSpPr>
            <p:spPr>
              <a:xfrm>
                <a:off x="1991033" y="3429000"/>
                <a:ext cx="619432" cy="567813"/>
              </a:xfrm>
              <a:prstGeom prst="rect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39B36A21-F5FA-AAF2-3D5C-2DEDA529AADB}"/>
                  </a:ext>
                </a:extLst>
              </p:cNvPr>
              <p:cNvSpPr/>
              <p:nvPr/>
            </p:nvSpPr>
            <p:spPr>
              <a:xfrm>
                <a:off x="1991033" y="2861187"/>
                <a:ext cx="619432" cy="567813"/>
              </a:xfrm>
              <a:prstGeom prst="rect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090B69A-DFA8-3288-FA92-25280C8DBFD1}"/>
                </a:ext>
              </a:extLst>
            </p:cNvPr>
            <p:cNvSpPr/>
            <p:nvPr/>
          </p:nvSpPr>
          <p:spPr>
            <a:xfrm>
              <a:off x="2239297" y="2995216"/>
              <a:ext cx="619432" cy="567813"/>
            </a:xfrm>
            <a:prstGeom prst="rect">
              <a:avLst/>
            </a:prstGeom>
            <a:solidFill>
              <a:srgbClr val="FFFF00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E9E3F00B-FBEC-A651-7580-5F524E10ED6E}"/>
              </a:ext>
            </a:extLst>
          </p:cNvPr>
          <p:cNvGrpSpPr/>
          <p:nvPr/>
        </p:nvGrpSpPr>
        <p:grpSpPr>
          <a:xfrm>
            <a:off x="4262284" y="2507218"/>
            <a:ext cx="619432" cy="2839069"/>
            <a:chOff x="4262284" y="2507218"/>
            <a:chExt cx="619432" cy="2839069"/>
          </a:xfrm>
        </p:grpSpPr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E94CCC15-7229-1C2E-4D62-FFE638141A3B}"/>
                </a:ext>
              </a:extLst>
            </p:cNvPr>
            <p:cNvGrpSpPr/>
            <p:nvPr/>
          </p:nvGrpSpPr>
          <p:grpSpPr>
            <a:xfrm>
              <a:off x="4262284" y="3075037"/>
              <a:ext cx="619432" cy="2271250"/>
              <a:chOff x="3507614" y="2293373"/>
              <a:chExt cx="619432" cy="2271250"/>
            </a:xfrm>
            <a:solidFill>
              <a:srgbClr val="FF0000"/>
            </a:solidFill>
          </p:grpSpPr>
          <p:grpSp>
            <p:nvGrpSpPr>
              <p:cNvPr id="38" name="Groupe 37">
                <a:extLst>
                  <a:ext uri="{FF2B5EF4-FFF2-40B4-BE49-F238E27FC236}">
                    <a16:creationId xmlns:a16="http://schemas.microsoft.com/office/drawing/2014/main" id="{0A1F55C5-2223-484F-1875-5F6F53D3EE14}"/>
                  </a:ext>
                </a:extLst>
              </p:cNvPr>
              <p:cNvGrpSpPr/>
              <p:nvPr/>
            </p:nvGrpSpPr>
            <p:grpSpPr>
              <a:xfrm>
                <a:off x="3507614" y="2861184"/>
                <a:ext cx="619432" cy="1703439"/>
                <a:chOff x="1991033" y="2861187"/>
                <a:chExt cx="619432" cy="1703439"/>
              </a:xfrm>
              <a:grpFill/>
            </p:grpSpPr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B0320E9C-CAA7-77E8-3CAB-2B4B4C07F1C0}"/>
                    </a:ext>
                  </a:extLst>
                </p:cNvPr>
                <p:cNvSpPr/>
                <p:nvPr/>
              </p:nvSpPr>
              <p:spPr>
                <a:xfrm>
                  <a:off x="1991033" y="3996813"/>
                  <a:ext cx="619432" cy="567813"/>
                </a:xfrm>
                <a:prstGeom prst="rect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A07BF548-4FCE-5E95-28B9-423BAB1F2A51}"/>
                    </a:ext>
                  </a:extLst>
                </p:cNvPr>
                <p:cNvSpPr/>
                <p:nvPr/>
              </p:nvSpPr>
              <p:spPr>
                <a:xfrm>
                  <a:off x="1991033" y="3429000"/>
                  <a:ext cx="619432" cy="567813"/>
                </a:xfrm>
                <a:prstGeom prst="rect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19FB61C6-B09F-3BC5-2F53-49501B781507}"/>
                    </a:ext>
                  </a:extLst>
                </p:cNvPr>
                <p:cNvSpPr/>
                <p:nvPr/>
              </p:nvSpPr>
              <p:spPr>
                <a:xfrm>
                  <a:off x="1991033" y="2861187"/>
                  <a:ext cx="619432" cy="567813"/>
                </a:xfrm>
                <a:prstGeom prst="rect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26B49760-DC32-8849-22D1-9EA83BD7B634}"/>
                  </a:ext>
                </a:extLst>
              </p:cNvPr>
              <p:cNvSpPr/>
              <p:nvPr/>
            </p:nvSpPr>
            <p:spPr>
              <a:xfrm>
                <a:off x="3507614" y="2293373"/>
                <a:ext cx="619432" cy="567813"/>
              </a:xfrm>
              <a:prstGeom prst="rect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3434A4FE-DC9A-0697-2419-F63A281C32AF}"/>
                </a:ext>
              </a:extLst>
            </p:cNvPr>
            <p:cNvSpPr/>
            <p:nvPr/>
          </p:nvSpPr>
          <p:spPr>
            <a:xfrm>
              <a:off x="4262284" y="2507218"/>
              <a:ext cx="619432" cy="567813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24A90732-8FEA-C3B1-1247-86D92BC776E0}"/>
              </a:ext>
            </a:extLst>
          </p:cNvPr>
          <p:cNvCxnSpPr/>
          <p:nvPr/>
        </p:nvCxnSpPr>
        <p:spPr>
          <a:xfrm>
            <a:off x="1740307" y="5420032"/>
            <a:ext cx="5545394" cy="0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oneTexte 43">
            <a:extLst>
              <a:ext uri="{FF2B5EF4-FFF2-40B4-BE49-F238E27FC236}">
                <a16:creationId xmlns:a16="http://schemas.microsoft.com/office/drawing/2014/main" id="{DDB76C2A-09B5-7147-0EBF-5DB8C2440910}"/>
              </a:ext>
            </a:extLst>
          </p:cNvPr>
          <p:cNvSpPr txBox="1"/>
          <p:nvPr/>
        </p:nvSpPr>
        <p:spPr>
          <a:xfrm>
            <a:off x="2010981" y="5481933"/>
            <a:ext cx="987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103B4D"/>
                </a:solidFill>
              </a:rPr>
              <a:t>أَصْفَرٌ</a:t>
            </a:r>
            <a:endParaRPr lang="fr-FR" sz="2400" b="1" dirty="0">
              <a:solidFill>
                <a:srgbClr val="103B4D"/>
              </a:solidFill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274A1EA3-2967-9053-1022-2C2CA82B2BF0}"/>
              </a:ext>
            </a:extLst>
          </p:cNvPr>
          <p:cNvSpPr txBox="1"/>
          <p:nvPr/>
        </p:nvSpPr>
        <p:spPr>
          <a:xfrm>
            <a:off x="4019216" y="5526178"/>
            <a:ext cx="987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103B4D"/>
                </a:solidFill>
              </a:rPr>
              <a:t>أَحْمَرٌ</a:t>
            </a:r>
            <a:endParaRPr lang="fr-FR" sz="2400" b="1" dirty="0">
              <a:solidFill>
                <a:srgbClr val="103B4D"/>
              </a:solidFill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64491FA3-F4B6-270E-A0CC-CFCCACC2E248}"/>
              </a:ext>
            </a:extLst>
          </p:cNvPr>
          <p:cNvSpPr txBox="1"/>
          <p:nvPr/>
        </p:nvSpPr>
        <p:spPr>
          <a:xfrm>
            <a:off x="6101199" y="5526177"/>
            <a:ext cx="987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103B4D"/>
                </a:solidFill>
              </a:rPr>
              <a:t>أَزْرَقٌ </a:t>
            </a:r>
            <a:endParaRPr lang="fr-FR" sz="2400" b="1" dirty="0">
              <a:solidFill>
                <a:srgbClr val="103B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2239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D31583-DD49-2126-3C1E-BEEFF9CC5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8D908D6-43C6-8A58-B2B0-2CE3DBA9C7F9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D131230-31FD-F2D1-A178-0E7A6F0C7B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56F6347-91F2-5BB1-E50A-A0E63B25953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163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DAF648-906B-9221-CEDA-719F1CF4E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79834C6-6854-016C-EE79-0CBBA3E082BA}"/>
              </a:ext>
            </a:extLst>
          </p:cNvPr>
          <p:cNvSpPr txBox="1"/>
          <p:nvPr/>
        </p:nvSpPr>
        <p:spPr>
          <a:xfrm>
            <a:off x="132735" y="76150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 الشريط الأقصر  هو الشريط الذي به أصغر عدد من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التربيعات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و هو الشريط الأزرق.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8BF43B9-859D-F025-6291-1148468620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FAF71B3-7D14-7635-750B-7C454D779347}"/>
              </a:ext>
            </a:extLst>
          </p:cNvPr>
          <p:cNvGrpSpPr/>
          <p:nvPr/>
        </p:nvGrpSpPr>
        <p:grpSpPr>
          <a:xfrm>
            <a:off x="6285271" y="3657597"/>
            <a:ext cx="619432" cy="1703438"/>
            <a:chOff x="6285271" y="3569109"/>
            <a:chExt cx="619432" cy="1703438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1F8306B8-03D5-00A9-19DA-2DD33C6715E5}"/>
                </a:ext>
              </a:extLst>
            </p:cNvPr>
            <p:cNvGrpSpPr/>
            <p:nvPr/>
          </p:nvGrpSpPr>
          <p:grpSpPr>
            <a:xfrm>
              <a:off x="6285271" y="4136921"/>
              <a:ext cx="619432" cy="1135626"/>
              <a:chOff x="1991033" y="3429000"/>
              <a:chExt cx="619432" cy="1135626"/>
            </a:xfrm>
            <a:solidFill>
              <a:srgbClr val="00B0F0"/>
            </a:solidFill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1E3EAA9-78C3-FCBA-B47B-C679AE49844A}"/>
                  </a:ext>
                </a:extLst>
              </p:cNvPr>
              <p:cNvSpPr/>
              <p:nvPr/>
            </p:nvSpPr>
            <p:spPr>
              <a:xfrm>
                <a:off x="1991033" y="3996813"/>
                <a:ext cx="619432" cy="567813"/>
              </a:xfrm>
              <a:prstGeom prst="rect">
                <a:avLst/>
              </a:prstGeom>
              <a:grpFill/>
              <a:ln w="381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16F14E5-3FDD-FCD5-5FDC-20D3EE4A1CEA}"/>
                  </a:ext>
                </a:extLst>
              </p:cNvPr>
              <p:cNvSpPr/>
              <p:nvPr/>
            </p:nvSpPr>
            <p:spPr>
              <a:xfrm>
                <a:off x="1991033" y="3429000"/>
                <a:ext cx="619432" cy="567813"/>
              </a:xfrm>
              <a:prstGeom prst="rect">
                <a:avLst/>
              </a:prstGeom>
              <a:grpFill/>
              <a:ln w="381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E90E1FD-3D94-EC71-1F06-B5721DFF9AD4}"/>
                </a:ext>
              </a:extLst>
            </p:cNvPr>
            <p:cNvSpPr/>
            <p:nvPr/>
          </p:nvSpPr>
          <p:spPr>
            <a:xfrm>
              <a:off x="6285271" y="3569109"/>
              <a:ext cx="619432" cy="567813"/>
            </a:xfrm>
            <a:prstGeom prst="rect">
              <a:avLst/>
            </a:prstGeom>
            <a:solidFill>
              <a:srgbClr val="00B0F0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317055BD-B647-C1BE-1BD8-B1A67DFC17E3}"/>
              </a:ext>
            </a:extLst>
          </p:cNvPr>
          <p:cNvGrpSpPr/>
          <p:nvPr/>
        </p:nvGrpSpPr>
        <p:grpSpPr>
          <a:xfrm>
            <a:off x="2239297" y="3068956"/>
            <a:ext cx="619432" cy="2277333"/>
            <a:chOff x="2239297" y="2995216"/>
            <a:chExt cx="619432" cy="2277333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9500B28-9FFC-4DB9-881C-49E6E808E298}"/>
                </a:ext>
              </a:extLst>
            </p:cNvPr>
            <p:cNvGrpSpPr/>
            <p:nvPr/>
          </p:nvGrpSpPr>
          <p:grpSpPr>
            <a:xfrm>
              <a:off x="2239297" y="3569110"/>
              <a:ext cx="619432" cy="1703439"/>
              <a:chOff x="1991033" y="2861187"/>
              <a:chExt cx="619432" cy="1703439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AC6E24ED-52E2-E567-31B9-023C4B8CDB8D}"/>
                  </a:ext>
                </a:extLst>
              </p:cNvPr>
              <p:cNvSpPr/>
              <p:nvPr/>
            </p:nvSpPr>
            <p:spPr>
              <a:xfrm>
                <a:off x="1991033" y="3996813"/>
                <a:ext cx="619432" cy="567813"/>
              </a:xfrm>
              <a:prstGeom prst="rect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C74D127-5615-D09E-CFAD-EF3B02353E90}"/>
                  </a:ext>
                </a:extLst>
              </p:cNvPr>
              <p:cNvSpPr/>
              <p:nvPr/>
            </p:nvSpPr>
            <p:spPr>
              <a:xfrm>
                <a:off x="1991033" y="3429000"/>
                <a:ext cx="619432" cy="567813"/>
              </a:xfrm>
              <a:prstGeom prst="rect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A26B9F28-3CCA-4140-1499-D4811F6A4658}"/>
                  </a:ext>
                </a:extLst>
              </p:cNvPr>
              <p:cNvSpPr/>
              <p:nvPr/>
            </p:nvSpPr>
            <p:spPr>
              <a:xfrm>
                <a:off x="1991033" y="2861187"/>
                <a:ext cx="619432" cy="567813"/>
              </a:xfrm>
              <a:prstGeom prst="rect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BF5A0A9-1F9F-F3E1-0066-F17420493133}"/>
                </a:ext>
              </a:extLst>
            </p:cNvPr>
            <p:cNvSpPr/>
            <p:nvPr/>
          </p:nvSpPr>
          <p:spPr>
            <a:xfrm>
              <a:off x="2239297" y="2995216"/>
              <a:ext cx="619432" cy="567813"/>
            </a:xfrm>
            <a:prstGeom prst="rect">
              <a:avLst/>
            </a:prstGeom>
            <a:solidFill>
              <a:srgbClr val="FFFF00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8498B8C5-DC7F-66E6-01DE-E8CE3F3E28AA}"/>
              </a:ext>
            </a:extLst>
          </p:cNvPr>
          <p:cNvGrpSpPr/>
          <p:nvPr/>
        </p:nvGrpSpPr>
        <p:grpSpPr>
          <a:xfrm>
            <a:off x="4262284" y="2507218"/>
            <a:ext cx="619432" cy="2839069"/>
            <a:chOff x="4262284" y="2507218"/>
            <a:chExt cx="619432" cy="2839069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C78B0B04-D87B-8AC8-4F12-F420E8C86FC0}"/>
                </a:ext>
              </a:extLst>
            </p:cNvPr>
            <p:cNvGrpSpPr/>
            <p:nvPr/>
          </p:nvGrpSpPr>
          <p:grpSpPr>
            <a:xfrm>
              <a:off x="4262284" y="3075037"/>
              <a:ext cx="619432" cy="2271250"/>
              <a:chOff x="3507614" y="2293373"/>
              <a:chExt cx="619432" cy="2271250"/>
            </a:xfrm>
            <a:solidFill>
              <a:srgbClr val="FF0000"/>
            </a:solidFill>
          </p:grpSpPr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1274641B-FBAA-B2DA-A865-85886AAE4E2C}"/>
                  </a:ext>
                </a:extLst>
              </p:cNvPr>
              <p:cNvGrpSpPr/>
              <p:nvPr/>
            </p:nvGrpSpPr>
            <p:grpSpPr>
              <a:xfrm>
                <a:off x="3507614" y="2861184"/>
                <a:ext cx="619432" cy="1703439"/>
                <a:chOff x="1991033" y="2861187"/>
                <a:chExt cx="619432" cy="1703439"/>
              </a:xfrm>
              <a:grpFill/>
            </p:grpSpPr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FA625532-649D-B8E3-2458-BEDCBEFC68DE}"/>
                    </a:ext>
                  </a:extLst>
                </p:cNvPr>
                <p:cNvSpPr/>
                <p:nvPr/>
              </p:nvSpPr>
              <p:spPr>
                <a:xfrm>
                  <a:off x="1991033" y="3996813"/>
                  <a:ext cx="619432" cy="567813"/>
                </a:xfrm>
                <a:prstGeom prst="rect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CAE83E72-2617-47D1-CD0F-C6C22CA11986}"/>
                    </a:ext>
                  </a:extLst>
                </p:cNvPr>
                <p:cNvSpPr/>
                <p:nvPr/>
              </p:nvSpPr>
              <p:spPr>
                <a:xfrm>
                  <a:off x="1991033" y="3429000"/>
                  <a:ext cx="619432" cy="567813"/>
                </a:xfrm>
                <a:prstGeom prst="rect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D478CA4A-741A-160B-4BE0-C2839BDBB599}"/>
                    </a:ext>
                  </a:extLst>
                </p:cNvPr>
                <p:cNvSpPr/>
                <p:nvPr/>
              </p:nvSpPr>
              <p:spPr>
                <a:xfrm>
                  <a:off x="1991033" y="2861187"/>
                  <a:ext cx="619432" cy="567813"/>
                </a:xfrm>
                <a:prstGeom prst="rect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1C641B80-B7CC-3E81-F59E-9480C878AEA2}"/>
                  </a:ext>
                </a:extLst>
              </p:cNvPr>
              <p:cNvSpPr/>
              <p:nvPr/>
            </p:nvSpPr>
            <p:spPr>
              <a:xfrm>
                <a:off x="3507614" y="2293373"/>
                <a:ext cx="619432" cy="567813"/>
              </a:xfrm>
              <a:prstGeom prst="rect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6AF07A7-6918-D52E-E8BA-87935CE0AF20}"/>
                </a:ext>
              </a:extLst>
            </p:cNvPr>
            <p:cNvSpPr/>
            <p:nvPr/>
          </p:nvSpPr>
          <p:spPr>
            <a:xfrm>
              <a:off x="4262284" y="2507218"/>
              <a:ext cx="619432" cy="567813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5DD8D41D-BC77-C5E1-1D4E-58CF9FC80589}"/>
              </a:ext>
            </a:extLst>
          </p:cNvPr>
          <p:cNvCxnSpPr/>
          <p:nvPr/>
        </p:nvCxnSpPr>
        <p:spPr>
          <a:xfrm>
            <a:off x="1740307" y="5420032"/>
            <a:ext cx="5545394" cy="0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8A77A0FE-70BB-28CF-B1F0-7AB28C940274}"/>
              </a:ext>
            </a:extLst>
          </p:cNvPr>
          <p:cNvSpPr txBox="1"/>
          <p:nvPr/>
        </p:nvSpPr>
        <p:spPr>
          <a:xfrm>
            <a:off x="2010981" y="5481933"/>
            <a:ext cx="987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103B4D"/>
                </a:solidFill>
              </a:rPr>
              <a:t>أَصْفَرٌ</a:t>
            </a:r>
            <a:endParaRPr lang="fr-FR" sz="2400" b="1" dirty="0">
              <a:solidFill>
                <a:srgbClr val="103B4D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C82FD7C-DABF-B19B-AFD2-25BFC2F789EB}"/>
              </a:ext>
            </a:extLst>
          </p:cNvPr>
          <p:cNvSpPr txBox="1"/>
          <p:nvPr/>
        </p:nvSpPr>
        <p:spPr>
          <a:xfrm>
            <a:off x="4019216" y="5526178"/>
            <a:ext cx="987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103B4D"/>
                </a:solidFill>
              </a:rPr>
              <a:t>أَحْمَرٌ</a:t>
            </a:r>
            <a:endParaRPr lang="fr-FR" sz="2400" b="1" dirty="0">
              <a:solidFill>
                <a:srgbClr val="103B4D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83298E9-2D53-40CC-215D-2926D76D1007}"/>
              </a:ext>
            </a:extLst>
          </p:cNvPr>
          <p:cNvSpPr txBox="1"/>
          <p:nvPr/>
        </p:nvSpPr>
        <p:spPr>
          <a:xfrm>
            <a:off x="6101199" y="5526177"/>
            <a:ext cx="987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103B4D"/>
                </a:solidFill>
              </a:rPr>
              <a:t>أَزْرَقٌ </a:t>
            </a:r>
            <a:endParaRPr lang="fr-FR" sz="2400" b="1" dirty="0">
              <a:solidFill>
                <a:srgbClr val="103B4D"/>
              </a:solidFill>
            </a:endParaRPr>
          </a:p>
        </p:txBody>
      </p: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8C26797F-5FDF-2126-832E-8C6CC5DE9BFB}"/>
              </a:ext>
            </a:extLst>
          </p:cNvPr>
          <p:cNvCxnSpPr/>
          <p:nvPr/>
        </p:nvCxnSpPr>
        <p:spPr>
          <a:xfrm>
            <a:off x="2010981" y="3636769"/>
            <a:ext cx="5288186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lipse 26">
            <a:extLst>
              <a:ext uri="{FF2B5EF4-FFF2-40B4-BE49-F238E27FC236}">
                <a16:creationId xmlns:a16="http://schemas.microsoft.com/office/drawing/2014/main" id="{5B940D0C-A885-97B7-CC82-752074B59C7D}"/>
              </a:ext>
            </a:extLst>
          </p:cNvPr>
          <p:cNvSpPr/>
          <p:nvPr/>
        </p:nvSpPr>
        <p:spPr>
          <a:xfrm>
            <a:off x="6145444" y="5434778"/>
            <a:ext cx="987575" cy="87015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9118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64FF2B-65E3-9E12-F447-26C27A151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62B5432-C29B-75D2-B6E6-A080D8E45DE7}"/>
              </a:ext>
            </a:extLst>
          </p:cNvPr>
          <p:cNvSpPr txBox="1"/>
          <p:nvPr/>
        </p:nvSpPr>
        <p:spPr>
          <a:xfrm>
            <a:off x="132735" y="746761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لون الشريط  الذي به أكبر عدد من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التربيعات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دون عد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التربيعات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8CACBB6-5DA4-70BD-2D99-45340991AE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A77EFD0F-B9F1-2F9C-A22B-5C5C12B79045}"/>
              </a:ext>
            </a:extLst>
          </p:cNvPr>
          <p:cNvGrpSpPr/>
          <p:nvPr/>
        </p:nvGrpSpPr>
        <p:grpSpPr>
          <a:xfrm>
            <a:off x="6285271" y="3657597"/>
            <a:ext cx="619432" cy="1703438"/>
            <a:chOff x="6285271" y="3569109"/>
            <a:chExt cx="619432" cy="1703438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A045591-7D2A-95A6-32FE-DC874B7C14DC}"/>
                </a:ext>
              </a:extLst>
            </p:cNvPr>
            <p:cNvGrpSpPr/>
            <p:nvPr/>
          </p:nvGrpSpPr>
          <p:grpSpPr>
            <a:xfrm>
              <a:off x="6285271" y="4136921"/>
              <a:ext cx="619432" cy="1135626"/>
              <a:chOff x="1991033" y="3429000"/>
              <a:chExt cx="619432" cy="1135626"/>
            </a:xfrm>
            <a:solidFill>
              <a:srgbClr val="00B0F0"/>
            </a:solidFill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1F1376B4-0051-7217-E6C4-F45C8BE45B73}"/>
                  </a:ext>
                </a:extLst>
              </p:cNvPr>
              <p:cNvSpPr/>
              <p:nvPr/>
            </p:nvSpPr>
            <p:spPr>
              <a:xfrm>
                <a:off x="1991033" y="3996813"/>
                <a:ext cx="619432" cy="567813"/>
              </a:xfrm>
              <a:prstGeom prst="rect">
                <a:avLst/>
              </a:prstGeom>
              <a:grpFill/>
              <a:ln w="381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1DB718B-11FF-84DA-45FB-9241F5EA011A}"/>
                  </a:ext>
                </a:extLst>
              </p:cNvPr>
              <p:cNvSpPr/>
              <p:nvPr/>
            </p:nvSpPr>
            <p:spPr>
              <a:xfrm>
                <a:off x="1991033" y="3429000"/>
                <a:ext cx="619432" cy="567813"/>
              </a:xfrm>
              <a:prstGeom prst="rect">
                <a:avLst/>
              </a:prstGeom>
              <a:grpFill/>
              <a:ln w="381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5BA724C-355E-5E11-22F9-01D0E1CE3072}"/>
                </a:ext>
              </a:extLst>
            </p:cNvPr>
            <p:cNvSpPr/>
            <p:nvPr/>
          </p:nvSpPr>
          <p:spPr>
            <a:xfrm>
              <a:off x="6285271" y="3569109"/>
              <a:ext cx="619432" cy="567813"/>
            </a:xfrm>
            <a:prstGeom prst="rect">
              <a:avLst/>
            </a:prstGeom>
            <a:solidFill>
              <a:srgbClr val="00B0F0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1F7E993-C09A-2C27-49B7-A484EFB438A2}"/>
              </a:ext>
            </a:extLst>
          </p:cNvPr>
          <p:cNvGrpSpPr/>
          <p:nvPr/>
        </p:nvGrpSpPr>
        <p:grpSpPr>
          <a:xfrm>
            <a:off x="2239297" y="3068956"/>
            <a:ext cx="619432" cy="2277333"/>
            <a:chOff x="2239297" y="2995216"/>
            <a:chExt cx="619432" cy="2277333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E812D363-7E55-23D9-5FB4-D74444BED087}"/>
                </a:ext>
              </a:extLst>
            </p:cNvPr>
            <p:cNvGrpSpPr/>
            <p:nvPr/>
          </p:nvGrpSpPr>
          <p:grpSpPr>
            <a:xfrm>
              <a:off x="2239297" y="3569110"/>
              <a:ext cx="619432" cy="1703439"/>
              <a:chOff x="1991033" y="2861187"/>
              <a:chExt cx="619432" cy="1703439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BB25D0D2-70DF-A717-AA42-BBE767CFA29C}"/>
                  </a:ext>
                </a:extLst>
              </p:cNvPr>
              <p:cNvSpPr/>
              <p:nvPr/>
            </p:nvSpPr>
            <p:spPr>
              <a:xfrm>
                <a:off x="1991033" y="3996813"/>
                <a:ext cx="619432" cy="567813"/>
              </a:xfrm>
              <a:prstGeom prst="rect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36BC702B-6FA8-F44E-CA50-5137A33BF4E1}"/>
                  </a:ext>
                </a:extLst>
              </p:cNvPr>
              <p:cNvSpPr/>
              <p:nvPr/>
            </p:nvSpPr>
            <p:spPr>
              <a:xfrm>
                <a:off x="1991033" y="3429000"/>
                <a:ext cx="619432" cy="567813"/>
              </a:xfrm>
              <a:prstGeom prst="rect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DDF717B-07FC-91AB-3D78-5775DC26081D}"/>
                  </a:ext>
                </a:extLst>
              </p:cNvPr>
              <p:cNvSpPr/>
              <p:nvPr/>
            </p:nvSpPr>
            <p:spPr>
              <a:xfrm>
                <a:off x="1991033" y="2861187"/>
                <a:ext cx="619432" cy="567813"/>
              </a:xfrm>
              <a:prstGeom prst="rect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AB3B32D-D1D5-CAB6-CBC6-A485F9B93AB0}"/>
                </a:ext>
              </a:extLst>
            </p:cNvPr>
            <p:cNvSpPr/>
            <p:nvPr/>
          </p:nvSpPr>
          <p:spPr>
            <a:xfrm>
              <a:off x="2239297" y="2995216"/>
              <a:ext cx="619432" cy="567813"/>
            </a:xfrm>
            <a:prstGeom prst="rect">
              <a:avLst/>
            </a:prstGeom>
            <a:solidFill>
              <a:srgbClr val="FFFF00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336F5BFF-ACF4-1B7B-5286-F921A958E542}"/>
              </a:ext>
            </a:extLst>
          </p:cNvPr>
          <p:cNvGrpSpPr/>
          <p:nvPr/>
        </p:nvGrpSpPr>
        <p:grpSpPr>
          <a:xfrm>
            <a:off x="4262284" y="2507218"/>
            <a:ext cx="619432" cy="2839069"/>
            <a:chOff x="4262284" y="2507218"/>
            <a:chExt cx="619432" cy="2839069"/>
          </a:xfrm>
        </p:grpSpPr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9EC7B093-D0EE-06BA-A68E-1BE8524855CF}"/>
                </a:ext>
              </a:extLst>
            </p:cNvPr>
            <p:cNvGrpSpPr/>
            <p:nvPr/>
          </p:nvGrpSpPr>
          <p:grpSpPr>
            <a:xfrm>
              <a:off x="4262284" y="3075037"/>
              <a:ext cx="619432" cy="2271250"/>
              <a:chOff x="3507614" y="2293373"/>
              <a:chExt cx="619432" cy="2271250"/>
            </a:xfrm>
            <a:solidFill>
              <a:srgbClr val="FF0000"/>
            </a:solidFill>
          </p:grpSpPr>
          <p:grpSp>
            <p:nvGrpSpPr>
              <p:cNvPr id="38" name="Groupe 37">
                <a:extLst>
                  <a:ext uri="{FF2B5EF4-FFF2-40B4-BE49-F238E27FC236}">
                    <a16:creationId xmlns:a16="http://schemas.microsoft.com/office/drawing/2014/main" id="{C214FEA0-A7A4-E2C6-2249-827349A7DBFA}"/>
                  </a:ext>
                </a:extLst>
              </p:cNvPr>
              <p:cNvGrpSpPr/>
              <p:nvPr/>
            </p:nvGrpSpPr>
            <p:grpSpPr>
              <a:xfrm>
                <a:off x="3507614" y="2861184"/>
                <a:ext cx="619432" cy="1703439"/>
                <a:chOff x="1991033" y="2861187"/>
                <a:chExt cx="619432" cy="1703439"/>
              </a:xfrm>
              <a:grpFill/>
            </p:grpSpPr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F4D3F594-0510-C3F3-0965-A9AF4228C00C}"/>
                    </a:ext>
                  </a:extLst>
                </p:cNvPr>
                <p:cNvSpPr/>
                <p:nvPr/>
              </p:nvSpPr>
              <p:spPr>
                <a:xfrm>
                  <a:off x="1991033" y="3996813"/>
                  <a:ext cx="619432" cy="567813"/>
                </a:xfrm>
                <a:prstGeom prst="rect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B796F549-957C-0493-93FD-FF0CB09E77CF}"/>
                    </a:ext>
                  </a:extLst>
                </p:cNvPr>
                <p:cNvSpPr/>
                <p:nvPr/>
              </p:nvSpPr>
              <p:spPr>
                <a:xfrm>
                  <a:off x="1991033" y="3429000"/>
                  <a:ext cx="619432" cy="567813"/>
                </a:xfrm>
                <a:prstGeom prst="rect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2445FC2F-DC7D-8D9B-F5E7-560E07F4E55F}"/>
                    </a:ext>
                  </a:extLst>
                </p:cNvPr>
                <p:cNvSpPr/>
                <p:nvPr/>
              </p:nvSpPr>
              <p:spPr>
                <a:xfrm>
                  <a:off x="1991033" y="2861187"/>
                  <a:ext cx="619432" cy="567813"/>
                </a:xfrm>
                <a:prstGeom prst="rect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55ADFD9-FE66-AFD1-236E-C5295BDB809B}"/>
                  </a:ext>
                </a:extLst>
              </p:cNvPr>
              <p:cNvSpPr/>
              <p:nvPr/>
            </p:nvSpPr>
            <p:spPr>
              <a:xfrm>
                <a:off x="3507614" y="2293373"/>
                <a:ext cx="619432" cy="567813"/>
              </a:xfrm>
              <a:prstGeom prst="rect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284C705A-4750-85F0-FD31-F60374E6C521}"/>
                </a:ext>
              </a:extLst>
            </p:cNvPr>
            <p:cNvSpPr/>
            <p:nvPr/>
          </p:nvSpPr>
          <p:spPr>
            <a:xfrm>
              <a:off x="4262284" y="2507218"/>
              <a:ext cx="619432" cy="567813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9DFB1896-851D-03B2-F8EE-890FD273271F}"/>
              </a:ext>
            </a:extLst>
          </p:cNvPr>
          <p:cNvCxnSpPr/>
          <p:nvPr/>
        </p:nvCxnSpPr>
        <p:spPr>
          <a:xfrm>
            <a:off x="1740307" y="5420032"/>
            <a:ext cx="5545394" cy="0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oneTexte 43">
            <a:extLst>
              <a:ext uri="{FF2B5EF4-FFF2-40B4-BE49-F238E27FC236}">
                <a16:creationId xmlns:a16="http://schemas.microsoft.com/office/drawing/2014/main" id="{B900AFB3-CD70-1113-5AA1-1258FC30F863}"/>
              </a:ext>
            </a:extLst>
          </p:cNvPr>
          <p:cNvSpPr txBox="1"/>
          <p:nvPr/>
        </p:nvSpPr>
        <p:spPr>
          <a:xfrm>
            <a:off x="2010981" y="5481933"/>
            <a:ext cx="987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103B4D"/>
                </a:solidFill>
              </a:rPr>
              <a:t>أَصْفَرٌ</a:t>
            </a:r>
            <a:endParaRPr lang="fr-FR" sz="2400" b="1" dirty="0">
              <a:solidFill>
                <a:srgbClr val="103B4D"/>
              </a:solidFill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85007A52-C683-60F8-0E90-2999F57184D6}"/>
              </a:ext>
            </a:extLst>
          </p:cNvPr>
          <p:cNvSpPr txBox="1"/>
          <p:nvPr/>
        </p:nvSpPr>
        <p:spPr>
          <a:xfrm>
            <a:off x="4019216" y="5526178"/>
            <a:ext cx="987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103B4D"/>
                </a:solidFill>
              </a:rPr>
              <a:t>أَحْمَرٌ</a:t>
            </a:r>
            <a:endParaRPr lang="fr-FR" sz="2400" b="1" dirty="0">
              <a:solidFill>
                <a:srgbClr val="103B4D"/>
              </a:solidFill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6357260C-E56C-F745-71FE-C110623B7609}"/>
              </a:ext>
            </a:extLst>
          </p:cNvPr>
          <p:cNvSpPr txBox="1"/>
          <p:nvPr/>
        </p:nvSpPr>
        <p:spPr>
          <a:xfrm>
            <a:off x="6101199" y="5526177"/>
            <a:ext cx="987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103B4D"/>
                </a:solidFill>
              </a:rPr>
              <a:t>أَزْرَقٌ </a:t>
            </a:r>
            <a:endParaRPr lang="fr-FR" sz="2400" b="1" dirty="0">
              <a:solidFill>
                <a:srgbClr val="103B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104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56F07-7B81-B9D1-3FF0-96471B893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6788E1C-DC81-4756-808A-A4DEECC28727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E4EBC0B-60D2-B66B-BBA4-52FA9350A3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557840D-639E-EDF1-BCB5-3753FB97F9B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275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89197-9E91-320C-B2F8-C3038B8F3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C4E2B08-CD61-F599-84BE-BA6BA263E6DC}"/>
              </a:ext>
            </a:extLst>
          </p:cNvPr>
          <p:cNvSpPr txBox="1"/>
          <p:nvPr/>
        </p:nvSpPr>
        <p:spPr>
          <a:xfrm>
            <a:off x="132735" y="76150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 الشريط الأطول هو الشريط الذي به أكبر عدد من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التربيعات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هو الشريط الأحمر.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25248B2-DA6A-EA20-495D-AAD1F071D9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A5F3E6AB-B488-2DD4-1A6B-E651A30AAB9F}"/>
              </a:ext>
            </a:extLst>
          </p:cNvPr>
          <p:cNvGrpSpPr/>
          <p:nvPr/>
        </p:nvGrpSpPr>
        <p:grpSpPr>
          <a:xfrm>
            <a:off x="6285271" y="3657597"/>
            <a:ext cx="619432" cy="1703438"/>
            <a:chOff x="6285271" y="3569109"/>
            <a:chExt cx="619432" cy="1703438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7921BE5-4CF4-2295-6A8F-CDFC974D14AD}"/>
                </a:ext>
              </a:extLst>
            </p:cNvPr>
            <p:cNvGrpSpPr/>
            <p:nvPr/>
          </p:nvGrpSpPr>
          <p:grpSpPr>
            <a:xfrm>
              <a:off x="6285271" y="4136921"/>
              <a:ext cx="619432" cy="1135626"/>
              <a:chOff x="1991033" y="3429000"/>
              <a:chExt cx="619432" cy="1135626"/>
            </a:xfrm>
            <a:solidFill>
              <a:srgbClr val="00B0F0"/>
            </a:solidFill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63686EA-0AC4-7618-07EE-66C44F78DC9A}"/>
                  </a:ext>
                </a:extLst>
              </p:cNvPr>
              <p:cNvSpPr/>
              <p:nvPr/>
            </p:nvSpPr>
            <p:spPr>
              <a:xfrm>
                <a:off x="1991033" y="3996813"/>
                <a:ext cx="619432" cy="567813"/>
              </a:xfrm>
              <a:prstGeom prst="rect">
                <a:avLst/>
              </a:prstGeom>
              <a:grpFill/>
              <a:ln w="381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8B2087E-3CE5-4311-E5F0-82CF0E47A6C8}"/>
                  </a:ext>
                </a:extLst>
              </p:cNvPr>
              <p:cNvSpPr/>
              <p:nvPr/>
            </p:nvSpPr>
            <p:spPr>
              <a:xfrm>
                <a:off x="1991033" y="3429000"/>
                <a:ext cx="619432" cy="567813"/>
              </a:xfrm>
              <a:prstGeom prst="rect">
                <a:avLst/>
              </a:prstGeom>
              <a:grpFill/>
              <a:ln w="381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231F56C-A6EF-F037-1455-1CE5E82F1A5E}"/>
                </a:ext>
              </a:extLst>
            </p:cNvPr>
            <p:cNvSpPr/>
            <p:nvPr/>
          </p:nvSpPr>
          <p:spPr>
            <a:xfrm>
              <a:off x="6285271" y="3569109"/>
              <a:ext cx="619432" cy="567813"/>
            </a:xfrm>
            <a:prstGeom prst="rect">
              <a:avLst/>
            </a:prstGeom>
            <a:solidFill>
              <a:srgbClr val="00B0F0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DECB0E9-8A71-DB1B-179D-4E14B429DA0C}"/>
              </a:ext>
            </a:extLst>
          </p:cNvPr>
          <p:cNvGrpSpPr/>
          <p:nvPr/>
        </p:nvGrpSpPr>
        <p:grpSpPr>
          <a:xfrm>
            <a:off x="2239297" y="3068956"/>
            <a:ext cx="619432" cy="2277333"/>
            <a:chOff x="2239297" y="2995216"/>
            <a:chExt cx="619432" cy="2277333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3C564D0-8BA2-ADE4-249E-6EE80CB25967}"/>
                </a:ext>
              </a:extLst>
            </p:cNvPr>
            <p:cNvGrpSpPr/>
            <p:nvPr/>
          </p:nvGrpSpPr>
          <p:grpSpPr>
            <a:xfrm>
              <a:off x="2239297" y="3569110"/>
              <a:ext cx="619432" cy="1703439"/>
              <a:chOff x="1991033" y="2861187"/>
              <a:chExt cx="619432" cy="1703439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E7E96A7E-BA1B-773D-6ADC-3C8BB3F6412B}"/>
                  </a:ext>
                </a:extLst>
              </p:cNvPr>
              <p:cNvSpPr/>
              <p:nvPr/>
            </p:nvSpPr>
            <p:spPr>
              <a:xfrm>
                <a:off x="1991033" y="3996813"/>
                <a:ext cx="619432" cy="567813"/>
              </a:xfrm>
              <a:prstGeom prst="rect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AC093392-A70A-2814-5529-71C8E317CA8F}"/>
                  </a:ext>
                </a:extLst>
              </p:cNvPr>
              <p:cNvSpPr/>
              <p:nvPr/>
            </p:nvSpPr>
            <p:spPr>
              <a:xfrm>
                <a:off x="1991033" y="3429000"/>
                <a:ext cx="619432" cy="567813"/>
              </a:xfrm>
              <a:prstGeom prst="rect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FB6F29E-A040-6D55-E646-4B8E60AECC34}"/>
                  </a:ext>
                </a:extLst>
              </p:cNvPr>
              <p:cNvSpPr/>
              <p:nvPr/>
            </p:nvSpPr>
            <p:spPr>
              <a:xfrm>
                <a:off x="1991033" y="2861187"/>
                <a:ext cx="619432" cy="567813"/>
              </a:xfrm>
              <a:prstGeom prst="rect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F024656-40D6-CEB7-2EFB-8230E4C27AAF}"/>
                </a:ext>
              </a:extLst>
            </p:cNvPr>
            <p:cNvSpPr/>
            <p:nvPr/>
          </p:nvSpPr>
          <p:spPr>
            <a:xfrm>
              <a:off x="2239297" y="2995216"/>
              <a:ext cx="619432" cy="567813"/>
            </a:xfrm>
            <a:prstGeom prst="rect">
              <a:avLst/>
            </a:prstGeom>
            <a:solidFill>
              <a:srgbClr val="FFFF00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801A2B2B-A059-D51E-3A84-6E4A77C4960D}"/>
              </a:ext>
            </a:extLst>
          </p:cNvPr>
          <p:cNvGrpSpPr/>
          <p:nvPr/>
        </p:nvGrpSpPr>
        <p:grpSpPr>
          <a:xfrm>
            <a:off x="4262284" y="2507218"/>
            <a:ext cx="619432" cy="2839069"/>
            <a:chOff x="4262284" y="2507218"/>
            <a:chExt cx="619432" cy="2839069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65023FE5-478C-15AC-D8DF-7BFBA24FF24C}"/>
                </a:ext>
              </a:extLst>
            </p:cNvPr>
            <p:cNvGrpSpPr/>
            <p:nvPr/>
          </p:nvGrpSpPr>
          <p:grpSpPr>
            <a:xfrm>
              <a:off x="4262284" y="3075037"/>
              <a:ext cx="619432" cy="2271250"/>
              <a:chOff x="3507614" y="2293373"/>
              <a:chExt cx="619432" cy="2271250"/>
            </a:xfrm>
            <a:solidFill>
              <a:srgbClr val="FF0000"/>
            </a:solidFill>
          </p:grpSpPr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E55F803F-B447-39B1-19A2-6FC4955CB14A}"/>
                  </a:ext>
                </a:extLst>
              </p:cNvPr>
              <p:cNvGrpSpPr/>
              <p:nvPr/>
            </p:nvGrpSpPr>
            <p:grpSpPr>
              <a:xfrm>
                <a:off x="3507614" y="2861184"/>
                <a:ext cx="619432" cy="1703439"/>
                <a:chOff x="1991033" y="2861187"/>
                <a:chExt cx="619432" cy="1703439"/>
              </a:xfrm>
              <a:grpFill/>
            </p:grpSpPr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213283CA-69A4-4DCE-87BE-421D2FB3DE53}"/>
                    </a:ext>
                  </a:extLst>
                </p:cNvPr>
                <p:cNvSpPr/>
                <p:nvPr/>
              </p:nvSpPr>
              <p:spPr>
                <a:xfrm>
                  <a:off x="1991033" y="3996813"/>
                  <a:ext cx="619432" cy="567813"/>
                </a:xfrm>
                <a:prstGeom prst="rect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68192BF5-D77D-EDBA-CD5C-76783795E461}"/>
                    </a:ext>
                  </a:extLst>
                </p:cNvPr>
                <p:cNvSpPr/>
                <p:nvPr/>
              </p:nvSpPr>
              <p:spPr>
                <a:xfrm>
                  <a:off x="1991033" y="3429000"/>
                  <a:ext cx="619432" cy="567813"/>
                </a:xfrm>
                <a:prstGeom prst="rect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1E7211C0-7CA4-FD59-412B-E58161557421}"/>
                    </a:ext>
                  </a:extLst>
                </p:cNvPr>
                <p:cNvSpPr/>
                <p:nvPr/>
              </p:nvSpPr>
              <p:spPr>
                <a:xfrm>
                  <a:off x="1991033" y="2861187"/>
                  <a:ext cx="619432" cy="567813"/>
                </a:xfrm>
                <a:prstGeom prst="rect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EA632C7E-603B-B42F-8BC4-CAC23BD79E6F}"/>
                  </a:ext>
                </a:extLst>
              </p:cNvPr>
              <p:cNvSpPr/>
              <p:nvPr/>
            </p:nvSpPr>
            <p:spPr>
              <a:xfrm>
                <a:off x="3507614" y="2293373"/>
                <a:ext cx="619432" cy="567813"/>
              </a:xfrm>
              <a:prstGeom prst="rect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459C5C1-66A3-C98E-04D1-604E6C6734D0}"/>
                </a:ext>
              </a:extLst>
            </p:cNvPr>
            <p:cNvSpPr/>
            <p:nvPr/>
          </p:nvSpPr>
          <p:spPr>
            <a:xfrm>
              <a:off x="4262284" y="2507218"/>
              <a:ext cx="619432" cy="567813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B1C47544-672A-C6F9-2D6D-F3C1FF3C856F}"/>
              </a:ext>
            </a:extLst>
          </p:cNvPr>
          <p:cNvCxnSpPr/>
          <p:nvPr/>
        </p:nvCxnSpPr>
        <p:spPr>
          <a:xfrm>
            <a:off x="1740307" y="5420032"/>
            <a:ext cx="5545394" cy="0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4419455E-9BA8-13C9-7019-4EC469489BAF}"/>
              </a:ext>
            </a:extLst>
          </p:cNvPr>
          <p:cNvSpPr txBox="1"/>
          <p:nvPr/>
        </p:nvSpPr>
        <p:spPr>
          <a:xfrm>
            <a:off x="2010981" y="5481933"/>
            <a:ext cx="987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103B4D"/>
                </a:solidFill>
              </a:rPr>
              <a:t>أَصْفَرٌ</a:t>
            </a:r>
            <a:endParaRPr lang="fr-FR" sz="2400" b="1" dirty="0">
              <a:solidFill>
                <a:srgbClr val="103B4D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6CA2176E-B1F2-E23A-DC10-AA7F2CF2212D}"/>
              </a:ext>
            </a:extLst>
          </p:cNvPr>
          <p:cNvSpPr txBox="1"/>
          <p:nvPr/>
        </p:nvSpPr>
        <p:spPr>
          <a:xfrm>
            <a:off x="4019216" y="5526178"/>
            <a:ext cx="987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103B4D"/>
                </a:solidFill>
              </a:rPr>
              <a:t>أَحْمَرٌ</a:t>
            </a:r>
            <a:endParaRPr lang="fr-FR" sz="2400" b="1" dirty="0">
              <a:solidFill>
                <a:srgbClr val="103B4D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492F553-8BF6-2631-99A6-9562B0539268}"/>
              </a:ext>
            </a:extLst>
          </p:cNvPr>
          <p:cNvSpPr txBox="1"/>
          <p:nvPr/>
        </p:nvSpPr>
        <p:spPr>
          <a:xfrm>
            <a:off x="6101199" y="5526177"/>
            <a:ext cx="987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103B4D"/>
                </a:solidFill>
              </a:rPr>
              <a:t>أَزْرَقٌ </a:t>
            </a:r>
            <a:endParaRPr lang="fr-FR" sz="2400" b="1" dirty="0">
              <a:solidFill>
                <a:srgbClr val="103B4D"/>
              </a:solidFill>
            </a:endParaRPr>
          </a:p>
        </p:txBody>
      </p: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B568CC02-C4C5-F8D6-F7AD-8CB684C9C368}"/>
              </a:ext>
            </a:extLst>
          </p:cNvPr>
          <p:cNvCxnSpPr/>
          <p:nvPr/>
        </p:nvCxnSpPr>
        <p:spPr>
          <a:xfrm>
            <a:off x="1677183" y="2462968"/>
            <a:ext cx="5288186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lipse 26">
            <a:extLst>
              <a:ext uri="{FF2B5EF4-FFF2-40B4-BE49-F238E27FC236}">
                <a16:creationId xmlns:a16="http://schemas.microsoft.com/office/drawing/2014/main" id="{8A7DE649-725D-42C3-C1AA-AE1832B68287}"/>
              </a:ext>
            </a:extLst>
          </p:cNvPr>
          <p:cNvSpPr/>
          <p:nvPr/>
        </p:nvSpPr>
        <p:spPr>
          <a:xfrm>
            <a:off x="4051171" y="5420032"/>
            <a:ext cx="987575" cy="87015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2279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1932036" y="3412579"/>
            <a:ext cx="45082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معطيات </a:t>
            </a:r>
            <a:r>
              <a:rPr lang="ar-MA" sz="2800" b="1" dirty="0" err="1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مبيان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بالأعمدة  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427999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9496" y="738734"/>
            <a:ext cx="75980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الآن، سنتعرف مع ندى و مجد كيف نقرأ معطيات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مبيان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بالأعمدة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MATHS_ N1_P4_SEM3_L3_V1">
            <a:hlinkClick r:id="" action="ppaction://media"/>
            <a:extLst>
              <a:ext uri="{FF2B5EF4-FFF2-40B4-BE49-F238E27FC236}">
                <a16:creationId xmlns:a16="http://schemas.microsoft.com/office/drawing/2014/main" id="{B0D5564B-4F85-F3BC-DD4D-29BA09E516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09666" y="1942807"/>
            <a:ext cx="7895347" cy="4441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295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قراءة معطيات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مبيان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بالأعمدة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658E316-1713-F339-5A2C-B377C2EBBB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2770" y="2001500"/>
            <a:ext cx="4742484" cy="230653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5E2DB3C-5CEB-53B2-F898-84EBD65D108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7832" y="1821574"/>
            <a:ext cx="3064023" cy="248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A92E9E-15B4-2276-4691-B27F688AA4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70AC1E7-73C5-39CA-FE11-B69E9CA8F7A6}"/>
              </a:ext>
            </a:extLst>
          </p:cNvPr>
          <p:cNvSpPr txBox="1"/>
          <p:nvPr/>
        </p:nvSpPr>
        <p:spPr>
          <a:xfrm>
            <a:off x="101600" y="761005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نريد أن نقرأ معطيات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مبيان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بالأعمدة  و نجيب عن الأسئلة . سننجز هذا النشاط  خطوة خطوة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7831A65-188C-7349-76E6-A890A6FA73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3EF7195-D7DE-9A02-A503-7398317561D5}"/>
              </a:ext>
            </a:extLst>
          </p:cNvPr>
          <p:cNvSpPr txBox="1"/>
          <p:nvPr/>
        </p:nvSpPr>
        <p:spPr>
          <a:xfrm>
            <a:off x="2998525" y="5179631"/>
            <a:ext cx="4901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هُوَ عَدَدُ التّلاميذِ الْذينَ يُفَضِّلونَ الْمَوْزَ؟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D13B5C0-DAE1-0E5C-95EA-1E6D2EE08DD3}"/>
              </a:ext>
            </a:extLst>
          </p:cNvPr>
          <p:cNvSpPr txBox="1"/>
          <p:nvPr/>
        </p:nvSpPr>
        <p:spPr>
          <a:xfrm>
            <a:off x="2226476" y="5635330"/>
            <a:ext cx="56857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هي الفاكِهَةُ الْتي يُفَضِّلُها أَكْبَرُ عَدَدٍ مِنَ التّلاميذِ ؟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48C088-D073-B9DA-6B8D-567F4C3DF3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7602" y="1664481"/>
            <a:ext cx="4448796" cy="325800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7A10100-8660-64D0-1F63-AD2E9DEC3862}"/>
              </a:ext>
            </a:extLst>
          </p:cNvPr>
          <p:cNvSpPr txBox="1"/>
          <p:nvPr/>
        </p:nvSpPr>
        <p:spPr>
          <a:xfrm rot="16200000">
            <a:off x="1592573" y="2967607"/>
            <a:ext cx="1267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103B4D"/>
                </a:solidFill>
              </a:rPr>
              <a:t>عَدَدُ التلاميذُ</a:t>
            </a:r>
            <a:endParaRPr lang="fr-FR" b="1" dirty="0">
              <a:solidFill>
                <a:srgbClr val="103B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58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6FA27-9BDC-92CA-D5F4-B58368277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AA7AED2-623E-C0F0-2D44-5C3C03331784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السؤال الأول :</a:t>
            </a:r>
            <a:r>
              <a:rPr lang="ar-MA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هُوَ عَدَدُ التّلاميذِ الْذينَ يُفَضِّلونَ الْمَوْزَ؟ </a:t>
            </a:r>
            <a:endParaRPr lang="fr-FR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3ABE5A7-9F69-DD8C-E321-2721FB7084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C8CA26C-F7E3-2BB6-BE7F-8206256696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010E26B-5582-7ED4-1BFB-4F076DE435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F3B92A6E-17DB-D531-D0B7-2E2675697156}"/>
              </a:ext>
            </a:extLst>
          </p:cNvPr>
          <p:cNvSpPr txBox="1"/>
          <p:nvPr/>
        </p:nvSpPr>
        <p:spPr>
          <a:xfrm>
            <a:off x="2985858" y="5239283"/>
            <a:ext cx="4901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هُوَ عَدَدُ التّلاميذِ الْذينَ يُفَضِّلونَ الْمَوْزَ؟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8088EDD-E1F9-024E-0ED3-595B1C081B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7433" y="2347255"/>
            <a:ext cx="3676691" cy="269256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DB5C80D-FD70-C0C5-89C3-F7C99B0B9D08}"/>
              </a:ext>
            </a:extLst>
          </p:cNvPr>
          <p:cNvSpPr txBox="1"/>
          <p:nvPr/>
        </p:nvSpPr>
        <p:spPr>
          <a:xfrm rot="16200000">
            <a:off x="1786950" y="3244333"/>
            <a:ext cx="1267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103B4D"/>
                </a:solidFill>
              </a:rPr>
              <a:t>عَدَدُ التلاميذُ</a:t>
            </a:r>
            <a:endParaRPr lang="fr-FR" b="1" dirty="0">
              <a:solidFill>
                <a:srgbClr val="103B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295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28865-3B5E-FCC5-1F59-D4440D321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5E01C74-B55B-C4C8-F32D-DB207B313BBB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هي الخطوة الأولى ؟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CF8554-1537-2097-49AE-AC0D7E6AA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3637305-A08A-9D18-AEFD-BA97DA2B6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2271179-5B4D-8EB5-90AB-0C65B0198E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A97CB1FE-7A44-8D85-0CE5-5FF03524631F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2213D31D-485C-6CA7-CAF9-3B2ABF6EBE05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العمود المناسب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Oval 80">
              <a:extLst>
                <a:ext uri="{FF2B5EF4-FFF2-40B4-BE49-F238E27FC236}">
                  <a16:creationId xmlns:a16="http://schemas.microsoft.com/office/drawing/2014/main" id="{164AAA55-507C-EB7E-CA56-0E3378569D7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C8464FE4-B5A3-778D-1372-44C9E8F22E8F}"/>
              </a:ext>
            </a:extLst>
          </p:cNvPr>
          <p:cNvGrpSpPr/>
          <p:nvPr/>
        </p:nvGrpSpPr>
        <p:grpSpPr>
          <a:xfrm>
            <a:off x="825206" y="1571379"/>
            <a:ext cx="2160652" cy="463607"/>
            <a:chOff x="2895873" y="1827488"/>
            <a:chExt cx="2537702" cy="463607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470C51E0-7A0C-ACFD-2CE4-965E75DE6813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المعطى المناسب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0">
              <a:extLst>
                <a:ext uri="{FF2B5EF4-FFF2-40B4-BE49-F238E27FC236}">
                  <a16:creationId xmlns:a16="http://schemas.microsoft.com/office/drawing/2014/main" id="{91653522-5F94-3CD7-FC49-652842B9CA8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CDFABF73-1812-B25F-9809-8A90F788D0EA}"/>
              </a:ext>
            </a:extLst>
          </p:cNvPr>
          <p:cNvSpPr txBox="1"/>
          <p:nvPr/>
        </p:nvSpPr>
        <p:spPr>
          <a:xfrm>
            <a:off x="2985858" y="5239283"/>
            <a:ext cx="4901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هُوَ عَدَدُ التّلاميذِ الْذينَ يُفَضِّلونَ الْمَوْزَ؟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40FE90F-CACA-6DDC-F223-A2DFA59685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7433" y="2347255"/>
            <a:ext cx="3676691" cy="269256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B4F5FE0-2C20-3B39-F2ED-C74C3CA05221}"/>
              </a:ext>
            </a:extLst>
          </p:cNvPr>
          <p:cNvSpPr txBox="1"/>
          <p:nvPr/>
        </p:nvSpPr>
        <p:spPr>
          <a:xfrm rot="16200000">
            <a:off x="1786950" y="3244333"/>
            <a:ext cx="1267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103B4D"/>
                </a:solidFill>
              </a:rPr>
              <a:t>عَدَدُ التلاميذُ</a:t>
            </a:r>
            <a:endParaRPr lang="fr-FR" b="1" dirty="0">
              <a:solidFill>
                <a:srgbClr val="103B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55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6E85C-560E-BBD1-5315-52E0132EC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654EFBB-926B-32F4-E0DF-6CA94AE126F9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 على الألواح اسم العمود المناسب لهذا السؤال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F0C7B4-0E59-D5EE-9381-AFB522DCAA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6F951F9-52C6-A25E-4A99-3B48180F08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F2C55895-D7BC-692B-685F-76D94E066F26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7EC122F4-E5B4-D06A-FFF4-C6445FEA6A7D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العمود المناسب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Oval 80">
              <a:extLst>
                <a:ext uri="{FF2B5EF4-FFF2-40B4-BE49-F238E27FC236}">
                  <a16:creationId xmlns:a16="http://schemas.microsoft.com/office/drawing/2014/main" id="{8E8C84FE-E128-B6FE-6652-59100573603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575F0C46-869B-1851-EC99-97ED7EA43EF9}"/>
              </a:ext>
            </a:extLst>
          </p:cNvPr>
          <p:cNvGrpSpPr/>
          <p:nvPr/>
        </p:nvGrpSpPr>
        <p:grpSpPr>
          <a:xfrm>
            <a:off x="825206" y="1571379"/>
            <a:ext cx="2160652" cy="463607"/>
            <a:chOff x="2895873" y="1827488"/>
            <a:chExt cx="2537702" cy="463607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6436B910-B543-8A5E-011B-E13B1A445907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المعطى المناسب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0">
              <a:extLst>
                <a:ext uri="{FF2B5EF4-FFF2-40B4-BE49-F238E27FC236}">
                  <a16:creationId xmlns:a16="http://schemas.microsoft.com/office/drawing/2014/main" id="{D64197DC-F28F-EB28-5A83-399F86CFDD2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B2EF11B-887B-40FA-B536-A5C201994C93}"/>
              </a:ext>
            </a:extLst>
          </p:cNvPr>
          <p:cNvSpPr txBox="1"/>
          <p:nvPr/>
        </p:nvSpPr>
        <p:spPr>
          <a:xfrm>
            <a:off x="2985858" y="5239283"/>
            <a:ext cx="4901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هُوَ عَدَدُ التّلاميذِ الْذينَ يُفَضِّلونَ الْمَوْزَ؟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17BE1CA-325D-9BF5-9C93-72D8C9D529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7433" y="2347255"/>
            <a:ext cx="3676691" cy="269256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852E515-88B5-62E7-5B9C-803EC230C0E4}"/>
              </a:ext>
            </a:extLst>
          </p:cNvPr>
          <p:cNvSpPr txBox="1"/>
          <p:nvPr/>
        </p:nvSpPr>
        <p:spPr>
          <a:xfrm rot="16200000">
            <a:off x="1786950" y="3244333"/>
            <a:ext cx="1267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103B4D"/>
                </a:solidFill>
              </a:rPr>
              <a:t>عَدَدُ التلاميذُ</a:t>
            </a:r>
            <a:endParaRPr lang="fr-FR" b="1" dirty="0">
              <a:solidFill>
                <a:srgbClr val="103B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647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5076E8-A750-3668-2E2E-EDAEA45D7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C6B021F-B778-4265-CDCF-FEBEC3D5958E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3386A7A-5941-4194-0AC5-64DC1F3EFB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9561581-0EFA-C3A7-667A-37714418958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1153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3A14C9-640E-494C-A924-0C7A709F8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169A7CC-8F89-07D1-CA7F-5ACEDDAE0D34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العمود المناسب لهذا السؤال  هو عمود الموز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B8CB905-ECF8-8D89-B45D-680B69EF10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33EABA8-596F-9840-3C46-C29A8A8F72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497453D-250A-8C21-5335-930E49BF14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20E093DE-4DC5-D4DE-92EE-6B1B7E4937DD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305828C9-E323-DBF6-D190-35AD5F0E4149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العمود المناسب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Oval 80">
              <a:extLst>
                <a:ext uri="{FF2B5EF4-FFF2-40B4-BE49-F238E27FC236}">
                  <a16:creationId xmlns:a16="http://schemas.microsoft.com/office/drawing/2014/main" id="{FEE502B2-9F19-6D71-8C85-C03F0AEFB5E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C7A27440-9FBD-640F-5EA8-96CCFEB2A68E}"/>
              </a:ext>
            </a:extLst>
          </p:cNvPr>
          <p:cNvGrpSpPr/>
          <p:nvPr/>
        </p:nvGrpSpPr>
        <p:grpSpPr>
          <a:xfrm>
            <a:off x="825206" y="1571379"/>
            <a:ext cx="2160652" cy="463607"/>
            <a:chOff x="2895873" y="1827488"/>
            <a:chExt cx="2537702" cy="463607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27FC11F0-A170-AF2A-FE03-8598F28F3902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المعطى المناسب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0">
              <a:extLst>
                <a:ext uri="{FF2B5EF4-FFF2-40B4-BE49-F238E27FC236}">
                  <a16:creationId xmlns:a16="http://schemas.microsoft.com/office/drawing/2014/main" id="{9EE3DFC8-26BD-946F-C928-DB491E29173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DDA7B226-69E0-B4C3-5AC0-D4EA602ACD9A}"/>
              </a:ext>
            </a:extLst>
          </p:cNvPr>
          <p:cNvSpPr txBox="1"/>
          <p:nvPr/>
        </p:nvSpPr>
        <p:spPr>
          <a:xfrm>
            <a:off x="2985858" y="5239283"/>
            <a:ext cx="4901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هُوَ عَدَدُ التّلاميذِ الْذينَ يُفَضِّلونَ 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الْمَوْزَ</a:t>
            </a:r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0111DBE-323F-6574-8CCA-BC0D28596E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7433" y="2347255"/>
            <a:ext cx="3676691" cy="2692566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C03F19B4-F923-7AAF-23AB-28AB23A80B0F}"/>
              </a:ext>
            </a:extLst>
          </p:cNvPr>
          <p:cNvSpPr/>
          <p:nvPr/>
        </p:nvSpPr>
        <p:spPr>
          <a:xfrm>
            <a:off x="3732666" y="4547936"/>
            <a:ext cx="507353" cy="59161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1B8C804-314A-ACEB-51B0-7A9691EC9274}"/>
              </a:ext>
            </a:extLst>
          </p:cNvPr>
          <p:cNvSpPr txBox="1"/>
          <p:nvPr/>
        </p:nvSpPr>
        <p:spPr>
          <a:xfrm rot="16200000">
            <a:off x="1786950" y="3244333"/>
            <a:ext cx="1267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103B4D"/>
                </a:solidFill>
              </a:rPr>
              <a:t>عَدَدُ التلاميذُ</a:t>
            </a:r>
            <a:endParaRPr lang="fr-FR" b="1" dirty="0">
              <a:solidFill>
                <a:srgbClr val="103B4D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D8DD24-A0DC-52F7-9281-6BA601087308}"/>
              </a:ext>
            </a:extLst>
          </p:cNvPr>
          <p:cNvSpPr/>
          <p:nvPr/>
        </p:nvSpPr>
        <p:spPr>
          <a:xfrm>
            <a:off x="3651400" y="2809842"/>
            <a:ext cx="610893" cy="165310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1966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92E26-01DC-EAF5-A979-9BDBFDBC5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422F1B6-90AC-A14C-54D1-EB279AC7E249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F94FCD9-644A-54C6-23A3-C9FC618CE2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17CBEA6-B105-0C5D-2934-1B1C93BAEE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7AA11A0-B6B6-6D32-5321-C903BB69A8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87BFE089-56FE-8B5C-E651-4A9F72D84933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  <a:solidFill>
            <a:schemeClr val="bg1">
              <a:lumMod val="75000"/>
            </a:schemeClr>
          </a:solidFill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01087D6B-549D-890B-514C-762B8619ECD1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العمود المناسب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Oval 80">
              <a:extLst>
                <a:ext uri="{FF2B5EF4-FFF2-40B4-BE49-F238E27FC236}">
                  <a16:creationId xmlns:a16="http://schemas.microsoft.com/office/drawing/2014/main" id="{86BBA633-126A-1FEE-3D67-C768BE1584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46B38A7B-A925-975C-6D13-57FD208FE578}"/>
              </a:ext>
            </a:extLst>
          </p:cNvPr>
          <p:cNvGrpSpPr/>
          <p:nvPr/>
        </p:nvGrpSpPr>
        <p:grpSpPr>
          <a:xfrm>
            <a:off x="825206" y="1571379"/>
            <a:ext cx="2160652" cy="463607"/>
            <a:chOff x="2895873" y="1827488"/>
            <a:chExt cx="2537702" cy="463607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A7E5FED4-345F-AED5-446F-C87A649709B2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المعطى المناسب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0">
              <a:extLst>
                <a:ext uri="{FF2B5EF4-FFF2-40B4-BE49-F238E27FC236}">
                  <a16:creationId xmlns:a16="http://schemas.microsoft.com/office/drawing/2014/main" id="{1FC6354F-8312-754B-0DD7-EE4D2029B9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47EC8A0-B606-3B14-B916-263146EFF282}"/>
              </a:ext>
            </a:extLst>
          </p:cNvPr>
          <p:cNvSpPr txBox="1"/>
          <p:nvPr/>
        </p:nvSpPr>
        <p:spPr>
          <a:xfrm>
            <a:off x="2985858" y="5239283"/>
            <a:ext cx="4901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هُوَ عَدَدُ التّلاميذِ الْذينَ يُفَضِّلونَ 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الْمَوْزَ</a:t>
            </a:r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5C28B62-66FF-B64F-343E-5407CFCA0C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7433" y="2347255"/>
            <a:ext cx="3676691" cy="2692566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E4114784-E7F5-0518-DDA0-F2F18BF56CAA}"/>
              </a:ext>
            </a:extLst>
          </p:cNvPr>
          <p:cNvSpPr/>
          <p:nvPr/>
        </p:nvSpPr>
        <p:spPr>
          <a:xfrm>
            <a:off x="3732666" y="4547936"/>
            <a:ext cx="507353" cy="591615"/>
          </a:xfrm>
          <a:prstGeom prst="ellipse">
            <a:avLst/>
          </a:prstGeom>
          <a:noFill/>
          <a:ln>
            <a:solidFill>
              <a:srgbClr val="103B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4E70DD3-975B-B457-F8A1-1D89962DB2E7}"/>
              </a:ext>
            </a:extLst>
          </p:cNvPr>
          <p:cNvSpPr txBox="1"/>
          <p:nvPr/>
        </p:nvSpPr>
        <p:spPr>
          <a:xfrm rot="16200000">
            <a:off x="1786950" y="3244333"/>
            <a:ext cx="1267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103B4D"/>
                </a:solidFill>
              </a:rPr>
              <a:t>عَدَدُ التلاميذُ</a:t>
            </a:r>
            <a:endParaRPr lang="fr-FR" b="1" dirty="0">
              <a:solidFill>
                <a:srgbClr val="103B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42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FA586-1F67-904B-FA4B-C8AEC07DA4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9E6D309-1EFF-BDD8-B107-1FDD6EC6739D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عدد التلاميذ الذين يفضلون الموز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0A55DBE-6334-DC7D-8B12-BFAFBEA210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692E93F-A1DA-D00C-1267-FC4CB28D4F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C1CADF19-9FFB-272B-4B5C-C258F967682E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  <a:solidFill>
            <a:schemeClr val="bg1">
              <a:lumMod val="75000"/>
            </a:schemeClr>
          </a:solidFill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DCD58F0C-FF84-E4F6-F123-A2E26F5A88C0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العمود المناسب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Oval 80">
              <a:extLst>
                <a:ext uri="{FF2B5EF4-FFF2-40B4-BE49-F238E27FC236}">
                  <a16:creationId xmlns:a16="http://schemas.microsoft.com/office/drawing/2014/main" id="{32A31982-3916-6115-C958-A2BDD9435DA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933D3B14-E680-ABE4-8318-8D565A83508B}"/>
              </a:ext>
            </a:extLst>
          </p:cNvPr>
          <p:cNvGrpSpPr/>
          <p:nvPr/>
        </p:nvGrpSpPr>
        <p:grpSpPr>
          <a:xfrm>
            <a:off x="825206" y="1571379"/>
            <a:ext cx="2160652" cy="463607"/>
            <a:chOff x="2895873" y="1827488"/>
            <a:chExt cx="2537702" cy="463607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94B93AC6-8178-237C-1F93-E96566742FAA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المعطى المناسب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0">
              <a:extLst>
                <a:ext uri="{FF2B5EF4-FFF2-40B4-BE49-F238E27FC236}">
                  <a16:creationId xmlns:a16="http://schemas.microsoft.com/office/drawing/2014/main" id="{318BF6F5-1605-5A1B-A128-4E9026A7B05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89903C03-0666-4BAD-6803-1565291466B6}"/>
              </a:ext>
            </a:extLst>
          </p:cNvPr>
          <p:cNvSpPr txBox="1"/>
          <p:nvPr/>
        </p:nvSpPr>
        <p:spPr>
          <a:xfrm>
            <a:off x="2985858" y="5239283"/>
            <a:ext cx="4901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هُوَ عَدَدُ التّلاميذِ الْذينَ يُفَضِّلونَ 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الْمَوْزَ</a:t>
            </a:r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7CC5574-E9FA-05A9-17A8-89C13E6530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7433" y="2347255"/>
            <a:ext cx="3676691" cy="2692566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D064CFB3-536E-8DD1-98C5-9FF9BBCCE59E}"/>
              </a:ext>
            </a:extLst>
          </p:cNvPr>
          <p:cNvSpPr/>
          <p:nvPr/>
        </p:nvSpPr>
        <p:spPr>
          <a:xfrm>
            <a:off x="3732666" y="4547936"/>
            <a:ext cx="507353" cy="591615"/>
          </a:xfrm>
          <a:prstGeom prst="ellipse">
            <a:avLst/>
          </a:prstGeom>
          <a:noFill/>
          <a:ln>
            <a:solidFill>
              <a:srgbClr val="103B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9B1243E-CA99-544A-450C-6D1D89CDFEF5}"/>
              </a:ext>
            </a:extLst>
          </p:cNvPr>
          <p:cNvSpPr txBox="1"/>
          <p:nvPr/>
        </p:nvSpPr>
        <p:spPr>
          <a:xfrm rot="16200000">
            <a:off x="1786950" y="3244333"/>
            <a:ext cx="1267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103B4D"/>
                </a:solidFill>
              </a:rPr>
              <a:t>عَدَدُ التلاميذُ</a:t>
            </a:r>
            <a:endParaRPr lang="fr-FR" b="1" dirty="0">
              <a:solidFill>
                <a:srgbClr val="103B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649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BF4A7-09E5-B0F1-2500-DB9974DE4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66C32B1-3244-48AB-0A5D-75E4B3A5682A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523A3F-084E-79CD-3BD7-6CDA5D0249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659C15-756D-14F1-5461-21F0421FB51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0906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FCF27-D498-86F4-BCAD-F6E249E14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7233E39-AEAE-5365-C186-E8A3AEFEA42A}"/>
              </a:ext>
            </a:extLst>
          </p:cNvPr>
          <p:cNvSpPr txBox="1"/>
          <p:nvPr/>
        </p:nvSpPr>
        <p:spPr>
          <a:xfrm>
            <a:off x="101600" y="746257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نعد المستطيلات الملونة فوق الموز  ( 1-2-3-4-5-6-7) إذن عدد التلاميذ الذين يفضلون الموز هو 7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DE6EE3B-BF01-3FFD-0E5F-296767A5BC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A6CCAEA-5B0A-3E01-7E48-8E9DA37255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6CFA8365-7D54-44FA-864A-601CF331C37F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  <a:solidFill>
            <a:schemeClr val="bg1">
              <a:lumMod val="75000"/>
            </a:schemeClr>
          </a:solidFill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6839CBB1-4AB8-25ED-AB41-772D48E77F22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العمود المناسب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Oval 80">
              <a:extLst>
                <a:ext uri="{FF2B5EF4-FFF2-40B4-BE49-F238E27FC236}">
                  <a16:creationId xmlns:a16="http://schemas.microsoft.com/office/drawing/2014/main" id="{C3E716F1-A4F6-8207-C648-FB5C1C049EC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1C4C60C7-CFB1-76D4-1C63-315193A7E7F8}"/>
              </a:ext>
            </a:extLst>
          </p:cNvPr>
          <p:cNvGrpSpPr/>
          <p:nvPr/>
        </p:nvGrpSpPr>
        <p:grpSpPr>
          <a:xfrm>
            <a:off x="825206" y="1571379"/>
            <a:ext cx="2160652" cy="463607"/>
            <a:chOff x="2895873" y="1827488"/>
            <a:chExt cx="2537702" cy="463607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6DC8E7F2-EC85-5958-9FE4-C8B714DCB304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المعطى المناسب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0">
              <a:extLst>
                <a:ext uri="{FF2B5EF4-FFF2-40B4-BE49-F238E27FC236}">
                  <a16:creationId xmlns:a16="http://schemas.microsoft.com/office/drawing/2014/main" id="{1CDBE350-75D3-37F6-9928-DE7EBAC4593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D3F2175-8078-F3E4-802D-972D867DF5A9}"/>
              </a:ext>
            </a:extLst>
          </p:cNvPr>
          <p:cNvSpPr txBox="1"/>
          <p:nvPr/>
        </p:nvSpPr>
        <p:spPr>
          <a:xfrm>
            <a:off x="2985858" y="5239283"/>
            <a:ext cx="4901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هُوَ عَدَدُ التّلاميذِ الْذينَ يُفَضِّلونَ 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الْمَوْزَ</a:t>
            </a:r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968C67D-0854-9EA1-83F0-A8E0C7DE07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7433" y="2347255"/>
            <a:ext cx="3676691" cy="269256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3537270-1606-C163-A7DB-E724CAD1DBBF}"/>
              </a:ext>
            </a:extLst>
          </p:cNvPr>
          <p:cNvSpPr txBox="1"/>
          <p:nvPr/>
        </p:nvSpPr>
        <p:spPr>
          <a:xfrm rot="16200000">
            <a:off x="1786950" y="3244333"/>
            <a:ext cx="1267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103B4D"/>
                </a:solidFill>
              </a:rPr>
              <a:t>عَدَدُ التلاميذُ</a:t>
            </a:r>
            <a:endParaRPr lang="fr-FR" b="1" dirty="0">
              <a:solidFill>
                <a:srgbClr val="103B4D"/>
              </a:solidFill>
            </a:endParaRP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F5F9D019-21D0-140D-A686-8B41DB94A11B}"/>
              </a:ext>
            </a:extLst>
          </p:cNvPr>
          <p:cNvCxnSpPr/>
          <p:nvPr/>
        </p:nvCxnSpPr>
        <p:spPr>
          <a:xfrm flipV="1">
            <a:off x="3837999" y="4294138"/>
            <a:ext cx="127821" cy="19886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1FE02756-5787-7245-B2B8-6363733B7620}"/>
              </a:ext>
            </a:extLst>
          </p:cNvPr>
          <p:cNvCxnSpPr/>
          <p:nvPr/>
        </p:nvCxnSpPr>
        <p:spPr>
          <a:xfrm flipV="1">
            <a:off x="3837999" y="4094676"/>
            <a:ext cx="127821" cy="19886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DF01223D-E4E7-6EAC-3B4D-CE106F89B3F9}"/>
              </a:ext>
            </a:extLst>
          </p:cNvPr>
          <p:cNvCxnSpPr/>
          <p:nvPr/>
        </p:nvCxnSpPr>
        <p:spPr>
          <a:xfrm flipV="1">
            <a:off x="3837998" y="3895510"/>
            <a:ext cx="127821" cy="19886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05BD98A4-0632-0E89-A6C7-4DF877E791D2}"/>
              </a:ext>
            </a:extLst>
          </p:cNvPr>
          <p:cNvCxnSpPr/>
          <p:nvPr/>
        </p:nvCxnSpPr>
        <p:spPr>
          <a:xfrm flipV="1">
            <a:off x="3816845" y="3728068"/>
            <a:ext cx="127821" cy="19886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C25FB7D-63BB-7A46-F133-58EA2BF46DE8}"/>
              </a:ext>
            </a:extLst>
          </p:cNvPr>
          <p:cNvCxnSpPr/>
          <p:nvPr/>
        </p:nvCxnSpPr>
        <p:spPr>
          <a:xfrm flipV="1">
            <a:off x="3880755" y="3495129"/>
            <a:ext cx="127821" cy="19886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9346EC53-A6BB-AC67-5DD4-0FFBB487555B}"/>
              </a:ext>
            </a:extLst>
          </p:cNvPr>
          <p:cNvCxnSpPr/>
          <p:nvPr/>
        </p:nvCxnSpPr>
        <p:spPr>
          <a:xfrm flipV="1">
            <a:off x="3855842" y="3337700"/>
            <a:ext cx="127821" cy="19886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670021B8-0528-1990-2217-FA5EA8A01347}"/>
              </a:ext>
            </a:extLst>
          </p:cNvPr>
          <p:cNvCxnSpPr/>
          <p:nvPr/>
        </p:nvCxnSpPr>
        <p:spPr>
          <a:xfrm flipV="1">
            <a:off x="3880755" y="3113105"/>
            <a:ext cx="127821" cy="19886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993BA270-C93A-5835-28F8-5F5E383558A4}"/>
              </a:ext>
            </a:extLst>
          </p:cNvPr>
          <p:cNvSpPr txBox="1"/>
          <p:nvPr/>
        </p:nvSpPr>
        <p:spPr>
          <a:xfrm>
            <a:off x="2597432" y="5116173"/>
            <a:ext cx="6029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7</a:t>
            </a:r>
            <a:endParaRPr lang="fr-FR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998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9077D-2506-8F8D-EF55-05E20AB1D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5786994-6BD3-6558-332C-0A999E0844F6}"/>
              </a:ext>
            </a:extLst>
          </p:cNvPr>
          <p:cNvSpPr txBox="1"/>
          <p:nvPr/>
        </p:nvSpPr>
        <p:spPr>
          <a:xfrm>
            <a:off x="101600" y="801365"/>
            <a:ext cx="7430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السؤال الثاني : ما هي الفاكِهَةُ الْتي يُفَضِّلُها أَكْبَرُ عَدَدٍ مِنَ الْأَطْفالِ ؟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88AB1BF-B989-DA1F-E160-8F90CBE3F4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1561E9B-1C69-2007-23F1-FDF82E0270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D3D2676D-883F-6697-2149-BF2415BB2A58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  <a:solidFill>
            <a:schemeClr val="bg1">
              <a:lumMod val="75000"/>
            </a:schemeClr>
          </a:solidFill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2A434223-1E59-ED82-3CEC-CBE0D0CE89CC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العمود المناسب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Oval 80">
              <a:extLst>
                <a:ext uri="{FF2B5EF4-FFF2-40B4-BE49-F238E27FC236}">
                  <a16:creationId xmlns:a16="http://schemas.microsoft.com/office/drawing/2014/main" id="{2AA23372-C04B-D7C4-EF5E-14A8D1D209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33D9295D-3A11-348F-15CC-4EF8F45416F9}"/>
              </a:ext>
            </a:extLst>
          </p:cNvPr>
          <p:cNvGrpSpPr/>
          <p:nvPr/>
        </p:nvGrpSpPr>
        <p:grpSpPr>
          <a:xfrm>
            <a:off x="825206" y="1571379"/>
            <a:ext cx="2160652" cy="463607"/>
            <a:chOff x="2895873" y="1827488"/>
            <a:chExt cx="2537702" cy="463607"/>
          </a:xfrm>
          <a:solidFill>
            <a:schemeClr val="bg1">
              <a:lumMod val="75000"/>
            </a:schemeClr>
          </a:solidFill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76596344-D3BF-02AC-65CB-918A076766E6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المعطى المناسب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0">
              <a:extLst>
                <a:ext uri="{FF2B5EF4-FFF2-40B4-BE49-F238E27FC236}">
                  <a16:creationId xmlns:a16="http://schemas.microsoft.com/office/drawing/2014/main" id="{34EF79C3-5B28-B777-7ABD-4F03B2AB84B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768AE6B2-0C17-C1CB-4C3F-7D48C2061A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7433" y="2347255"/>
            <a:ext cx="3676691" cy="269256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50DF577-E15B-E36F-12D6-1B3DD95BBD2C}"/>
              </a:ext>
            </a:extLst>
          </p:cNvPr>
          <p:cNvSpPr txBox="1"/>
          <p:nvPr/>
        </p:nvSpPr>
        <p:spPr>
          <a:xfrm rot="16200000">
            <a:off x="1786950" y="3244333"/>
            <a:ext cx="1267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103B4D"/>
                </a:solidFill>
              </a:rPr>
              <a:t>عَدَدُ التلاميذُ</a:t>
            </a:r>
            <a:endParaRPr lang="fr-FR" b="1" dirty="0">
              <a:solidFill>
                <a:srgbClr val="103B4D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157FB9F-2488-DDA9-390F-D1BEE67B168B}"/>
              </a:ext>
            </a:extLst>
          </p:cNvPr>
          <p:cNvSpPr txBox="1"/>
          <p:nvPr/>
        </p:nvSpPr>
        <p:spPr>
          <a:xfrm>
            <a:off x="2485400" y="5487661"/>
            <a:ext cx="56857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هي الفاكِهَةُ الْتي يُفَضِّلُها أَكْبَرُ عَدَدٍ مِنَ التّلاميذِ؟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893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6D8DD-741C-7862-2073-088658356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83C0830-31D4-0AAE-B96A-C818FFCC0EF0}"/>
              </a:ext>
            </a:extLst>
          </p:cNvPr>
          <p:cNvSpPr txBox="1"/>
          <p:nvPr/>
        </p:nvSpPr>
        <p:spPr>
          <a:xfrm>
            <a:off x="101600" y="801365"/>
            <a:ext cx="7430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الفاكهة التي يفضلها أكبر عدد من التلاميذ؟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8C7439-16B7-2FC1-CD8D-128C7EA64A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EEF377A-09B9-1E75-A2F6-72C4572B7F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89E396B7-FA86-6061-E2B0-E666F05B0278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  <a:solidFill>
            <a:schemeClr val="bg1">
              <a:lumMod val="75000"/>
            </a:schemeClr>
          </a:solidFill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633234EC-E0A0-4BE3-3BDC-84D8D6F03A4E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العمود المناسب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Oval 80">
              <a:extLst>
                <a:ext uri="{FF2B5EF4-FFF2-40B4-BE49-F238E27FC236}">
                  <a16:creationId xmlns:a16="http://schemas.microsoft.com/office/drawing/2014/main" id="{52820AEE-CF4B-B2AF-ACF8-2811918EDED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873C2051-A36F-4642-F83D-E6B59181DB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7433" y="2347255"/>
            <a:ext cx="3676691" cy="269256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42C58BF-DE1F-8BC4-4956-10E41E005236}"/>
              </a:ext>
            </a:extLst>
          </p:cNvPr>
          <p:cNvSpPr txBox="1"/>
          <p:nvPr/>
        </p:nvSpPr>
        <p:spPr>
          <a:xfrm rot="16200000">
            <a:off x="1786950" y="3244333"/>
            <a:ext cx="1267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103B4D"/>
                </a:solidFill>
              </a:rPr>
              <a:t>عَدَدُ التلاميذُ</a:t>
            </a:r>
            <a:endParaRPr lang="fr-FR" b="1" dirty="0">
              <a:solidFill>
                <a:srgbClr val="103B4D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4B75A82-1D5B-C959-2E84-C4820E9C45BC}"/>
              </a:ext>
            </a:extLst>
          </p:cNvPr>
          <p:cNvSpPr txBox="1"/>
          <p:nvPr/>
        </p:nvSpPr>
        <p:spPr>
          <a:xfrm>
            <a:off x="2485400" y="5487661"/>
            <a:ext cx="56857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هي الفاكِهَةُ الْتي يُفَضِّلُها أَكْبَرُ عَدَدٍ مِنَ التّلاميذِ ؟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45A2F7E-C0A3-0FA3-BF1D-989CF917E8C4}"/>
              </a:ext>
            </a:extLst>
          </p:cNvPr>
          <p:cNvGrpSpPr/>
          <p:nvPr/>
        </p:nvGrpSpPr>
        <p:grpSpPr>
          <a:xfrm>
            <a:off x="825206" y="1571379"/>
            <a:ext cx="2160652" cy="463607"/>
            <a:chOff x="2895873" y="1827488"/>
            <a:chExt cx="2537702" cy="463607"/>
          </a:xfrm>
          <a:solidFill>
            <a:schemeClr val="bg1">
              <a:lumMod val="75000"/>
            </a:schemeClr>
          </a:solidFill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BB973C2-C638-F34B-961A-F3223F65194D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المعطى المناسب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70175C46-7F9B-316C-9E68-BD2B186B6CF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0032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933D0F-FD6A-FA1E-163A-E2AAA3602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C796613-62F1-F7DF-E8D8-5451C75D645B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2CB98A6-EA92-B47A-F159-8D74174775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D01FB84-2949-4727-5D5E-21589B6D595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6631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27ACF-2AF5-A3B7-67E9-B894867EC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8F62817-9243-7EE0-7843-B6053738F89F}"/>
              </a:ext>
            </a:extLst>
          </p:cNvPr>
          <p:cNvSpPr txBox="1"/>
          <p:nvPr/>
        </p:nvSpPr>
        <p:spPr>
          <a:xfrm>
            <a:off x="101600" y="801365"/>
            <a:ext cx="74304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المستطيلات الملونة في  عمود التفاح هي الأكثر ، إذن الفاكهة التي يفضلها أكبر عدد من التلاميذ هي التفاح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B00172-1A04-21AD-45D0-9FB6D2E596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397D142-C250-5AED-2EBF-76A3EDAF9C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D1C9E98F-FB41-EEAB-CF1E-96F4DCC97F5D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  <a:solidFill>
            <a:schemeClr val="bg1">
              <a:lumMod val="75000"/>
            </a:schemeClr>
          </a:solidFill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C97DCD77-02DB-600A-48B2-8D501AE5D002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العمود المناسب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Oval 80">
              <a:extLst>
                <a:ext uri="{FF2B5EF4-FFF2-40B4-BE49-F238E27FC236}">
                  <a16:creationId xmlns:a16="http://schemas.microsoft.com/office/drawing/2014/main" id="{379BB849-2827-5EBE-A3A5-6A45C3A3CD0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DC8DAB04-6CCC-1EEC-47A1-040D4C2F10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7433" y="2347255"/>
            <a:ext cx="3676691" cy="269256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D5D8D01-5C8A-AE33-DC39-D0733AEEB90D}"/>
              </a:ext>
            </a:extLst>
          </p:cNvPr>
          <p:cNvSpPr txBox="1"/>
          <p:nvPr/>
        </p:nvSpPr>
        <p:spPr>
          <a:xfrm rot="16200000">
            <a:off x="1786950" y="3244333"/>
            <a:ext cx="1267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103B4D"/>
                </a:solidFill>
              </a:rPr>
              <a:t>عَدَدُ التلاميذُ</a:t>
            </a:r>
            <a:endParaRPr lang="fr-FR" b="1" dirty="0">
              <a:solidFill>
                <a:srgbClr val="103B4D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A62ACF0-26F0-754A-C78B-39C5D39430E5}"/>
              </a:ext>
            </a:extLst>
          </p:cNvPr>
          <p:cNvSpPr txBox="1"/>
          <p:nvPr/>
        </p:nvSpPr>
        <p:spPr>
          <a:xfrm>
            <a:off x="2485400" y="5487661"/>
            <a:ext cx="56857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هي الفاكِهَةُ الْتي يُفَضِّلُها أَكْبَرُ عَدَدٍ مِنَ التّلاميذِ ؟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DD3CDC5-89C5-3FA1-DD36-532CB12B700E}"/>
              </a:ext>
            </a:extLst>
          </p:cNvPr>
          <p:cNvGrpSpPr/>
          <p:nvPr/>
        </p:nvGrpSpPr>
        <p:grpSpPr>
          <a:xfrm>
            <a:off x="825206" y="1571379"/>
            <a:ext cx="2160652" cy="463607"/>
            <a:chOff x="2895873" y="1827488"/>
            <a:chExt cx="2537702" cy="463607"/>
          </a:xfrm>
          <a:solidFill>
            <a:schemeClr val="bg1">
              <a:lumMod val="75000"/>
            </a:schemeClr>
          </a:solidFill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48BED09-5577-6589-0D59-BE60155EFBDA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المعطى المناسب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9E0633F0-247E-432B-69E0-47B7491FBA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78A4A5AB-47CB-4D86-7624-14B454B8F806}"/>
              </a:ext>
            </a:extLst>
          </p:cNvPr>
          <p:cNvSpPr txBox="1"/>
          <p:nvPr/>
        </p:nvSpPr>
        <p:spPr>
          <a:xfrm>
            <a:off x="1024785" y="5515502"/>
            <a:ext cx="1572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التُّفاحُ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D7BC30D-4F7D-4DAC-86DD-097DAB2DE938}"/>
              </a:ext>
            </a:extLst>
          </p:cNvPr>
          <p:cNvCxnSpPr>
            <a:cxnSpLocks/>
          </p:cNvCxnSpPr>
          <p:nvPr/>
        </p:nvCxnSpPr>
        <p:spPr>
          <a:xfrm>
            <a:off x="2728798" y="2947737"/>
            <a:ext cx="3406531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lipse 11">
            <a:extLst>
              <a:ext uri="{FF2B5EF4-FFF2-40B4-BE49-F238E27FC236}">
                <a16:creationId xmlns:a16="http://schemas.microsoft.com/office/drawing/2014/main" id="{4805603D-CEC5-CFE3-D6D5-9339468FE13E}"/>
              </a:ext>
            </a:extLst>
          </p:cNvPr>
          <p:cNvSpPr/>
          <p:nvPr/>
        </p:nvSpPr>
        <p:spPr>
          <a:xfrm>
            <a:off x="2773008" y="4479475"/>
            <a:ext cx="558088" cy="59161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3903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14140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F5A67-CCBA-0E53-DE30-5610E2CC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AC1E49-C433-B0CB-5D91-096B28D6CF8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9AD5CE-0DFC-264C-FA04-78D0F348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3E4876-B26B-1944-14B1-AA520662359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60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5A8CE-0B5A-3598-CCD4-550BE336D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0AC104E-C066-739B-DB0E-8F8C584D75DE}"/>
              </a:ext>
            </a:extLst>
          </p:cNvPr>
          <p:cNvSpPr txBox="1"/>
          <p:nvPr/>
        </p:nvSpPr>
        <p:spPr>
          <a:xfrm>
            <a:off x="259310" y="706569"/>
            <a:ext cx="7320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يمثل </a:t>
            </a:r>
            <a:r>
              <a:rPr lang="ar-MA" b="1" dirty="0" err="1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مبيان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الأعمدة الألوان المفضلة لدى أطفال .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5CF8C4-8C33-2992-4DC6-BC24E934E3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64C3B39-1B37-80EA-8FFF-5A4FAF49157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27498" y="5616492"/>
            <a:ext cx="431715" cy="515659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63983FE-84A1-8E1B-FD71-6C9EE639EB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5961" y="4906081"/>
            <a:ext cx="6478891" cy="15345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AA04B48F-3609-5658-8B68-E9BA9F3737F6}"/>
              </a:ext>
            </a:extLst>
          </p:cNvPr>
          <p:cNvSpPr txBox="1"/>
          <p:nvPr/>
        </p:nvSpPr>
        <p:spPr>
          <a:xfrm>
            <a:off x="2427498" y="5223971"/>
            <a:ext cx="5657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هُوَ عَدَدُ الْأَطْفالِ الْذينَ يُفَضِّلونَ الْلَّوْنَ الْأَزْرَقَ ؟  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3144999A-36CA-05AB-FBF6-015F9FEF8E92}"/>
              </a:ext>
            </a:extLst>
          </p:cNvPr>
          <p:cNvSpPr txBox="1"/>
          <p:nvPr/>
        </p:nvSpPr>
        <p:spPr>
          <a:xfrm>
            <a:off x="2427498" y="5803222"/>
            <a:ext cx="5821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هُوَ الْلوْنُ الْذي يُفَضِّلُهَ أَصْغَرَ عَدَدٍ مِنَ الْأَطْفالِ؟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5874EAE-B4DC-D314-434F-7D01641406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3779" y="1632138"/>
            <a:ext cx="4616441" cy="315635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33E7A02-1802-910F-35C1-C0196D0B9FB8}"/>
              </a:ext>
            </a:extLst>
          </p:cNvPr>
          <p:cNvSpPr txBox="1"/>
          <p:nvPr/>
        </p:nvSpPr>
        <p:spPr>
          <a:xfrm rot="16200000">
            <a:off x="1434204" y="2748716"/>
            <a:ext cx="1267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103B4D"/>
                </a:solidFill>
              </a:rPr>
              <a:t>عَدَدُ الْأَطْفالِ</a:t>
            </a:r>
            <a:endParaRPr lang="fr-FR" b="1" dirty="0">
              <a:solidFill>
                <a:srgbClr val="103B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84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12E5F-D86C-970D-C3E4-CE5D8650F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04FED8A-B6EE-7413-99AE-AB0A3CD783FC}"/>
              </a:ext>
            </a:extLst>
          </p:cNvPr>
          <p:cNvSpPr txBox="1"/>
          <p:nvPr/>
        </p:nvSpPr>
        <p:spPr>
          <a:xfrm>
            <a:off x="259310" y="706569"/>
            <a:ext cx="7320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السؤال الأول: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هُوَ عَدَدُ الْأَطْفالِ الْذينَ يُفَضِّلونَ الْلَّوْنَ الْأَزرق ؟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BC1ED42-F68E-0932-ACBE-2467B2CAB3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28EBF71-1263-C8CF-AE68-3210D75FEE0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27498" y="5616492"/>
            <a:ext cx="431715" cy="515659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DFD1A75-8B9E-076C-C9C5-9B83BD92BF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5961" y="4906081"/>
            <a:ext cx="6478891" cy="153458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2DCB040-BB70-F333-0959-516A94E1FC1F}"/>
              </a:ext>
            </a:extLst>
          </p:cNvPr>
          <p:cNvSpPr txBox="1"/>
          <p:nvPr/>
        </p:nvSpPr>
        <p:spPr>
          <a:xfrm>
            <a:off x="2427498" y="5223971"/>
            <a:ext cx="5657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هُوَ عَدَدُ الْأَطْفالِ الْذينَ يُفَضِّلونَ الْلَّوْنَ الْأَزْرَقَ ؟  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4B9B71E-C0B3-EDD0-79A9-01AE80621C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3779" y="1632138"/>
            <a:ext cx="4616441" cy="315635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7BE82A9-C7DD-3F4B-F201-2290232782DB}"/>
              </a:ext>
            </a:extLst>
          </p:cNvPr>
          <p:cNvSpPr txBox="1"/>
          <p:nvPr/>
        </p:nvSpPr>
        <p:spPr>
          <a:xfrm rot="16200000">
            <a:off x="1434204" y="2748716"/>
            <a:ext cx="1267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103B4D"/>
                </a:solidFill>
              </a:rPr>
              <a:t>عَدَدُ الْأَطْفالِ</a:t>
            </a:r>
            <a:endParaRPr lang="fr-FR" b="1" dirty="0">
              <a:solidFill>
                <a:srgbClr val="103B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665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36E63-06B7-1D97-C4BC-DA5C4882C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0D4B9ED-B940-3EE3-24B9-D7E8BD088BC0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B59DBFF-9C2F-C911-B04E-B6082B7CF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33054E9-6304-2B78-F5C0-99103D69DD1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999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4025F-FAC3-6FE6-C0E8-A38B23554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725DCC5-AACF-9559-C732-6437DD5D426F}"/>
              </a:ext>
            </a:extLst>
          </p:cNvPr>
          <p:cNvSpPr txBox="1"/>
          <p:nvPr/>
        </p:nvSpPr>
        <p:spPr>
          <a:xfrm>
            <a:off x="259310" y="706569"/>
            <a:ext cx="7320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صححوا : نبحث عن اللون الأزرق ثم  نَعُدُّ المستطيلات الملونة في عموده ( 1-2-3) 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للجواب؟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90D4CFE-4326-8EA5-43B8-D22866C4B5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B666660-9120-A2F5-148D-7B234B71B14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27498" y="5616492"/>
            <a:ext cx="431715" cy="515659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535549E-90C8-2E09-7423-5FBC0FA1B3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5961" y="4906081"/>
            <a:ext cx="6478891" cy="153458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405B11E-DE9B-485E-E73C-0B1F42C93F08}"/>
              </a:ext>
            </a:extLst>
          </p:cNvPr>
          <p:cNvSpPr txBox="1"/>
          <p:nvPr/>
        </p:nvSpPr>
        <p:spPr>
          <a:xfrm>
            <a:off x="2427498" y="5223971"/>
            <a:ext cx="5657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هُوَ عَدَدُ الْأَطْفالِ الْذينَ يُفَضِّلونَ الْلَّوْنَ الْأَزْرَقَ ؟  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860536E-02BC-8A3B-2B56-EC967C53A8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3779" y="1632138"/>
            <a:ext cx="4616441" cy="315635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13058CF-F5DC-61BC-3B37-62BFFCB910F5}"/>
              </a:ext>
            </a:extLst>
          </p:cNvPr>
          <p:cNvSpPr/>
          <p:nvPr/>
        </p:nvSpPr>
        <p:spPr>
          <a:xfrm>
            <a:off x="3546550" y="4185499"/>
            <a:ext cx="884904" cy="647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DB9AF69F-A682-595D-6918-EAF028E27911}"/>
              </a:ext>
            </a:extLst>
          </p:cNvPr>
          <p:cNvCxnSpPr>
            <a:cxnSpLocks/>
          </p:cNvCxnSpPr>
          <p:nvPr/>
        </p:nvCxnSpPr>
        <p:spPr>
          <a:xfrm flipV="1">
            <a:off x="3863380" y="3989848"/>
            <a:ext cx="251244" cy="18652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4CAE90A7-41AD-7947-54E5-F3DD6B714143}"/>
              </a:ext>
            </a:extLst>
          </p:cNvPr>
          <p:cNvCxnSpPr>
            <a:cxnSpLocks/>
          </p:cNvCxnSpPr>
          <p:nvPr/>
        </p:nvCxnSpPr>
        <p:spPr>
          <a:xfrm flipV="1">
            <a:off x="3863380" y="3752477"/>
            <a:ext cx="251244" cy="18652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3063D74A-F749-F4A0-945C-8B22166EB2A2}"/>
              </a:ext>
            </a:extLst>
          </p:cNvPr>
          <p:cNvCxnSpPr>
            <a:cxnSpLocks/>
          </p:cNvCxnSpPr>
          <p:nvPr/>
        </p:nvCxnSpPr>
        <p:spPr>
          <a:xfrm flipV="1">
            <a:off x="3863380" y="3521621"/>
            <a:ext cx="251244" cy="18652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81F109BC-5886-71FA-93F9-21A60530528D}"/>
              </a:ext>
            </a:extLst>
          </p:cNvPr>
          <p:cNvSpPr txBox="1"/>
          <p:nvPr/>
        </p:nvSpPr>
        <p:spPr>
          <a:xfrm>
            <a:off x="1430856" y="5039305"/>
            <a:ext cx="9966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2CAC39DC-1892-27A4-5E42-09BC8C9C192A}"/>
              </a:ext>
            </a:extLst>
          </p:cNvPr>
          <p:cNvSpPr txBox="1"/>
          <p:nvPr/>
        </p:nvSpPr>
        <p:spPr>
          <a:xfrm rot="16200000">
            <a:off x="1434204" y="2748716"/>
            <a:ext cx="1267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103B4D"/>
                </a:solidFill>
              </a:rPr>
              <a:t>عَدَدُ الْأَطْفالِ</a:t>
            </a:r>
            <a:endParaRPr lang="fr-FR" b="1" dirty="0">
              <a:solidFill>
                <a:srgbClr val="103B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87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8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550480-DBE0-274E-94BD-AA5FC4DB6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3FD42AB-2AD3-561F-588B-1BB9625C1F9E}"/>
              </a:ext>
            </a:extLst>
          </p:cNvPr>
          <p:cNvSpPr txBox="1"/>
          <p:nvPr/>
        </p:nvSpPr>
        <p:spPr>
          <a:xfrm>
            <a:off x="259310" y="706569"/>
            <a:ext cx="7320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السؤال الثاني :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هُوَ الْلوْنُ الْذي يُفَضِّلُهُ أَصْغَرُ عَدَدٍ مِنَ الْأَطْفالِ؟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3B61161-C697-ACE5-8B5C-EE17E806F5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7F8A6A5-B9DA-DF89-E830-4401CD3CA31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27498" y="5616492"/>
            <a:ext cx="431715" cy="515659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818C247E-3748-CAF5-AC00-3293589334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5961" y="4906081"/>
            <a:ext cx="6478891" cy="153458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792ED4E-DBC9-B481-5E56-62D4D7AECB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3779" y="1632138"/>
            <a:ext cx="4616441" cy="315635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6E02CFA-EA73-595A-A095-5647D7389CFA}"/>
              </a:ext>
            </a:extLst>
          </p:cNvPr>
          <p:cNvSpPr txBox="1"/>
          <p:nvPr/>
        </p:nvSpPr>
        <p:spPr>
          <a:xfrm>
            <a:off x="2447311" y="5385659"/>
            <a:ext cx="5821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هُوَ الْلوْنُ الْذي يُفَضِّلُهُ أَصْغَرُ عَدَدٍ مِنَ الْأَطْفالِ؟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CF832CB-B289-ADFE-B306-EB6548707D66}"/>
              </a:ext>
            </a:extLst>
          </p:cNvPr>
          <p:cNvSpPr txBox="1"/>
          <p:nvPr/>
        </p:nvSpPr>
        <p:spPr>
          <a:xfrm rot="16200000">
            <a:off x="1434204" y="2748716"/>
            <a:ext cx="1267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103B4D"/>
                </a:solidFill>
              </a:rPr>
              <a:t>عَدَدُ الْأَطْفالِ</a:t>
            </a:r>
            <a:endParaRPr lang="fr-FR" b="1" dirty="0">
              <a:solidFill>
                <a:srgbClr val="103B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203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F1F14-D72D-83BA-10BB-2052C68A7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B2EA375-0107-13B7-04AE-A2EB037A39A3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52BE72A-EDCF-CCC8-71A4-DAD40D6FE9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DED6247-3A2F-20DA-DF6B-B0B90A4E249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646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D77C-5E52-CFD8-A0BE-3667D699BD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C492F94-503B-38B4-4033-968F63D68934}"/>
              </a:ext>
            </a:extLst>
          </p:cNvPr>
          <p:cNvSpPr txBox="1"/>
          <p:nvPr/>
        </p:nvSpPr>
        <p:spPr>
          <a:xfrm>
            <a:off x="259310" y="706569"/>
            <a:ext cx="7320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صححوا :  المستطيلات الملونة في عمود اللون الأخضر هي الأقل إذن اللون الذي يفضله أصغر عدد من الأطفال هو الأخضر .من يشرح لنا كيف توصل للجواب؟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280DEA1-4D72-0FA9-FEF7-B6684A4D5B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52865DF-69DF-8E5B-7DB8-F92F6D3FDD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3779" y="1632138"/>
            <a:ext cx="4616441" cy="315635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2B2ABC8-385F-A9B7-193E-FA979C891901}"/>
              </a:ext>
            </a:extLst>
          </p:cNvPr>
          <p:cNvSpPr txBox="1"/>
          <p:nvPr/>
        </p:nvSpPr>
        <p:spPr>
          <a:xfrm>
            <a:off x="2447311" y="5385659"/>
            <a:ext cx="5821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هُوَ الْلوْنُ الْذي يُفَضِّلُهُ أَصْغَرُ عَدَدٍ مِنَ الْأَطْفالِ؟ </a:t>
            </a:r>
            <a:endParaRPr lang="fr-FR" sz="2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454E616B-252B-6E6D-C632-1CC28C5D5C93}"/>
              </a:ext>
            </a:extLst>
          </p:cNvPr>
          <p:cNvCxnSpPr>
            <a:cxnSpLocks/>
          </p:cNvCxnSpPr>
          <p:nvPr/>
        </p:nvCxnSpPr>
        <p:spPr>
          <a:xfrm>
            <a:off x="2382198" y="3685156"/>
            <a:ext cx="4343067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CBFCA79D-C4C8-C509-797E-88211182F5CD}"/>
              </a:ext>
            </a:extLst>
          </p:cNvPr>
          <p:cNvSpPr txBox="1"/>
          <p:nvPr/>
        </p:nvSpPr>
        <p:spPr>
          <a:xfrm rot="16200000">
            <a:off x="1434204" y="2748716"/>
            <a:ext cx="1267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103B4D"/>
                </a:solidFill>
              </a:rPr>
              <a:t>عَدَدُ الْأَطْفالِ</a:t>
            </a:r>
            <a:endParaRPr lang="fr-FR" b="1" dirty="0">
              <a:solidFill>
                <a:srgbClr val="103B4D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A00C57A-05F9-A55D-5B52-3E81B9781686}"/>
              </a:ext>
            </a:extLst>
          </p:cNvPr>
          <p:cNvSpPr txBox="1"/>
          <p:nvPr/>
        </p:nvSpPr>
        <p:spPr>
          <a:xfrm>
            <a:off x="1078020" y="5284854"/>
            <a:ext cx="15518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الْأَخْضَرُ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766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07576" y="770266"/>
            <a:ext cx="733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90 سنطبق ما تعلمناه  في  النشاط رقم 1؛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706D58C-8048-4089-5D38-748EB96986AC}"/>
              </a:ext>
            </a:extLst>
          </p:cNvPr>
          <p:cNvGrpSpPr/>
          <p:nvPr/>
        </p:nvGrpSpPr>
        <p:grpSpPr>
          <a:xfrm>
            <a:off x="1366697" y="2355554"/>
            <a:ext cx="6410606" cy="3782385"/>
            <a:chOff x="1873044" y="2195931"/>
            <a:chExt cx="6410606" cy="4160624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94B2A1F-D85D-6D8C-2A30-7D8C6090F7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97066" y="2195931"/>
              <a:ext cx="3286584" cy="4160624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BEC5D65-B9A2-AB85-DA68-55A3956E17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73044" y="2195931"/>
              <a:ext cx="3124021" cy="4160624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4749831" y="3020639"/>
            <a:ext cx="2768360" cy="1554112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7 دقائق   للإنجاز؛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A470401-A871-7148-4533-A11C9E992E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265" y="2096723"/>
            <a:ext cx="5360797" cy="337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8601" y="2668153"/>
            <a:ext cx="2146632" cy="214663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29186AC-6661-9432-7802-5CF8921A95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120" y="1434935"/>
            <a:ext cx="4742484" cy="230653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FAC3AAD-24B7-F90C-B820-5251F579C02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8350" y="3741469"/>
            <a:ext cx="3064023" cy="248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60E48-CF6B-E3A1-37B8-4D1273B40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E8ECD1C-5B97-62D6-588C-D794A295FCAF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 نعد القمصان فوق كل لون ونبحث  عن 6  قمصان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القمصان التي عددها 6 لونها أزرق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56CB7E0-D93A-0580-27DB-C7514BD2AE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D18E0AE-E537-98FE-2150-ED252A0AE6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8717" y="1800997"/>
            <a:ext cx="6486565" cy="408766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829E855-8698-3A4B-752F-9153067F0044}"/>
              </a:ext>
            </a:extLst>
          </p:cNvPr>
          <p:cNvSpPr txBox="1"/>
          <p:nvPr/>
        </p:nvSpPr>
        <p:spPr>
          <a:xfrm>
            <a:off x="2952488" y="5183335"/>
            <a:ext cx="1501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</a:rPr>
              <a:t>أَزْرَقٌ</a:t>
            </a:r>
            <a:endParaRPr lang="fr-FR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182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754888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3 الصفحة 91 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539C5B7-9246-5E4E-0B33-278BD61E41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5577" y="1778763"/>
            <a:ext cx="3436423" cy="4160624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498564" y="2403987"/>
            <a:ext cx="2710448" cy="1735694"/>
          </a:xfrm>
          <a:prstGeom prst="roundRect">
            <a:avLst>
              <a:gd name="adj" fmla="val 751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E3986-6FA5-C02F-317C-426D9C7A6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D8E8D-ACA5-75F9-5272-67AEFD561226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 3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E48899-A10C-1333-CBF0-8BA7254301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61F8FF0-1D5F-C4AD-01CE-440FC3551E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282" y="1673780"/>
            <a:ext cx="6849431" cy="462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24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A5C3FCC-A0FA-AF34-085F-96DBFFD288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282" y="1673780"/>
            <a:ext cx="6849431" cy="462027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5B9A18B-C6E6-3CB7-B8AB-99A67E897308}"/>
              </a:ext>
            </a:extLst>
          </p:cNvPr>
          <p:cNvSpPr/>
          <p:nvPr/>
        </p:nvSpPr>
        <p:spPr>
          <a:xfrm>
            <a:off x="1528061" y="5469150"/>
            <a:ext cx="509490" cy="61091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7758DCD7-D34B-B9B1-C6B6-EF1327D1FEE5}"/>
              </a:ext>
            </a:extLst>
          </p:cNvPr>
          <p:cNvCxnSpPr>
            <a:cxnSpLocks/>
          </p:cNvCxnSpPr>
          <p:nvPr/>
        </p:nvCxnSpPr>
        <p:spPr>
          <a:xfrm flipV="1">
            <a:off x="1644184" y="5284633"/>
            <a:ext cx="251244" cy="18652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D84849C0-9836-1377-6137-9AAC9DAC4C20}"/>
              </a:ext>
            </a:extLst>
          </p:cNvPr>
          <p:cNvCxnSpPr>
            <a:cxnSpLocks/>
          </p:cNvCxnSpPr>
          <p:nvPr/>
        </p:nvCxnSpPr>
        <p:spPr>
          <a:xfrm flipV="1">
            <a:off x="1622322" y="4997700"/>
            <a:ext cx="251244" cy="18652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9F1B2FE3-D08C-0A3C-87C5-3DD67AF7E339}"/>
              </a:ext>
            </a:extLst>
          </p:cNvPr>
          <p:cNvCxnSpPr>
            <a:cxnSpLocks/>
          </p:cNvCxnSpPr>
          <p:nvPr/>
        </p:nvCxnSpPr>
        <p:spPr>
          <a:xfrm flipV="1">
            <a:off x="1629956" y="4708574"/>
            <a:ext cx="251244" cy="18652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29699005-ED20-5956-6F8C-EABA8BCED4AE}"/>
              </a:ext>
            </a:extLst>
          </p:cNvPr>
          <p:cNvCxnSpPr>
            <a:cxnSpLocks/>
          </p:cNvCxnSpPr>
          <p:nvPr/>
        </p:nvCxnSpPr>
        <p:spPr>
          <a:xfrm flipV="1">
            <a:off x="1671934" y="4419448"/>
            <a:ext cx="251244" cy="18652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41F6CA24-4D66-739C-CCD8-503C981B8590}"/>
              </a:ext>
            </a:extLst>
          </p:cNvPr>
          <p:cNvCxnSpPr>
            <a:cxnSpLocks/>
          </p:cNvCxnSpPr>
          <p:nvPr/>
        </p:nvCxnSpPr>
        <p:spPr>
          <a:xfrm flipV="1">
            <a:off x="1630477" y="4150729"/>
            <a:ext cx="251244" cy="18652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06AEBDD3-92FE-5EFD-9821-8D5785ED48A8}"/>
              </a:ext>
            </a:extLst>
          </p:cNvPr>
          <p:cNvCxnSpPr>
            <a:cxnSpLocks/>
          </p:cNvCxnSpPr>
          <p:nvPr/>
        </p:nvCxnSpPr>
        <p:spPr>
          <a:xfrm flipV="1">
            <a:off x="1644705" y="3871807"/>
            <a:ext cx="251244" cy="18652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423884DF-059E-8B14-2D42-1F312C0C1333}"/>
              </a:ext>
            </a:extLst>
          </p:cNvPr>
          <p:cNvCxnSpPr>
            <a:cxnSpLocks/>
          </p:cNvCxnSpPr>
          <p:nvPr/>
        </p:nvCxnSpPr>
        <p:spPr>
          <a:xfrm flipV="1">
            <a:off x="1613461" y="3626205"/>
            <a:ext cx="251244" cy="18652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5A667E7B-4040-50E9-3C3E-3C9DAA4FF1BA}"/>
              </a:ext>
            </a:extLst>
          </p:cNvPr>
          <p:cNvSpPr/>
          <p:nvPr/>
        </p:nvSpPr>
        <p:spPr>
          <a:xfrm>
            <a:off x="2788785" y="5486840"/>
            <a:ext cx="509490" cy="61091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DA38D3B-D084-3A5A-F8A8-83E45C0DD360}"/>
              </a:ext>
            </a:extLst>
          </p:cNvPr>
          <p:cNvSpPr txBox="1"/>
          <p:nvPr/>
        </p:nvSpPr>
        <p:spPr>
          <a:xfrm>
            <a:off x="4914100" y="4395106"/>
            <a:ext cx="1790762" cy="64698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</a:rPr>
              <a:t>4</a:t>
            </a:r>
            <a:endParaRPr lang="fr-MA" sz="3200" b="1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F4FD989-2412-E5CD-50F9-278716BA272B}"/>
              </a:ext>
            </a:extLst>
          </p:cNvPr>
          <p:cNvSpPr txBox="1"/>
          <p:nvPr/>
        </p:nvSpPr>
        <p:spPr>
          <a:xfrm>
            <a:off x="4966886" y="3553802"/>
            <a:ext cx="1790762" cy="64698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</a:rPr>
              <a:t>7</a:t>
            </a:r>
            <a:endParaRPr lang="fr-MA" sz="3200" b="1" dirty="0">
              <a:solidFill>
                <a:srgbClr val="C00000"/>
              </a:solidFill>
            </a:endParaRP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BFB453D2-D4E7-F4A4-4490-55363371430D}"/>
              </a:ext>
            </a:extLst>
          </p:cNvPr>
          <p:cNvCxnSpPr>
            <a:cxnSpLocks/>
          </p:cNvCxnSpPr>
          <p:nvPr/>
        </p:nvCxnSpPr>
        <p:spPr>
          <a:xfrm flipV="1">
            <a:off x="2898933" y="5240884"/>
            <a:ext cx="251244" cy="18652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2747F11F-CF39-31B1-0462-270679B3F475}"/>
              </a:ext>
            </a:extLst>
          </p:cNvPr>
          <p:cNvCxnSpPr>
            <a:cxnSpLocks/>
          </p:cNvCxnSpPr>
          <p:nvPr/>
        </p:nvCxnSpPr>
        <p:spPr>
          <a:xfrm flipV="1">
            <a:off x="2917908" y="4951259"/>
            <a:ext cx="251244" cy="18652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1D52DE3C-DF93-BD3E-5B02-1AD294AB2181}"/>
              </a:ext>
            </a:extLst>
          </p:cNvPr>
          <p:cNvCxnSpPr>
            <a:cxnSpLocks/>
          </p:cNvCxnSpPr>
          <p:nvPr/>
        </p:nvCxnSpPr>
        <p:spPr>
          <a:xfrm flipV="1">
            <a:off x="2952948" y="4701362"/>
            <a:ext cx="251244" cy="18652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0B0615F5-CD3E-30FA-8F2C-9EEE5F4EEB10}"/>
              </a:ext>
            </a:extLst>
          </p:cNvPr>
          <p:cNvCxnSpPr>
            <a:cxnSpLocks/>
          </p:cNvCxnSpPr>
          <p:nvPr/>
        </p:nvCxnSpPr>
        <p:spPr>
          <a:xfrm flipV="1">
            <a:off x="2956789" y="4411737"/>
            <a:ext cx="251244" cy="18652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A253BB01-F3FA-A7E1-DDFC-5DF7AA83F5BC}"/>
              </a:ext>
            </a:extLst>
          </p:cNvPr>
          <p:cNvCxnSpPr/>
          <p:nvPr/>
        </p:nvCxnSpPr>
        <p:spPr>
          <a:xfrm>
            <a:off x="1534096" y="3303639"/>
            <a:ext cx="2837704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8A49D69B-3B63-9B26-86EF-890F17145E37}"/>
              </a:ext>
            </a:extLst>
          </p:cNvPr>
          <p:cNvSpPr/>
          <p:nvPr/>
        </p:nvSpPr>
        <p:spPr>
          <a:xfrm>
            <a:off x="2164923" y="5475930"/>
            <a:ext cx="509490" cy="64698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460DF522-0DAA-1933-C36D-182AF9A8878F}"/>
              </a:ext>
            </a:extLst>
          </p:cNvPr>
          <p:cNvSpPr txBox="1"/>
          <p:nvPr/>
        </p:nvSpPr>
        <p:spPr>
          <a:xfrm>
            <a:off x="4572000" y="5284633"/>
            <a:ext cx="1790762" cy="64698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</a:rPr>
              <a:t>النَّحْلُ</a:t>
            </a:r>
            <a:endParaRPr lang="fr-MA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9" grpId="0" animBg="1"/>
      <p:bldP spid="20" grpId="0"/>
      <p:bldP spid="22" grpId="0"/>
      <p:bldP spid="30" grpId="0" animBg="1"/>
      <p:bldP spid="31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</a:t>
            </a:r>
            <a:r>
              <a:rPr lang="fr-FR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 </a:t>
            </a: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fr-FR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91</a:t>
            </a: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1600" b="1" dirty="0">
              <a:solidFill>
                <a:srgbClr val="838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398A590-08AC-3E21-DB16-DB41957BADF2}"/>
              </a:ext>
            </a:extLst>
          </p:cNvPr>
          <p:cNvGrpSpPr/>
          <p:nvPr/>
        </p:nvGrpSpPr>
        <p:grpSpPr>
          <a:xfrm>
            <a:off x="1366697" y="1740148"/>
            <a:ext cx="6410606" cy="3782385"/>
            <a:chOff x="1873044" y="2195931"/>
            <a:chExt cx="6410606" cy="416062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E0D5609-4BB6-304F-EF52-A5D7FF4BFA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97066" y="2195931"/>
              <a:ext cx="3286584" cy="4160624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6F65797-449C-ED74-3038-F6D60C7482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73044" y="2195931"/>
              <a:ext cx="3124021" cy="41606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22991</TotalTime>
  <Words>1165</Words>
  <Application>Microsoft Office PowerPoint</Application>
  <PresentationFormat>Affichage à l'écran (4:3)</PresentationFormat>
  <Paragraphs>298</Paragraphs>
  <Slides>67</Slides>
  <Notes>17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67</vt:i4>
      </vt:variant>
    </vt:vector>
  </HeadingPairs>
  <TitlesOfParts>
    <vt:vector size="81" baseType="lpstr">
      <vt:lpstr>Dosis</vt:lpstr>
      <vt:lpstr>Wingdings</vt:lpstr>
      <vt:lpstr>Calibri</vt:lpstr>
      <vt:lpstr>Dosis SemiBold</vt:lpstr>
      <vt:lpstr>Aptos Display</vt:lpstr>
      <vt:lpstr>Arial</vt:lpstr>
      <vt:lpstr>DengXian</vt:lpstr>
      <vt:lpstr>Effra CC Arbc</vt:lpstr>
      <vt:lpstr>Aptos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الثالث  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BTIHAJ.ELHAMDOUNI@taalim.ma</dc:creator>
  <cp:lastModifiedBy>EL HAMDOUNI BTIHAJ</cp:lastModifiedBy>
  <cp:revision>288</cp:revision>
  <cp:lastPrinted>2025-08-13T10:11:39Z</cp:lastPrinted>
  <dcterms:created xsi:type="dcterms:W3CDTF">2025-08-01T12:31:49Z</dcterms:created>
  <dcterms:modified xsi:type="dcterms:W3CDTF">2026-04-14T10:22:50Z</dcterms:modified>
</cp:coreProperties>
</file>