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5"/>
  </p:notesMasterIdLst>
  <p:handoutMasterIdLst>
    <p:handoutMasterId r:id="rId76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1256" r:id="rId14"/>
    <p:sldId id="1257" r:id="rId15"/>
    <p:sldId id="964" r:id="rId16"/>
    <p:sldId id="1277" r:id="rId17"/>
    <p:sldId id="1275" r:id="rId18"/>
    <p:sldId id="1053" r:id="rId19"/>
    <p:sldId id="1057" r:id="rId20"/>
    <p:sldId id="1121" r:id="rId21"/>
    <p:sldId id="1148" r:id="rId22"/>
    <p:sldId id="1098" r:id="rId23"/>
    <p:sldId id="1258" r:id="rId24"/>
    <p:sldId id="1149" r:id="rId25"/>
    <p:sldId id="1122" r:id="rId26"/>
    <p:sldId id="1248" r:id="rId27"/>
    <p:sldId id="1249" r:id="rId28"/>
    <p:sldId id="1250" r:id="rId29"/>
    <p:sldId id="1259" r:id="rId30"/>
    <p:sldId id="1260" r:id="rId31"/>
    <p:sldId id="1261" r:id="rId32"/>
    <p:sldId id="786" r:id="rId33"/>
    <p:sldId id="751" r:id="rId34"/>
    <p:sldId id="828" r:id="rId35"/>
    <p:sldId id="890" r:id="rId36"/>
    <p:sldId id="787" r:id="rId37"/>
    <p:sldId id="740" r:id="rId38"/>
    <p:sldId id="1091" r:id="rId39"/>
    <p:sldId id="1269" r:id="rId40"/>
    <p:sldId id="1251" r:id="rId41"/>
    <p:sldId id="1274" r:id="rId42"/>
    <p:sldId id="1273" r:id="rId43"/>
    <p:sldId id="1270" r:id="rId44"/>
    <p:sldId id="1271" r:id="rId45"/>
    <p:sldId id="1272" r:id="rId46"/>
    <p:sldId id="1252" r:id="rId47"/>
    <p:sldId id="1234" r:id="rId48"/>
    <p:sldId id="1235" r:id="rId49"/>
    <p:sldId id="909" r:id="rId50"/>
    <p:sldId id="976" r:id="rId51"/>
    <p:sldId id="1230" r:id="rId52"/>
    <p:sldId id="1228" r:id="rId53"/>
    <p:sldId id="1229" r:id="rId54"/>
    <p:sldId id="1263" r:id="rId55"/>
    <p:sldId id="1264" r:id="rId56"/>
    <p:sldId id="1265" r:id="rId57"/>
    <p:sldId id="1266" r:id="rId58"/>
    <p:sldId id="1267" r:id="rId59"/>
    <p:sldId id="1268" r:id="rId60"/>
    <p:sldId id="910" r:id="rId61"/>
    <p:sldId id="848" r:id="rId62"/>
    <p:sldId id="916" r:id="rId63"/>
    <p:sldId id="924" r:id="rId64"/>
    <p:sldId id="1210" r:id="rId65"/>
    <p:sldId id="1262" r:id="rId66"/>
    <p:sldId id="788" r:id="rId67"/>
    <p:sldId id="956" r:id="rId68"/>
    <p:sldId id="1200" r:id="rId69"/>
    <p:sldId id="850" r:id="rId70"/>
    <p:sldId id="789" r:id="rId71"/>
    <p:sldId id="794" r:id="rId72"/>
    <p:sldId id="793" r:id="rId73"/>
    <p:sldId id="930" r:id="rId7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7"/>
      <p:bold r:id="rId78"/>
    </p:embeddedFont>
    <p:embeddedFont>
      <p:font typeface="Dosis" pitchFamily="2" charset="0"/>
      <p:regular r:id="rId79"/>
      <p:bold r:id="rId80"/>
    </p:embeddedFont>
    <p:embeddedFont>
      <p:font typeface="Dosis SemiBold" pitchFamily="2" charset="0"/>
      <p:bold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96082"/>
    <a:srgbClr val="103B4D"/>
    <a:srgbClr val="16AB98"/>
    <a:srgbClr val="FC8D00"/>
    <a:srgbClr val="ACD7CA"/>
    <a:srgbClr val="F1A947"/>
    <a:srgbClr val="3A8F98"/>
    <a:srgbClr val="FCE5E3"/>
    <a:srgbClr val="83C5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6231" autoAdjust="0"/>
  </p:normalViewPr>
  <p:slideViewPr>
    <p:cSldViewPr snapToGrid="0">
      <p:cViewPr varScale="1">
        <p:scale>
          <a:sx n="64" d="100"/>
          <a:sy n="64" d="100"/>
        </p:scale>
        <p:origin x="158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theme" Target="theme/theme1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1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font" Target="fonts/font4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notesMaster" Target="notesMasters/notesMaster1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61" Type="http://schemas.openxmlformats.org/officeDocument/2006/relationships/slide" Target="slides/slide56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E4957-412E-3951-9045-0C34552E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74F06B-27F9-1CF8-E44C-05D94DE2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E98E5E-53BC-B6E2-6FC5-1BEE46BFC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3019FE-A69E-3B2D-9583-21DD74650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449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3815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3927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281F3-3D07-31A8-7452-3B098A773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942380-97B2-BF0F-7A37-6346D860EF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7F1F6BA-5102-6853-02BD-C2287BF119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721D4B-C896-E55C-7287-5E173F2DB3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3051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5D265-8E3F-49BD-2E18-162BE1E13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3D25A5-662E-DF34-E6E6-7E45D1FE1D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CCA2FEF-CD0E-38EE-A8E5-579E4BB67C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9C8532-EA4F-EF9B-EB44-28CF0B292F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370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20607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DFDBD-FE32-F343-4581-37CDF683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42F593-7587-9264-E9EE-E5536C3B0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051060-38BA-9B21-68B3-F9EB096AE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42F909-B131-BD37-3704-945050E266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67025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83583-E720-2C3C-311E-C88318034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AEA83C-4D11-0C6D-7514-3F88B9D0B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7F27E1-63FF-D9D7-4E69-D700338FF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E38A3A-7DC7-E51F-8F44-110373A625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56158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6327E-3E5C-F831-2B80-D2078B4D1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B285421-0F4E-C1A4-09F3-69B8C5C5EB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C70B793-9A0B-C26D-D070-EA194919BD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B9DC53-2E4E-8069-2EA0-427D3AED79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30995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A08C0-CF26-8365-65F9-730FB0198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5F0ADE8-2F9B-5EBD-ECB6-8BED83D37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9401AD-D222-436E-C0A9-3FB09FBE55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CDE9AA-1FAA-7E13-B2BD-FE897815BF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3155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847D3-4168-6FA6-F0C6-2715C138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6A20D4B-305C-A178-5CCF-DAB596041B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43AC3D7-380D-4930-A27C-5ADA257F61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8B05B2-739F-0263-DDB9-CBA0C3F2E2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43438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1173B-E899-6CDF-2DBB-7AC70C93A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3A9C31-D763-28BC-3149-48BEFD959B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2D893F3-67E5-F544-36C6-CF2D9D8668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1BFF34-B3BC-AAD4-3022-CE8468A232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25535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6C9A7-682E-272A-78C2-99E19B096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266C15A-97F3-1013-7240-93936BEAF3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E760404-A33C-2FE3-23D1-A770E61C53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5B30FA-5605-9D33-4664-058FC1B5E1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09114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3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9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5.png"/><Relationship Id="rId7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30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6.png"/><Relationship Id="rId4" Type="http://schemas.openxmlformats.org/officeDocument/2006/relationships/image" Target="../media/image5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6.png"/><Relationship Id="rId4" Type="http://schemas.openxmlformats.org/officeDocument/2006/relationships/image" Target="../media/image58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6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6.png"/><Relationship Id="rId4" Type="http://schemas.openxmlformats.org/officeDocument/2006/relationships/image" Target="../media/image6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6.png"/><Relationship Id="rId4" Type="http://schemas.openxmlformats.org/officeDocument/2006/relationships/image" Target="../media/image61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853008F-8E0F-EBCA-9AC7-B41578E103CD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65E8AB9-2CFE-6C46-C86D-47565BB7DA6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09AE4A3-7943-8E51-CEF7-087DA7FFA6A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2</a:t>
              </a:r>
              <a:endParaRPr lang="fr-FR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91DF364-7337-77F4-F55B-B6B1421C8B55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A1EF291-6CBF-62E0-1236-99652288F1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EC47780-686C-79D3-E016-28D0B9F0A25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3E4408B-0E4A-F5FB-9887-DE9B0D67963A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875B120-05CA-1567-57C4-73118E5403B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C02679D-A751-BDD7-3856-AABDE0459C9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4</a:t>
              </a:r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F6701A5-1B7F-CB81-CC28-A5965B959D85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641C319-695D-5997-FF12-4B3B219163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EA4ECE4-2D2B-2422-17DE-7D05780CF0B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05AB4150-7BCE-0C12-122D-5441D44BE58F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F971E43B-F47A-52F4-3861-B4619C10AF8A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 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10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b="0" dirty="0">
                  <a:solidFill>
                    <a:srgbClr val="FFFFFF">
                      <a:lumMod val="65000"/>
                    </a:srgbClr>
                  </a:solidFill>
                </a:rPr>
                <a:t>قراءة معطيات </a:t>
              </a:r>
              <a:r>
                <a:rPr lang="ar-MA" sz="1600" b="0" dirty="0" err="1">
                  <a:solidFill>
                    <a:srgbClr val="FFFFFF">
                      <a:lumMod val="65000"/>
                    </a:srgbClr>
                  </a:solidFill>
                </a:rPr>
                <a:t>مبيان</a:t>
              </a:r>
              <a:r>
                <a:rPr lang="ar-MA" sz="1600" b="0" dirty="0">
                  <a:solidFill>
                    <a:srgbClr val="FFFFFF">
                      <a:lumMod val="65000"/>
                    </a:srgbClr>
                  </a:solidFill>
                </a:rPr>
                <a:t> (1)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9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ar-MA" dirty="0"/>
                <a:t> تصنيف  المعطيات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12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( الجزء و الكل (3)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قراءة معطيات </a:t>
              </a:r>
              <a:r>
                <a:rPr lang="ar-MA" sz="1600" dirty="0" err="1">
                  <a:solidFill>
                    <a:srgbClr val="FFFFFF">
                      <a:lumMod val="65000"/>
                    </a:srgbClr>
                  </a:solidFill>
                </a:rPr>
                <a:t>مبيان</a:t>
              </a: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 (2)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الثالث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تصنيف المعطيات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FD8B1EC-B168-11E4-C8D5-C1DE260BF24C}"/>
              </a:ext>
            </a:extLst>
          </p:cNvPr>
          <p:cNvGrpSpPr/>
          <p:nvPr/>
        </p:nvGrpSpPr>
        <p:grpSpPr>
          <a:xfrm>
            <a:off x="1342574" y="2166434"/>
            <a:ext cx="6458852" cy="4184316"/>
            <a:chOff x="1530116" y="2166434"/>
            <a:chExt cx="6458852" cy="418431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5C4905E-F8BE-86C7-3388-0572C7495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59542" y="2166435"/>
              <a:ext cx="3229426" cy="4184315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9DB49AC-0341-D5D3-78B0-C742F92A6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0116" y="2166434"/>
              <a:ext cx="3229426" cy="418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73045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تصنيف المعطيات في جدول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37CD6F7-6F92-7CEE-5EFB-4C3721E27967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8E0750-68A8-2B43-FBBD-172FAD3E0DD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34A3315-C4D6-24B3-EAF9-8A7D252F3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0877" y="299174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A4EC153-C832-F525-F564-CD896B853051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الطرح على السطر 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431920A-20FA-00DF-ACA4-C47240582BC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4C02C19-86FB-9587-EC28-032E0B6DE8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5EAD15E-B07B-AFCA-DE10-EB2C7396A19B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A55C4C7F-C738-EC34-BB50-76971BAEB6A7}"/>
              </a:ext>
            </a:extLst>
          </p:cNvPr>
          <p:cNvSpPr txBox="1"/>
          <p:nvPr/>
        </p:nvSpPr>
        <p:spPr>
          <a:xfrm>
            <a:off x="1808261" y="3032090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D07D-DD50-FC1C-AA28-CE9177A7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A85D197-6793-2A32-196F-995CB23FA2D6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الصفحة 85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FD3264-94B7-DC83-D27B-9965C11E5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23F18E2-CE37-CC0F-84F9-57E1320D243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6927" y="1894330"/>
            <a:ext cx="7117192" cy="398373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67203E2-EA02-EEC3-A960-23E37370E683}"/>
              </a:ext>
            </a:extLst>
          </p:cNvPr>
          <p:cNvSpPr txBox="1"/>
          <p:nvPr/>
        </p:nvSpPr>
        <p:spPr>
          <a:xfrm>
            <a:off x="1755059" y="4321277"/>
            <a:ext cx="707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4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3EA7218-C0BB-98AD-2308-3960A8B09FCB}"/>
              </a:ext>
            </a:extLst>
          </p:cNvPr>
          <p:cNvSpPr txBox="1"/>
          <p:nvPr/>
        </p:nvSpPr>
        <p:spPr>
          <a:xfrm>
            <a:off x="2644199" y="4321277"/>
            <a:ext cx="707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3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DDDD13D-531A-FEF3-4380-A20F76625113}"/>
              </a:ext>
            </a:extLst>
          </p:cNvPr>
          <p:cNvSpPr txBox="1"/>
          <p:nvPr/>
        </p:nvSpPr>
        <p:spPr>
          <a:xfrm>
            <a:off x="2199629" y="3949392"/>
            <a:ext cx="707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C184A72-0AEE-7FF5-AB6C-321A10CAC245}"/>
              </a:ext>
            </a:extLst>
          </p:cNvPr>
          <p:cNvSpPr txBox="1"/>
          <p:nvPr/>
        </p:nvSpPr>
        <p:spPr>
          <a:xfrm>
            <a:off x="4572000" y="4539802"/>
            <a:ext cx="200578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4 + 3 = 7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CF81D91-5F5C-5CC2-A25F-33C881537360}"/>
              </a:ext>
            </a:extLst>
          </p:cNvPr>
          <p:cNvSpPr txBox="1"/>
          <p:nvPr/>
        </p:nvSpPr>
        <p:spPr>
          <a:xfrm>
            <a:off x="6527939" y="5282675"/>
            <a:ext cx="707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3999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F4A13-83FC-76C3-62A5-008149A7E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048D630-24A6-14A4-9364-F943F31F5EB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BBAF2FF-78B8-97D8-AA5A-B9937C6D6EBD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11C1B4-7390-F994-5A7F-2740E598F4C6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750987D-7CFE-176F-1D93-14D40AD35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67453" y="3500304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0B3482D-1701-C080-678D-F80265E1D230}"/>
                </a:ext>
              </a:extLst>
            </p:cNvPr>
            <p:cNvSpPr txBox="1"/>
            <p:nvPr/>
          </p:nvSpPr>
          <p:spPr>
            <a:xfrm>
              <a:off x="2050979" y="3533988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الطرح على السطر 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EEA8735E-5846-0B21-B91C-B790CD829113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9ED50300-03C5-9B45-812A-0FD6DA77D5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CA262A0-51DC-2767-5FDC-69258B55B935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620A6C9E-0620-EEE9-A4C8-0F610ACD670B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783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91729" y="839370"/>
            <a:ext cx="7266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20 ستنجزون العمليات التالية 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0B716D-7F09-7DE1-FD4A-142539142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79" y="1569370"/>
            <a:ext cx="3391373" cy="474411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104747" y="2492478"/>
            <a:ext cx="3088169" cy="6869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17083-C8C5-16C6-E4F6-025736A62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6A108AE4-3D1A-7CED-8EC8-B6F841DA5205}"/>
              </a:ext>
            </a:extLst>
          </p:cNvPr>
          <p:cNvGrpSpPr/>
          <p:nvPr/>
        </p:nvGrpSpPr>
        <p:grpSpPr>
          <a:xfrm>
            <a:off x="2052637" y="1914525"/>
            <a:ext cx="5038725" cy="3028950"/>
            <a:chOff x="2052637" y="1914525"/>
            <a:chExt cx="5038725" cy="302895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EE4059D-8422-A0BF-5453-4E80C2C80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52637" y="1914525"/>
              <a:ext cx="5038725" cy="302895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3BDEEDC-F6B2-B713-7622-950F1A5F3A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37923" y="2128074"/>
              <a:ext cx="515324" cy="443750"/>
            </a:xfrm>
            <a:prstGeom prst="rect">
              <a:avLst/>
            </a:prstGeom>
          </p:spPr>
        </p:pic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1AD3AAA1-C147-BED5-369D-6191F56E5BE0}"/>
              </a:ext>
            </a:extLst>
          </p:cNvPr>
          <p:cNvSpPr txBox="1"/>
          <p:nvPr/>
        </p:nvSpPr>
        <p:spPr>
          <a:xfrm>
            <a:off x="349730" y="780378"/>
            <a:ext cx="71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انتبهوا كيف سأحسب الفرق: لا يمكن طرح 8 من 3 ، إذن سأفكك 13 </a:t>
            </a:r>
          </a:p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و أطرح 8 من العشرة      10 ناقص 8 تساوي 2 ثم أضيف 2 ل3   و أحصل على 5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9B9399-20BE-C59D-12C7-7DD262BD45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3FF86C0-5132-0B62-7058-A0019D6EF3FE}"/>
              </a:ext>
            </a:extLst>
          </p:cNvPr>
          <p:cNvSpPr txBox="1"/>
          <p:nvPr/>
        </p:nvSpPr>
        <p:spPr>
          <a:xfrm>
            <a:off x="4386103" y="2187690"/>
            <a:ext cx="47165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C4BC95E-3749-D828-6823-EB7362125CDD}"/>
              </a:ext>
            </a:extLst>
          </p:cNvPr>
          <p:cNvSpPr txBox="1"/>
          <p:nvPr/>
        </p:nvSpPr>
        <p:spPr>
          <a:xfrm>
            <a:off x="4308043" y="1965228"/>
            <a:ext cx="6277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F0B44ED-A5CE-B298-2BD5-D0AED4A70F6A}"/>
              </a:ext>
            </a:extLst>
          </p:cNvPr>
          <p:cNvSpPr txBox="1"/>
          <p:nvPr/>
        </p:nvSpPr>
        <p:spPr>
          <a:xfrm>
            <a:off x="5372946" y="2187066"/>
            <a:ext cx="51619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187FF48-E39A-8297-5C90-F3B7D21A6A3E}"/>
              </a:ext>
            </a:extLst>
          </p:cNvPr>
          <p:cNvSpPr txBox="1"/>
          <p:nvPr/>
        </p:nvSpPr>
        <p:spPr>
          <a:xfrm>
            <a:off x="6497320" y="2202492"/>
            <a:ext cx="3672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512CDB3-4229-3116-3351-11F662C3775A}"/>
              </a:ext>
            </a:extLst>
          </p:cNvPr>
          <p:cNvSpPr txBox="1"/>
          <p:nvPr/>
        </p:nvSpPr>
        <p:spPr>
          <a:xfrm>
            <a:off x="4386103" y="3246940"/>
            <a:ext cx="3672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35A3676-3E63-0045-1B1E-D16174E1B712}"/>
              </a:ext>
            </a:extLst>
          </p:cNvPr>
          <p:cNvSpPr txBox="1"/>
          <p:nvPr/>
        </p:nvSpPr>
        <p:spPr>
          <a:xfrm>
            <a:off x="5977258" y="3285073"/>
            <a:ext cx="39820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050F491-A69F-1B5E-B8E1-5A881359B04A}"/>
              </a:ext>
            </a:extLst>
          </p:cNvPr>
          <p:cNvSpPr txBox="1"/>
          <p:nvPr/>
        </p:nvSpPr>
        <p:spPr>
          <a:xfrm>
            <a:off x="5173843" y="4415560"/>
            <a:ext cx="39820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2BA686-C6E6-4631-CADB-2B8BB3FD1696}"/>
              </a:ext>
            </a:extLst>
          </p:cNvPr>
          <p:cNvSpPr txBox="1"/>
          <p:nvPr/>
        </p:nvSpPr>
        <p:spPr>
          <a:xfrm>
            <a:off x="5256780" y="1965226"/>
            <a:ext cx="9195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F3D1D6E-5DBB-0F08-351B-E65C7D36ABFD}"/>
              </a:ext>
            </a:extLst>
          </p:cNvPr>
          <p:cNvSpPr txBox="1"/>
          <p:nvPr/>
        </p:nvSpPr>
        <p:spPr>
          <a:xfrm>
            <a:off x="6463584" y="1987011"/>
            <a:ext cx="6277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958E9DA-4534-6B77-8DC3-A06A14158D57}"/>
              </a:ext>
            </a:extLst>
          </p:cNvPr>
          <p:cNvSpPr txBox="1"/>
          <p:nvPr/>
        </p:nvSpPr>
        <p:spPr>
          <a:xfrm>
            <a:off x="4308043" y="3069630"/>
            <a:ext cx="6277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DDEC32C-B072-C238-676D-75BF183C912F}"/>
              </a:ext>
            </a:extLst>
          </p:cNvPr>
          <p:cNvSpPr txBox="1"/>
          <p:nvPr/>
        </p:nvSpPr>
        <p:spPr>
          <a:xfrm>
            <a:off x="5889139" y="3044279"/>
            <a:ext cx="6277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628EC52-99F9-90EB-FC72-C49784E3597C}"/>
              </a:ext>
            </a:extLst>
          </p:cNvPr>
          <p:cNvSpPr txBox="1"/>
          <p:nvPr/>
        </p:nvSpPr>
        <p:spPr>
          <a:xfrm>
            <a:off x="5173843" y="4191548"/>
            <a:ext cx="6277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1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21" grpId="0"/>
      <p:bldP spid="22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D668E-9E99-9A2A-35A1-7C980C875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CC07C878-A709-E84F-2147-9B35A1ABC2B6}"/>
              </a:ext>
            </a:extLst>
          </p:cNvPr>
          <p:cNvSpPr txBox="1"/>
          <p:nvPr/>
        </p:nvSpPr>
        <p:spPr>
          <a:xfrm>
            <a:off x="0" y="721386"/>
            <a:ext cx="745861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ويمكن أن أوظف هذه الاستراتيجية ذهنيا :  10 + 3 = 13 </a:t>
            </a:r>
          </a:p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ناقص 8 تساوي 2 و 2 زائد 3 تساوي 5 </a:t>
            </a:r>
          </a:p>
          <a:p>
            <a:pPr lvl="0" algn="r" rtl="1">
              <a:defRPr/>
            </a:pP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ADA289-BF23-7C12-47B2-6422E50ABE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527758A-4D42-CC6F-DF9C-D35A0A51A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682" y="2409057"/>
            <a:ext cx="3114675" cy="77152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D8F0C89-9CBB-E5F1-EE56-6270872685FF}"/>
              </a:ext>
            </a:extLst>
          </p:cNvPr>
          <p:cNvSpPr txBox="1"/>
          <p:nvPr/>
        </p:nvSpPr>
        <p:spPr>
          <a:xfrm>
            <a:off x="5289090" y="2524982"/>
            <a:ext cx="6277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25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فرق العددين ذهنيا  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41B1D07-D325-6BA3-B04B-0C56BBE263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495" y="1919720"/>
            <a:ext cx="7421011" cy="167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نوظف استراتيجية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التفكيك و الطرح من 10 ذهنيا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87A2B9-2FA4-ADF3-7B88-48EA1B55D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495" y="1919720"/>
            <a:ext cx="7421011" cy="167663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0BE7DE0-FFD0-B40F-6826-101D52DD7BB6}"/>
              </a:ext>
            </a:extLst>
          </p:cNvPr>
          <p:cNvSpPr txBox="1"/>
          <p:nvPr/>
        </p:nvSpPr>
        <p:spPr>
          <a:xfrm>
            <a:off x="3573366" y="1919720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CCE64C5-2A6B-6748-4BC5-6B77F377F3AC}"/>
              </a:ext>
            </a:extLst>
          </p:cNvPr>
          <p:cNvSpPr txBox="1"/>
          <p:nvPr/>
        </p:nvSpPr>
        <p:spPr>
          <a:xfrm>
            <a:off x="7460854" y="1874403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139150-97D2-B70B-AF86-4821D9440AC0}"/>
              </a:ext>
            </a:extLst>
          </p:cNvPr>
          <p:cNvSpPr txBox="1"/>
          <p:nvPr/>
        </p:nvSpPr>
        <p:spPr>
          <a:xfrm>
            <a:off x="3597369" y="2935106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3BCE44-D1C7-091F-751B-F5CEBA5A1400}"/>
              </a:ext>
            </a:extLst>
          </p:cNvPr>
          <p:cNvSpPr txBox="1"/>
          <p:nvPr/>
        </p:nvSpPr>
        <p:spPr>
          <a:xfrm>
            <a:off x="7446700" y="2948843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9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1DC0639-C0A6-6F51-FA76-7A6C802446F3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AC5AB5E-D33C-B3DC-E32E-2B0114B4F556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BA0F2AF-0371-FE07-D47E-2951C7565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87395" y="4159041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C4639DB-C7B8-B280-C624-ADEBE22F6724}"/>
                </a:ext>
              </a:extLst>
            </p:cNvPr>
            <p:cNvSpPr txBox="1"/>
            <p:nvPr/>
          </p:nvSpPr>
          <p:spPr>
            <a:xfrm>
              <a:off x="2050979" y="3533988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الطرح على السطر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9EFD226E-0A42-B74C-7959-E19A9EB86618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11AD48D-9FA5-651E-9715-A76A0C9D87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F0738D0-7541-0C33-ADA3-4937EFEA71AB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FAA0111D-E6EA-F5BA-3C9E-2D60AB02F98F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746761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لاحظوا هذه الفواكه هناك: تفاح – برتقال – موز </a:t>
            </a:r>
          </a:p>
          <a:p>
            <a:pPr lvl="0" algn="r">
              <a:defRPr/>
            </a:pPr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يشير الأستاذ(ة) إلى الفواكه 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DAC2C866-44DB-B009-770C-22C6AF91AA28}"/>
              </a:ext>
            </a:extLst>
          </p:cNvPr>
          <p:cNvGrpSpPr/>
          <p:nvPr/>
        </p:nvGrpSpPr>
        <p:grpSpPr>
          <a:xfrm>
            <a:off x="1820341" y="2157811"/>
            <a:ext cx="5503316" cy="1847690"/>
            <a:chOff x="1201551" y="1660290"/>
            <a:chExt cx="6659013" cy="245927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CB57732-3E29-6C19-5210-5E69980F0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73502" y="1695780"/>
              <a:ext cx="1005567" cy="125400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242A1D4-043F-6D8D-5F87-68C870349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084877" y="1695780"/>
              <a:ext cx="1005567" cy="1254002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51AED39-7AE0-E652-82CB-A1E5C7369A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422277" y="2865563"/>
              <a:ext cx="1005567" cy="1254002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1C64A04-C9FE-A1DC-0626-FD8328FDC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34270" y="1660290"/>
              <a:ext cx="1295406" cy="132498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89A7424-D8CA-0AD5-66D2-06A01F015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45646" y="1660290"/>
              <a:ext cx="1295406" cy="132498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A01C3E3-6C89-98CC-C41B-B77B0AFA3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883354" y="2794582"/>
              <a:ext cx="1295406" cy="1324983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DD87813-448C-39BE-630C-3D56F5B0B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70440" y="2894232"/>
              <a:ext cx="1590124" cy="1125682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D1D9B93-F4EC-323D-22C1-CA7DB4919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01551" y="2894232"/>
              <a:ext cx="1590124" cy="1125682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15810DB-8A11-9DF9-55CB-C215A1606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834731" y="2830072"/>
              <a:ext cx="1005567" cy="1254002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7B2E1C8-1B9D-5413-B43B-14D932CA3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32526" y="1695780"/>
              <a:ext cx="1005567" cy="12540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0703F-453D-E3CE-0AAA-A8563A6AF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0077091-8BAD-49F3-86DC-3209DD46ED31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عدد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التفاحات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02204C-B4A8-34C3-E101-744FACB8E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43F3D03B-4005-B836-60F6-0ED38A380FF3}"/>
              </a:ext>
            </a:extLst>
          </p:cNvPr>
          <p:cNvGrpSpPr/>
          <p:nvPr/>
        </p:nvGrpSpPr>
        <p:grpSpPr>
          <a:xfrm>
            <a:off x="1820341" y="2157811"/>
            <a:ext cx="5503316" cy="1847690"/>
            <a:chOff x="1201551" y="1660290"/>
            <a:chExt cx="6659013" cy="245927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5A750CD-64E2-B882-E861-8E57DB837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73502" y="1695780"/>
              <a:ext cx="1005567" cy="125400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782C7E2-66F0-AB0A-7E41-0F5961102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084877" y="1695780"/>
              <a:ext cx="1005567" cy="1254002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9F05063-C340-BB9C-31A2-10C14641C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422277" y="2865563"/>
              <a:ext cx="1005567" cy="1254002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C8AA19B-BD7A-347D-3FE6-F0C8DAB18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34270" y="1660290"/>
              <a:ext cx="1295406" cy="132498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A40A70B-99E7-3FA1-5C44-C01CEAB25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45646" y="1660290"/>
              <a:ext cx="1295406" cy="132498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92AA11A-626E-880D-F803-D5ADD29A3E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883354" y="2794582"/>
              <a:ext cx="1295406" cy="1324983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A852B45-4D6E-BF56-1EAE-BA0EA1ACE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70440" y="2894232"/>
              <a:ext cx="1590124" cy="1125682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D2FB661-811A-E80D-0D9B-E80C13E2C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01551" y="2894232"/>
              <a:ext cx="1590124" cy="1125682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B9EE53B-093D-7004-B881-E67E67B67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834731" y="2830072"/>
              <a:ext cx="1005567" cy="1254002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C073BC7-69BD-A607-570D-A914CA164C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32526" y="1695780"/>
              <a:ext cx="1005567" cy="12540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572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نعد 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التفاحات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: ( 1-2-3-4-5) ،عدد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التفاحات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هو 5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953B97F-FDE1-053E-40B3-EA5861B02AFF}"/>
              </a:ext>
            </a:extLst>
          </p:cNvPr>
          <p:cNvGrpSpPr/>
          <p:nvPr/>
        </p:nvGrpSpPr>
        <p:grpSpPr>
          <a:xfrm>
            <a:off x="1820341" y="2157811"/>
            <a:ext cx="5503316" cy="1847690"/>
            <a:chOff x="1201551" y="1660290"/>
            <a:chExt cx="6659013" cy="245927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79B0163-07C7-FDDA-E883-CEDBC8FCF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73502" y="1695780"/>
              <a:ext cx="1005567" cy="125400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6BC05F9-25B8-EB6F-2322-D24348B18B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084877" y="1695780"/>
              <a:ext cx="1005567" cy="125400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FDD2CA4-37DE-266F-2D17-068C24E7E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422277" y="2865563"/>
              <a:ext cx="1005567" cy="1254002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B8514EF-321F-D78E-A4FC-044927764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34270" y="1660290"/>
              <a:ext cx="1295406" cy="1324983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61F2007-7E78-5222-F7E8-E18761C52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45646" y="1660290"/>
              <a:ext cx="1295406" cy="1324983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08118DB-BAF3-A48D-3E9B-1D78EA7B8B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883354" y="2794582"/>
              <a:ext cx="1295406" cy="132498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8943DA4-0639-14D1-8C53-D85D55A36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70440" y="2894232"/>
              <a:ext cx="1590124" cy="1125682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218225A-15BA-4783-C944-8C035D2CE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01551" y="2894232"/>
              <a:ext cx="1590124" cy="1125682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DFBDA29-F95A-CB9C-6F62-99579E080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834731" y="2830072"/>
              <a:ext cx="1005567" cy="125400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5C370CD-772A-01A1-5B54-BE454115A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32526" y="1695780"/>
              <a:ext cx="1005567" cy="1254002"/>
            </a:xfrm>
            <a:prstGeom prst="rect">
              <a:avLst/>
            </a:prstGeom>
          </p:spPr>
        </p:pic>
      </p:grp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3DE2A85-4B7D-F6EE-A859-C2C7C0FC8E82}"/>
              </a:ext>
            </a:extLst>
          </p:cNvPr>
          <p:cNvCxnSpPr/>
          <p:nvPr/>
        </p:nvCxnSpPr>
        <p:spPr>
          <a:xfrm flipV="1">
            <a:off x="2302410" y="2465458"/>
            <a:ext cx="368709" cy="61943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159D3A9-FD85-D4EA-6A9A-6F0E10121712}"/>
              </a:ext>
            </a:extLst>
          </p:cNvPr>
          <p:cNvCxnSpPr/>
          <p:nvPr/>
        </p:nvCxnSpPr>
        <p:spPr>
          <a:xfrm flipV="1">
            <a:off x="4462854" y="2465458"/>
            <a:ext cx="368709" cy="61943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B0EAA754-E90F-5B66-96F9-75BED48D5B05}"/>
              </a:ext>
            </a:extLst>
          </p:cNvPr>
          <p:cNvCxnSpPr/>
          <p:nvPr/>
        </p:nvCxnSpPr>
        <p:spPr>
          <a:xfrm flipV="1">
            <a:off x="6425392" y="2465458"/>
            <a:ext cx="368709" cy="61943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B2F22AFE-2C84-F25A-8BE8-AAD1925975C1}"/>
              </a:ext>
            </a:extLst>
          </p:cNvPr>
          <p:cNvCxnSpPr/>
          <p:nvPr/>
        </p:nvCxnSpPr>
        <p:spPr>
          <a:xfrm flipV="1">
            <a:off x="3430218" y="3311200"/>
            <a:ext cx="368709" cy="61943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822591B-BE01-8258-6EB5-59CDE9DB63B0}"/>
              </a:ext>
            </a:extLst>
          </p:cNvPr>
          <p:cNvCxnSpPr/>
          <p:nvPr/>
        </p:nvCxnSpPr>
        <p:spPr>
          <a:xfrm flipV="1">
            <a:off x="5547236" y="3311200"/>
            <a:ext cx="368709" cy="61943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5A664E92-1B15-68BB-3E0A-4624BF77C599}"/>
              </a:ext>
            </a:extLst>
          </p:cNvPr>
          <p:cNvSpPr txBox="1"/>
          <p:nvPr/>
        </p:nvSpPr>
        <p:spPr>
          <a:xfrm>
            <a:off x="4252735" y="4483510"/>
            <a:ext cx="6385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</a:rPr>
              <a:t>5</a:t>
            </a:r>
            <a:endParaRPr lang="fr-FR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AE0E8-05A5-EBB2-0E37-2D07E6EA3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C1A69B7-DB1D-C5B0-C79E-0FF72CDBC3E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عدد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البرتقالات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302B88-1329-2098-FB64-9F329F676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8586064-6CC2-A7C6-7B39-FC48F1B11E28}"/>
              </a:ext>
            </a:extLst>
          </p:cNvPr>
          <p:cNvGrpSpPr/>
          <p:nvPr/>
        </p:nvGrpSpPr>
        <p:grpSpPr>
          <a:xfrm>
            <a:off x="1820341" y="2157811"/>
            <a:ext cx="5503316" cy="1847690"/>
            <a:chOff x="1201551" y="1660290"/>
            <a:chExt cx="6659013" cy="245927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0F2283A-948E-F37E-7061-132A12D38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73502" y="1695780"/>
              <a:ext cx="1005567" cy="125400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A3AB42E-3C53-BD13-E045-AC1E43EE9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084877" y="1695780"/>
              <a:ext cx="1005567" cy="1254002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BB053E4-88D5-105F-F35C-1564E9EE3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422277" y="2865563"/>
              <a:ext cx="1005567" cy="125400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045D157-5BF6-ABCD-B5C8-CAEB91180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34270" y="1660290"/>
              <a:ext cx="1295406" cy="1324983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3B93EBE-9C9C-6842-5ABE-2410543C0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45646" y="1660290"/>
              <a:ext cx="1295406" cy="132498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3AB063C-EC42-F3DE-6BA4-B483F7779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883354" y="2794582"/>
              <a:ext cx="1295406" cy="132498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B767732-4D46-DFC8-79D1-EE145545F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70440" y="2894232"/>
              <a:ext cx="1590124" cy="1125682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8C18E41-B145-8D69-D849-74F8DB399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01551" y="2894232"/>
              <a:ext cx="1590124" cy="112568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44821D0-6256-5971-23AD-3B21BB075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834731" y="2830072"/>
              <a:ext cx="1005567" cy="1254002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D8B9CEA-19A4-F0C6-2A1F-D3D547E7E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32526" y="1695780"/>
              <a:ext cx="1005567" cy="12540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422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DBED7-AF4B-C57A-5564-595927FBF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39AD7F2-8547-33FE-1C47-1B3B90B7A79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3A5E19-84E6-2C39-5FC0-FD76B0389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F0D736-39A3-F017-8348-C003589EEEA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17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BBE49-A81D-C886-BE4D-EBB52FE22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CDB5388-A94B-331F-F5D0-EF99FAA35091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نعد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البرتقالات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( 1-2-3) ،عدد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البرتقالات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هو 3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1B5D75-E1E0-A07E-3B09-05319538A9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FA2F342-6EBF-C117-15F4-28432C01F155}"/>
              </a:ext>
            </a:extLst>
          </p:cNvPr>
          <p:cNvGrpSpPr/>
          <p:nvPr/>
        </p:nvGrpSpPr>
        <p:grpSpPr>
          <a:xfrm>
            <a:off x="1820341" y="2157811"/>
            <a:ext cx="5503316" cy="1847690"/>
            <a:chOff x="1201551" y="1660290"/>
            <a:chExt cx="6659013" cy="245927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E3F6380-DB54-CDDF-41EC-A08990389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73502" y="1695780"/>
              <a:ext cx="1005567" cy="125400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C707116-9F44-F303-B951-75958EEDE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084877" y="1695780"/>
              <a:ext cx="1005567" cy="1254002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2E31121-F8DA-A989-3994-2347FDBB0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422277" y="2865563"/>
              <a:ext cx="1005567" cy="1254002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FF484CD-1D95-D0CA-FEF4-F2DEB258A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34270" y="1660290"/>
              <a:ext cx="1295406" cy="1324983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185C4B3-D1EB-EEF3-31AF-0962F1219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45646" y="1679920"/>
              <a:ext cx="1295406" cy="132498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1EC2F94-006F-0E6F-F719-0D52F6315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883354" y="2794582"/>
              <a:ext cx="1295406" cy="1324983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999922A-59A5-E000-A3E1-68FA17730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70440" y="2894232"/>
              <a:ext cx="1590124" cy="1125682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3227D4C-40A9-F60A-74D3-F9EE62919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01551" y="2894232"/>
              <a:ext cx="1590124" cy="1125682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56753EE-5857-52BC-9C44-9AD85296B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834731" y="2830072"/>
              <a:ext cx="1005567" cy="1254002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704D218-8908-BFDB-8A1B-1A5FAC605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32526" y="1695780"/>
              <a:ext cx="1005567" cy="1254002"/>
            </a:xfrm>
            <a:prstGeom prst="rect">
              <a:avLst/>
            </a:prstGeom>
          </p:spPr>
        </p:pic>
      </p:grp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4D2C893-8290-DD6D-6202-048ABC1C021A}"/>
              </a:ext>
            </a:extLst>
          </p:cNvPr>
          <p:cNvCxnSpPr/>
          <p:nvPr/>
        </p:nvCxnSpPr>
        <p:spPr>
          <a:xfrm flipV="1">
            <a:off x="3320584" y="2417254"/>
            <a:ext cx="368709" cy="61943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0AB51BBC-82DC-0ABB-E14B-E99979FD7227}"/>
              </a:ext>
            </a:extLst>
          </p:cNvPr>
          <p:cNvSpPr txBox="1"/>
          <p:nvPr/>
        </p:nvSpPr>
        <p:spPr>
          <a:xfrm>
            <a:off x="4252735" y="4483510"/>
            <a:ext cx="6385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</a:rPr>
              <a:t>3</a:t>
            </a:r>
            <a:endParaRPr lang="fr-FR" sz="5400" b="1" dirty="0">
              <a:solidFill>
                <a:srgbClr val="C00000"/>
              </a:solidFill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473DC8FC-1CA0-6C20-1437-039C7349CCDD}"/>
              </a:ext>
            </a:extLst>
          </p:cNvPr>
          <p:cNvCxnSpPr/>
          <p:nvPr/>
        </p:nvCxnSpPr>
        <p:spPr>
          <a:xfrm flipV="1">
            <a:off x="5454704" y="2443919"/>
            <a:ext cx="368709" cy="61943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E0DB30BB-1876-C239-6E71-01B10D861E1C}"/>
              </a:ext>
            </a:extLst>
          </p:cNvPr>
          <p:cNvCxnSpPr/>
          <p:nvPr/>
        </p:nvCxnSpPr>
        <p:spPr>
          <a:xfrm flipV="1">
            <a:off x="4405000" y="3294918"/>
            <a:ext cx="368709" cy="61943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36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A703B-9DC8-47A4-C493-A2A84E7A9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95DC1FD-FADF-DB2B-E781-D3DE0A05B455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عدد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الموزات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CB5BB3-6CCB-EEC0-0E63-984E86D17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8FBD5D3-19FE-5045-DE93-9121A2407384}"/>
              </a:ext>
            </a:extLst>
          </p:cNvPr>
          <p:cNvGrpSpPr/>
          <p:nvPr/>
        </p:nvGrpSpPr>
        <p:grpSpPr>
          <a:xfrm>
            <a:off x="1820341" y="2157811"/>
            <a:ext cx="5503316" cy="1847690"/>
            <a:chOff x="1201551" y="1660290"/>
            <a:chExt cx="6659013" cy="245927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96CE70C-D570-E3A9-3140-2616B0EC0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73502" y="1695780"/>
              <a:ext cx="1005567" cy="125400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B8D72B-296A-1C61-CB6F-D5B11809E9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084877" y="1695780"/>
              <a:ext cx="1005567" cy="1254002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0AF1B1B-898C-ECC8-16F6-BC447E2B3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422277" y="2865563"/>
              <a:ext cx="1005567" cy="125400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D851FCA-76A9-5258-3D4E-254284E51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34270" y="1660290"/>
              <a:ext cx="1295406" cy="1324983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FCD668E-7DFA-781A-E85B-D6AB8F949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45646" y="1660290"/>
              <a:ext cx="1295406" cy="132498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CA8BCF0-3E86-3B4F-303C-B08D3ACFA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883354" y="2794582"/>
              <a:ext cx="1295406" cy="132498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305E89A-2771-7E02-C13F-6442227D3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70440" y="2894232"/>
              <a:ext cx="1590124" cy="1125682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7FF3F7E-6339-F154-BBFD-98F267A5C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01551" y="2894232"/>
              <a:ext cx="1590124" cy="112568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259051A-79D8-632F-2FEC-38AB0787D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834731" y="2830072"/>
              <a:ext cx="1005567" cy="1254002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30502F81-CCFA-A88A-EC22-76928A48F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32526" y="1695780"/>
              <a:ext cx="1005567" cy="12540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722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A2185-77D7-B378-4905-FD1D59629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28EBFCE-2054-9489-DB69-180E9C0CDB8A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324942F-9EBE-6B83-0C58-B6F518ED5E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D5F6E7C-140C-E6B6-A79D-E3D0ECB9331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07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DD9A7-53DD-3D08-9DB4-0E35F12C6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26413C4-CC67-818A-9CF6-359956F7631F}"/>
              </a:ext>
            </a:extLst>
          </p:cNvPr>
          <p:cNvSpPr txBox="1"/>
          <p:nvPr/>
        </p:nvSpPr>
        <p:spPr>
          <a:xfrm>
            <a:off x="132735" y="76150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نعد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الموزات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 ( 1-2) ،عدد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الموزات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هو 2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إذن عدد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التفاحات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هو5    و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البرتقالات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هو 3      أما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الموزات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فعددها هو 2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E98CC7-805A-F4FE-D28C-8E4A55126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3F7AD03-186B-9F51-605A-3CA7BA7EA6F4}"/>
              </a:ext>
            </a:extLst>
          </p:cNvPr>
          <p:cNvGrpSpPr/>
          <p:nvPr/>
        </p:nvGrpSpPr>
        <p:grpSpPr>
          <a:xfrm>
            <a:off x="1820341" y="2157811"/>
            <a:ext cx="5503316" cy="1847690"/>
            <a:chOff x="1201551" y="1660290"/>
            <a:chExt cx="6659013" cy="245927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54CFCF7-E1CC-2944-79E4-4B7164EDB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73502" y="1695780"/>
              <a:ext cx="1005567" cy="125400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2082A2F-70DF-5D6B-6F20-9EC4275EF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084877" y="1695780"/>
              <a:ext cx="1005567" cy="1254002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2BF9F58-8B65-B0BE-62E5-F325C2D05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422277" y="2865563"/>
              <a:ext cx="1005567" cy="1254002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523A015-706C-8BD8-3DD0-B07AB939C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34270" y="1660290"/>
              <a:ext cx="1295406" cy="1324983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60CB66B-CBEF-5DFF-4107-12FDFE679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45646" y="1660290"/>
              <a:ext cx="1295406" cy="1324983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19A9C3E-A8E6-8580-84E3-0CC2410BB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883354" y="2794582"/>
              <a:ext cx="1295406" cy="1324983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794F952-F12E-1988-ED80-C574012E3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70440" y="2894232"/>
              <a:ext cx="1590124" cy="1125682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2C0A389-7818-25E9-82AE-6D2E122AA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01551" y="2894232"/>
              <a:ext cx="1590124" cy="1125682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A00C950-7116-3C12-2207-7D382BB35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834731" y="2830072"/>
              <a:ext cx="1005567" cy="1254002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9F1A29E-0973-8C80-BEBE-E3D4988E7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32526" y="1695780"/>
              <a:ext cx="1005567" cy="1254002"/>
            </a:xfrm>
            <a:prstGeom prst="rect">
              <a:avLst/>
            </a:prstGeom>
          </p:spPr>
        </p:pic>
      </p:grp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BBB85371-7E85-0C5E-E6D6-AFA20DA13B33}"/>
              </a:ext>
            </a:extLst>
          </p:cNvPr>
          <p:cNvCxnSpPr/>
          <p:nvPr/>
        </p:nvCxnSpPr>
        <p:spPr>
          <a:xfrm flipV="1">
            <a:off x="2257577" y="3256526"/>
            <a:ext cx="368709" cy="61943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AD7B302F-A6F8-CB9B-11BB-1CFCFAB1582C}"/>
              </a:ext>
            </a:extLst>
          </p:cNvPr>
          <p:cNvSpPr txBox="1"/>
          <p:nvPr/>
        </p:nvSpPr>
        <p:spPr>
          <a:xfrm>
            <a:off x="4252735" y="4483510"/>
            <a:ext cx="6385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</a:rPr>
              <a:t>2</a:t>
            </a:r>
            <a:endParaRPr lang="fr-FR" sz="5400" b="1" dirty="0">
              <a:solidFill>
                <a:srgbClr val="C00000"/>
              </a:solidFill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F3FD6DCA-5A24-6516-3508-E87FECED03EB}"/>
              </a:ext>
            </a:extLst>
          </p:cNvPr>
          <p:cNvCxnSpPr/>
          <p:nvPr/>
        </p:nvCxnSpPr>
        <p:spPr>
          <a:xfrm flipV="1">
            <a:off x="6362914" y="3311200"/>
            <a:ext cx="368709" cy="61943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97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2036" y="3412579"/>
            <a:ext cx="4508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تصنيف المعطيات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9496" y="738734"/>
            <a:ext cx="7598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نقوم بتصنيف معطيات في جدول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N1-P4-SEM3-S1">
            <a:hlinkClick r:id="" action="ppaction://media"/>
            <a:extLst>
              <a:ext uri="{FF2B5EF4-FFF2-40B4-BE49-F238E27FC236}">
                <a16:creationId xmlns:a16="http://schemas.microsoft.com/office/drawing/2014/main" id="{9F5C9769-194C-9053-B378-8E23CE9D9E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9588" y="1999830"/>
            <a:ext cx="7485842" cy="421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99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تصنيف معطيات صورة في جدول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5DD199-A658-9626-99DA-14099266C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994" y="2079298"/>
            <a:ext cx="6521791" cy="358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61005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نصنف معطيات هذه الصورة في جدول . سننجز هذا النشاط  خطوة خطوة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9A1986D-B298-F955-87A5-D0F6EC434FDE}"/>
              </a:ext>
            </a:extLst>
          </p:cNvPr>
          <p:cNvGrpSpPr/>
          <p:nvPr/>
        </p:nvGrpSpPr>
        <p:grpSpPr>
          <a:xfrm>
            <a:off x="1961485" y="1708662"/>
            <a:ext cx="4912421" cy="1632458"/>
            <a:chOff x="1961485" y="2092114"/>
            <a:chExt cx="4912421" cy="163245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A0A7B89-CE78-7E53-E8B5-AF7463AA7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95457" y="2975590"/>
              <a:ext cx="563913" cy="603303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3D26E85-624D-9A03-F28A-0266C21FB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61485" y="2315921"/>
              <a:ext cx="1091863" cy="447044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425934E-064A-85C4-D77A-EEDD0AC1F9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60288" y="2799836"/>
              <a:ext cx="694255" cy="894659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BCFD84B-648D-55D3-989B-E8FD549AC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66288" y="3053720"/>
              <a:ext cx="1091863" cy="447044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E7FD89F-BE77-BFA7-6C10-EB79CF62E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43759" y="2092114"/>
              <a:ext cx="694255" cy="89465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38683C5-B16C-B5CF-B3E3-FC87858D7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28425" y="2237792"/>
              <a:ext cx="563913" cy="603303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F49384E-E035-3681-22CE-9B72B32D1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82749" y="2315921"/>
              <a:ext cx="1091863" cy="447044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BB7D69B-D4B6-0045-5275-7B8029B38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72969" y="2829913"/>
              <a:ext cx="694255" cy="894659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ED9943D-45EB-6F7B-5F09-7FA38DE64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82043" y="3053720"/>
              <a:ext cx="1091863" cy="447044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F7421CA-3B26-707F-22E9-77D75846D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65023" y="2315921"/>
              <a:ext cx="1091863" cy="447044"/>
            </a:xfrm>
            <a:prstGeom prst="rect">
              <a:avLst/>
            </a:prstGeom>
          </p:spPr>
        </p:pic>
      </p:grp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AF25356C-0BDC-BCE2-A313-D169E84185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28248"/>
              </p:ext>
            </p:extLst>
          </p:nvPr>
        </p:nvGraphicFramePr>
        <p:xfrm>
          <a:off x="1534749" y="3786705"/>
          <a:ext cx="60960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1529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734471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الْأَدَواتُ الْمَدْرَسِيَةُ 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عَدَدُ الْعَناصِرِ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7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2566611D-3EBC-5D82-7CAB-4B604493EAA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51896" y="4324855"/>
            <a:ext cx="1091863" cy="44704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33FC5F-046B-867E-9FB1-9FFD899F7C0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45393" y="4908986"/>
            <a:ext cx="521605" cy="67217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F0ABCB-2017-3D58-46E9-D9F4DD823C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3085" y="5619769"/>
            <a:ext cx="563913" cy="60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هي الخطوة الأولى ؟ من يقوم إلى السبورة ليعد السيارات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11C49C3-19AC-B8A8-744A-7FBDFFF486B0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C969DB7-7F15-23E5-AF87-2D3B0718E29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8A45754-3AFF-9AAA-F720-AB8990691E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AA9CABF9-B278-DAEB-69B9-142FEF8FF61F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036E9CF-7D50-ACB6-9720-3DDA8EFA667B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عدد العناصر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A1F57F3-FBAA-9591-DC8B-8E90DDA4AE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12271179-5B4D-8EB5-90AB-0C65B0198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B1601B39-E334-6C0B-D2E6-6F04306676A3}"/>
              </a:ext>
            </a:extLst>
          </p:cNvPr>
          <p:cNvGrpSpPr/>
          <p:nvPr/>
        </p:nvGrpSpPr>
        <p:grpSpPr>
          <a:xfrm>
            <a:off x="1961485" y="2165854"/>
            <a:ext cx="4912421" cy="1632458"/>
            <a:chOff x="1961485" y="2092114"/>
            <a:chExt cx="4912421" cy="1632458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52DBB52-A11E-8724-D6D6-47C392B86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95457" y="2975590"/>
              <a:ext cx="563913" cy="603303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5AF4C2C-276A-B0A3-2CFB-582899035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61485" y="2315921"/>
              <a:ext cx="1091863" cy="447044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22A1801E-572C-0E71-04C8-9D36767D8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60288" y="2799836"/>
              <a:ext cx="694255" cy="894659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DF9A0AC8-098A-B87E-78E1-C61A8DECC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66288" y="3053720"/>
              <a:ext cx="1091863" cy="447044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195238E5-0B7E-5B54-AEE0-98E81EFAD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43759" y="2092114"/>
              <a:ext cx="694255" cy="894659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185C3CAA-9FD8-3D59-2E68-A9F3FABD1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28425" y="2237792"/>
              <a:ext cx="563913" cy="603303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E8BB0B6-C1A5-E93A-4859-97E4B66E0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82749" y="2315921"/>
              <a:ext cx="1091863" cy="447044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56477AE3-8E36-1275-0B5F-42223FADF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72969" y="2829913"/>
              <a:ext cx="694255" cy="894659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1F00A26-21D5-A33E-D586-E1A3A4097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82043" y="3053720"/>
              <a:ext cx="1091863" cy="447044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A6C7B830-36EE-2DC9-F49C-67A297ACF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65023" y="2315921"/>
              <a:ext cx="1091863" cy="447044"/>
            </a:xfrm>
            <a:prstGeom prst="rect">
              <a:avLst/>
            </a:prstGeom>
          </p:spPr>
        </p:pic>
      </p:grpSp>
      <p:graphicFrame>
        <p:nvGraphicFramePr>
          <p:cNvPr id="35" name="Tableau 34">
            <a:extLst>
              <a:ext uri="{FF2B5EF4-FFF2-40B4-BE49-F238E27FC236}">
                <a16:creationId xmlns:a16="http://schemas.microsoft.com/office/drawing/2014/main" id="{19453041-E846-DC5C-B398-2F2205D55F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622864"/>
              </p:ext>
            </p:extLst>
          </p:nvPr>
        </p:nvGraphicFramePr>
        <p:xfrm>
          <a:off x="1534749" y="3786705"/>
          <a:ext cx="60960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1529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734471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الْأَدَواتُ الْمَدْرَسِيَةُ 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عَدَدُ الْعَناصِرِ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7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36" name="Image 35">
            <a:extLst>
              <a:ext uri="{FF2B5EF4-FFF2-40B4-BE49-F238E27FC236}">
                <a16:creationId xmlns:a16="http://schemas.microsoft.com/office/drawing/2014/main" id="{E9B83770-3255-8D20-D886-278664A0C9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C5CF6AA-7DF6-5FB8-67D7-C65E0A2133E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2959" y="4243144"/>
            <a:ext cx="1091863" cy="44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D8A70-F37D-C9A5-7977-0009BDAB7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CF00B4-2DED-3F70-9848-02D160084EF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AB8F9C-90C2-E660-5BFF-721E8B2B7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A11270-D967-15FD-2C6C-A4373225BDF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88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CA40B-E408-11B6-8399-2C9F9D365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3B75804-FEFA-D072-9BF7-5C32704C9DD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نعد السيارات ( 1-2-3-4 -5)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B34D09-48B9-E4C1-14C5-0F9E64780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5A73BEE-A088-3FF4-A01E-1B49DC630311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9C3B29E-EBEC-C9A3-0D48-63E9C9F16050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60C2042C-580F-121F-6B68-E672317DE4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6E96491-15AA-D68D-0638-43373CD741C3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C5CA1722-0E04-941E-D93F-78837CD74C66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عدد العناصر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73915ADD-FDB3-93B2-005C-4812BBCE9B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453B93F-7F5E-BFFD-5A32-17C76266F171}"/>
              </a:ext>
            </a:extLst>
          </p:cNvPr>
          <p:cNvGrpSpPr/>
          <p:nvPr/>
        </p:nvGrpSpPr>
        <p:grpSpPr>
          <a:xfrm>
            <a:off x="1961485" y="2136358"/>
            <a:ext cx="4912421" cy="1632458"/>
            <a:chOff x="1961485" y="2092114"/>
            <a:chExt cx="4912421" cy="1632458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649108E-7821-EF3B-B0A6-91F0EA5C7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95457" y="2975590"/>
              <a:ext cx="563913" cy="60330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2FA13DF-3BC2-7ED4-AC51-E2F5940F13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61485" y="2315921"/>
              <a:ext cx="1091863" cy="447044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42B2BC0-CEFD-9721-80FE-7CC01C825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60288" y="2799836"/>
              <a:ext cx="694255" cy="89465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492983F-1AE4-E128-B2F4-F9837372D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66288" y="3053720"/>
              <a:ext cx="1091863" cy="447044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C5510BB-1C18-55C6-2C02-5EBDD85F9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43759" y="2092114"/>
              <a:ext cx="694255" cy="894659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1849B12-99D8-AD5D-4D19-F72CA7A7F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28425" y="2237792"/>
              <a:ext cx="563913" cy="603303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191E96A-F567-FAF3-9A23-404F14002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82749" y="2315921"/>
              <a:ext cx="1091863" cy="447044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8A1A401E-0BD0-1C9D-D218-80149B8FA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72969" y="2829913"/>
              <a:ext cx="694255" cy="894659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A9A0141-1123-6810-BEFC-18A2AD1AF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82043" y="3053720"/>
              <a:ext cx="1091863" cy="447044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B9E7800-71DB-0C4B-6BAF-869BAE0440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65023" y="2315921"/>
              <a:ext cx="1091863" cy="447044"/>
            </a:xfrm>
            <a:prstGeom prst="rect">
              <a:avLst/>
            </a:prstGeom>
          </p:spPr>
        </p:pic>
      </p:grp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C58D37A1-79B1-B676-345A-9386339F1E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420665"/>
              </p:ext>
            </p:extLst>
          </p:nvPr>
        </p:nvGraphicFramePr>
        <p:xfrm>
          <a:off x="1534749" y="3786705"/>
          <a:ext cx="60960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1529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734471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الْأَدَواتُ الْمَدْرَسِيَةُ 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عَدَدُ الْعَناصِرِ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7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24" name="Image 23">
            <a:extLst>
              <a:ext uri="{FF2B5EF4-FFF2-40B4-BE49-F238E27FC236}">
                <a16:creationId xmlns:a16="http://schemas.microsoft.com/office/drawing/2014/main" id="{58B9404B-4343-9CB8-9C30-688E3E4DDA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808B56B-A487-4F93-4D17-FAF76FB3DF9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2959" y="4243144"/>
            <a:ext cx="1091863" cy="447044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E5C94B29-9C6A-8A32-C9F8-485E90C1A9CA}"/>
              </a:ext>
            </a:extLst>
          </p:cNvPr>
          <p:cNvCxnSpPr/>
          <p:nvPr/>
        </p:nvCxnSpPr>
        <p:spPr>
          <a:xfrm flipV="1">
            <a:off x="2344515" y="2280769"/>
            <a:ext cx="384375" cy="4866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3E992B30-4A7A-DAA8-5180-B51CBE267E51}"/>
              </a:ext>
            </a:extLst>
          </p:cNvPr>
          <p:cNvCxnSpPr/>
          <p:nvPr/>
        </p:nvCxnSpPr>
        <p:spPr>
          <a:xfrm flipV="1">
            <a:off x="4972969" y="2327927"/>
            <a:ext cx="384375" cy="4866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EFB313C1-4CC9-4B6D-8A43-594255E665B1}"/>
              </a:ext>
            </a:extLst>
          </p:cNvPr>
          <p:cNvCxnSpPr/>
          <p:nvPr/>
        </p:nvCxnSpPr>
        <p:spPr>
          <a:xfrm flipV="1">
            <a:off x="6155243" y="2327927"/>
            <a:ext cx="384375" cy="4866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EDDC0DC9-1C17-1C0C-E553-93DDE17B5848}"/>
              </a:ext>
            </a:extLst>
          </p:cNvPr>
          <p:cNvCxnSpPr/>
          <p:nvPr/>
        </p:nvCxnSpPr>
        <p:spPr>
          <a:xfrm flipV="1">
            <a:off x="4127230" y="3031017"/>
            <a:ext cx="384375" cy="4866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C10D43A5-F59C-5308-74FD-01F35ED644FE}"/>
              </a:ext>
            </a:extLst>
          </p:cNvPr>
          <p:cNvCxnSpPr/>
          <p:nvPr/>
        </p:nvCxnSpPr>
        <p:spPr>
          <a:xfrm flipV="1">
            <a:off x="6079562" y="3053140"/>
            <a:ext cx="384375" cy="4866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3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FECD6-28DA-48D1-518D-8AF658E54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37672F5-2A75-EBAF-F3AF-9404C1BF4576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؟ من يكتب عدد السيارات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5DC7861-46DF-C219-95AF-802E59565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15621C2-B99A-7DFC-E128-67C97BBD00B7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  <a:solidFill>
            <a:schemeClr val="bg1">
              <a:lumMod val="75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40F97D-E7F4-B8ED-D429-B2847D06AE6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41A97886-5AE2-7A56-FF24-54DDA7D1DB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852D143A-2C56-CEC4-48A6-95284026980F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66504BD-FA79-F638-91A9-CCFCC1D3AF71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عدد العناصر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6F7D5C1A-4B68-4583-4A7D-76AC98BF8E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6FB12F4-BBFA-D248-4720-CB6AA75946D3}"/>
              </a:ext>
            </a:extLst>
          </p:cNvPr>
          <p:cNvGrpSpPr/>
          <p:nvPr/>
        </p:nvGrpSpPr>
        <p:grpSpPr>
          <a:xfrm>
            <a:off x="1961485" y="2136358"/>
            <a:ext cx="4912421" cy="1632458"/>
            <a:chOff x="1961485" y="2092114"/>
            <a:chExt cx="4912421" cy="1632458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6EECFA-2CBA-21C9-68E2-F26F86032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95457" y="2975590"/>
              <a:ext cx="563913" cy="60330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7D90A4C-BBE1-28EE-5585-A8BB21D45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61485" y="2315921"/>
              <a:ext cx="1091863" cy="447044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94A0FA0-27DF-008D-16AF-B77333EA5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60288" y="2799836"/>
              <a:ext cx="694255" cy="89465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41B66A4A-A7B7-D888-D528-B305E6BC1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66288" y="3053720"/>
              <a:ext cx="1091863" cy="447044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9EE4A41-244A-5A65-1669-007D3E2F1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43759" y="2092114"/>
              <a:ext cx="694255" cy="894659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F94760E-A3F5-9D1D-E7FD-F487BCA21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28425" y="2237792"/>
              <a:ext cx="563913" cy="603303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FD4E68A-93FF-A33A-DFDD-AC8A7EFE3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82749" y="2315921"/>
              <a:ext cx="1091863" cy="447044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F0A0999-997C-FCAE-99B1-4C0541BE9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72969" y="2829913"/>
              <a:ext cx="694255" cy="894659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BCF97B4-4AC2-AA3B-0CDC-4D1F994D6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82043" y="3053720"/>
              <a:ext cx="1091863" cy="447044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612FFEF-7534-7311-712D-75EC57594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65023" y="2315921"/>
              <a:ext cx="1091863" cy="447044"/>
            </a:xfrm>
            <a:prstGeom prst="rect">
              <a:avLst/>
            </a:prstGeom>
          </p:spPr>
        </p:pic>
      </p:grp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1257CFA7-8A89-D81C-5272-758170F3CEA7}"/>
              </a:ext>
            </a:extLst>
          </p:cNvPr>
          <p:cNvGraphicFramePr>
            <a:graphicFrameLocks noGrp="1"/>
          </p:cNvGraphicFramePr>
          <p:nvPr/>
        </p:nvGraphicFramePr>
        <p:xfrm>
          <a:off x="1534749" y="3786705"/>
          <a:ext cx="60960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1529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734471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الْأَدَواتُ الْمَدْرَسِيَةُ 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عَدَدُ الْعَناصِرِ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7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24" name="Image 23">
            <a:extLst>
              <a:ext uri="{FF2B5EF4-FFF2-40B4-BE49-F238E27FC236}">
                <a16:creationId xmlns:a16="http://schemas.microsoft.com/office/drawing/2014/main" id="{15DEEEAF-3D10-2748-DC0C-14BD8E3D9E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2B47E9C-0A6B-848B-2B2D-2B21D3AACF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2959" y="4243144"/>
            <a:ext cx="1091863" cy="447044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EA1632E8-4D43-2CFD-72AF-553BF0BC1914}"/>
              </a:ext>
            </a:extLst>
          </p:cNvPr>
          <p:cNvCxnSpPr/>
          <p:nvPr/>
        </p:nvCxnSpPr>
        <p:spPr>
          <a:xfrm flipV="1">
            <a:off x="2344515" y="2280769"/>
            <a:ext cx="384375" cy="4866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0D27293D-833F-7047-EA76-20621E2950F3}"/>
              </a:ext>
            </a:extLst>
          </p:cNvPr>
          <p:cNvCxnSpPr/>
          <p:nvPr/>
        </p:nvCxnSpPr>
        <p:spPr>
          <a:xfrm flipV="1">
            <a:off x="4972969" y="2327927"/>
            <a:ext cx="384375" cy="4866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0893EA8B-48EF-0FAD-621C-3EF99C4329ED}"/>
              </a:ext>
            </a:extLst>
          </p:cNvPr>
          <p:cNvCxnSpPr/>
          <p:nvPr/>
        </p:nvCxnSpPr>
        <p:spPr>
          <a:xfrm flipV="1">
            <a:off x="6155243" y="2327927"/>
            <a:ext cx="384375" cy="4866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7369BB4F-BF9B-1F39-2996-AD1E8240A301}"/>
              </a:ext>
            </a:extLst>
          </p:cNvPr>
          <p:cNvCxnSpPr/>
          <p:nvPr/>
        </p:nvCxnSpPr>
        <p:spPr>
          <a:xfrm flipV="1">
            <a:off x="4127230" y="3031017"/>
            <a:ext cx="384375" cy="4866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6FFD5BD5-1642-591D-3E81-D31EA9E2710D}"/>
              </a:ext>
            </a:extLst>
          </p:cNvPr>
          <p:cNvCxnSpPr/>
          <p:nvPr/>
        </p:nvCxnSpPr>
        <p:spPr>
          <a:xfrm flipV="1">
            <a:off x="6079562" y="3053140"/>
            <a:ext cx="384375" cy="4866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88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51A38-D80E-3C0E-2F93-55519016E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3F1DF1-7C5C-445C-BB18-B875EFB4BE3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نكتب 5 أمام  السيارة  في الجدول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6B36FD-D79D-A5B8-1FF9-A1D753D56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7485185-A007-4F00-73B4-C1727D35BDBA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  <a:solidFill>
            <a:schemeClr val="bg1">
              <a:lumMod val="75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D2BADD7-1E4F-E43B-6B22-C6BFDA11FC7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8A266AF4-F8A5-C4AB-6DEA-4E1D701E18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374BF27D-8375-BC74-DE48-DB74AEABAE43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AF6968F-72D1-D37C-902F-25377C0D6D75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عدد العناصر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91C63D09-B9CB-077F-D76A-8E280A7EF4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CF4B732-5764-1B6B-BD67-FB10ACA40BF1}"/>
              </a:ext>
            </a:extLst>
          </p:cNvPr>
          <p:cNvGrpSpPr/>
          <p:nvPr/>
        </p:nvGrpSpPr>
        <p:grpSpPr>
          <a:xfrm>
            <a:off x="1961485" y="2136358"/>
            <a:ext cx="4912421" cy="1632458"/>
            <a:chOff x="1961485" y="2092114"/>
            <a:chExt cx="4912421" cy="1632458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87DDDBF-6E28-E735-1E13-0576FAE1A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95457" y="2975590"/>
              <a:ext cx="563913" cy="60330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839AAE-8C87-3359-24F7-866C4CCFA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61485" y="2315921"/>
              <a:ext cx="1091863" cy="447044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7B03F5C-4845-ECB0-402B-FCAF43B4E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60288" y="2799836"/>
              <a:ext cx="694255" cy="89465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97F4F15-AFED-8949-525B-74C01A4F0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66288" y="3053720"/>
              <a:ext cx="1091863" cy="447044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3F0AE10-37D5-77BE-723B-92A264510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43759" y="2092114"/>
              <a:ext cx="694255" cy="894659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E1D239B7-A24B-54A1-0754-5260BC97E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28425" y="2237792"/>
              <a:ext cx="563913" cy="603303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B72D0AAF-759F-4D28-20BB-867EE8AC7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82749" y="2315921"/>
              <a:ext cx="1091863" cy="447044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E3152109-1090-7927-5C6C-7EB8EA598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72969" y="2829913"/>
              <a:ext cx="694255" cy="894659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C0CA64D-680C-E65C-B1E7-D73FBFFCD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82043" y="3053720"/>
              <a:ext cx="1091863" cy="447044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D026056-4386-8F06-F44C-99573EA36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65023" y="2315921"/>
              <a:ext cx="1091863" cy="447044"/>
            </a:xfrm>
            <a:prstGeom prst="rect">
              <a:avLst/>
            </a:prstGeom>
          </p:spPr>
        </p:pic>
      </p:grp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8550BEEA-CAB8-6C22-1B67-DF193106E002}"/>
              </a:ext>
            </a:extLst>
          </p:cNvPr>
          <p:cNvGraphicFramePr>
            <a:graphicFrameLocks noGrp="1"/>
          </p:cNvGraphicFramePr>
          <p:nvPr/>
        </p:nvGraphicFramePr>
        <p:xfrm>
          <a:off x="1534749" y="3786705"/>
          <a:ext cx="60960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1529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734471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الْأَدَواتُ الْمَدْرَسِيَةُ 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عَدَدُ الْعَناصِرِ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7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24" name="Image 23">
            <a:extLst>
              <a:ext uri="{FF2B5EF4-FFF2-40B4-BE49-F238E27FC236}">
                <a16:creationId xmlns:a16="http://schemas.microsoft.com/office/drawing/2014/main" id="{C14B1553-33AD-1AA1-A473-6D776A6155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0B487B5-3A8D-A3B4-BEC3-09B570E6313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2959" y="4243144"/>
            <a:ext cx="1091863" cy="447044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78581D2B-1BE0-05E6-6980-F35296F446B5}"/>
              </a:ext>
            </a:extLst>
          </p:cNvPr>
          <p:cNvCxnSpPr/>
          <p:nvPr/>
        </p:nvCxnSpPr>
        <p:spPr>
          <a:xfrm flipV="1">
            <a:off x="2344515" y="2280769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188AAF55-F924-7D78-F30D-EAF7AD5D4D3D}"/>
              </a:ext>
            </a:extLst>
          </p:cNvPr>
          <p:cNvCxnSpPr/>
          <p:nvPr/>
        </p:nvCxnSpPr>
        <p:spPr>
          <a:xfrm flipV="1">
            <a:off x="4972969" y="2327927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05100205-E982-E1D3-F035-63B94D2D2D0A}"/>
              </a:ext>
            </a:extLst>
          </p:cNvPr>
          <p:cNvCxnSpPr/>
          <p:nvPr/>
        </p:nvCxnSpPr>
        <p:spPr>
          <a:xfrm flipV="1">
            <a:off x="6155243" y="2327927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BE97CF21-32C2-4D2F-9FAB-509017756C5C}"/>
              </a:ext>
            </a:extLst>
          </p:cNvPr>
          <p:cNvCxnSpPr/>
          <p:nvPr/>
        </p:nvCxnSpPr>
        <p:spPr>
          <a:xfrm flipV="1">
            <a:off x="4127230" y="3031017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9AA5DDCC-7EC1-157E-3B00-87889EA33E08}"/>
              </a:ext>
            </a:extLst>
          </p:cNvPr>
          <p:cNvCxnSpPr/>
          <p:nvPr/>
        </p:nvCxnSpPr>
        <p:spPr>
          <a:xfrm flipV="1">
            <a:off x="6079562" y="3053140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02251B77-D598-EC0C-59B2-D917E59AD283}"/>
              </a:ext>
            </a:extLst>
          </p:cNvPr>
          <p:cNvSpPr txBox="1"/>
          <p:nvPr/>
        </p:nvSpPr>
        <p:spPr>
          <a:xfrm>
            <a:off x="5575060" y="4174207"/>
            <a:ext cx="413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</a:rPr>
              <a:t>5</a:t>
            </a:r>
            <a:endParaRPr lang="fr-FR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66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CE0D1-DC09-B349-64E5-D98460D35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55FBEE1-4580-3BAC-25F3-4D4E3139F19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الدمى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7F92CB-B350-B6AB-1FDA-B9ED57718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531A42C-F2EB-1FCA-C0EF-AC3C500351F6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39689A4-D829-CB7A-1159-A8EB8F5B4B45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823AD70C-140A-E32A-114B-4F346167C2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AB2A259B-29EA-CF57-6340-24CCE2366465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B3A353F-4A70-FFDB-8713-E5879D46F583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عدد العناصر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2F1368D-F9BB-BE33-F203-8E69663E11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F5AB82B-E8F9-5ED5-EBCF-BC8C70303D56}"/>
              </a:ext>
            </a:extLst>
          </p:cNvPr>
          <p:cNvGrpSpPr/>
          <p:nvPr/>
        </p:nvGrpSpPr>
        <p:grpSpPr>
          <a:xfrm>
            <a:off x="1961485" y="2136358"/>
            <a:ext cx="4912421" cy="1632458"/>
            <a:chOff x="1961485" y="2092114"/>
            <a:chExt cx="4912421" cy="1632458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60809-7FEA-BCA4-FD11-091B90B81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95457" y="2975590"/>
              <a:ext cx="563913" cy="60330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0056F48-D363-4F74-DCD0-25C1E4A64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61485" y="2315921"/>
              <a:ext cx="1091863" cy="447044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2014274-0BB9-374A-F10B-B25071350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60288" y="2799836"/>
              <a:ext cx="694255" cy="89465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C83EE94-8A89-C0B1-A0F4-786839DF6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66288" y="3053720"/>
              <a:ext cx="1091863" cy="447044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DFD6F1D-33BD-B844-0443-91A134F3A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43759" y="2092114"/>
              <a:ext cx="694255" cy="894659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2B29EDA-6210-3CD6-0189-2F236D777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28425" y="2237792"/>
              <a:ext cx="563913" cy="603303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4DC96A3-38CF-83BA-2A79-281CDD09D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82749" y="2315921"/>
              <a:ext cx="1091863" cy="447044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653A60D-824C-5575-D387-6EDF1F1F3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72969" y="2829913"/>
              <a:ext cx="694255" cy="894659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6C00E8EE-296C-36CF-3DCC-B0FADAF7B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82043" y="3053720"/>
              <a:ext cx="1091863" cy="447044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F2838D0-1959-526E-A133-9D3EADFEC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65023" y="2315921"/>
              <a:ext cx="1091863" cy="447044"/>
            </a:xfrm>
            <a:prstGeom prst="rect">
              <a:avLst/>
            </a:prstGeom>
          </p:spPr>
        </p:pic>
      </p:grp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0E6D2013-6016-801D-7EAF-4AD98BD61BFC}"/>
              </a:ext>
            </a:extLst>
          </p:cNvPr>
          <p:cNvGraphicFramePr>
            <a:graphicFrameLocks noGrp="1"/>
          </p:cNvGraphicFramePr>
          <p:nvPr/>
        </p:nvGraphicFramePr>
        <p:xfrm>
          <a:off x="1534749" y="3786705"/>
          <a:ext cx="60960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1529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734471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الْأَدَواتُ الْمَدْرَسِيَةُ 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عَدَدُ الْعَناصِرِ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7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24" name="Image 23">
            <a:extLst>
              <a:ext uri="{FF2B5EF4-FFF2-40B4-BE49-F238E27FC236}">
                <a16:creationId xmlns:a16="http://schemas.microsoft.com/office/drawing/2014/main" id="{E5271CF9-0DE0-D1EA-86E8-57E92BDE97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7439" y="5588963"/>
            <a:ext cx="6478891" cy="79482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6E2B031-1970-AF04-E1D1-5E32CDBE0DD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2959" y="4243144"/>
            <a:ext cx="1091863" cy="447044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810AA66-7F9E-F60B-D1B7-B8C50C2754FB}"/>
              </a:ext>
            </a:extLst>
          </p:cNvPr>
          <p:cNvSpPr txBox="1"/>
          <p:nvPr/>
        </p:nvSpPr>
        <p:spPr>
          <a:xfrm>
            <a:off x="5575060" y="4174207"/>
            <a:ext cx="413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03B4D"/>
                </a:solidFill>
              </a:rPr>
              <a:t>5</a:t>
            </a:r>
            <a:endParaRPr lang="fr-FR" sz="4400" b="1" dirty="0">
              <a:solidFill>
                <a:srgbClr val="103B4D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26E368-318F-B075-E8C2-DFCDFDB6674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6023" y="4925140"/>
            <a:ext cx="474186" cy="611064"/>
          </a:xfrm>
          <a:prstGeom prst="rect">
            <a:avLst/>
          </a:prstGeom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198F6EC5-6D8D-C5C3-B47B-76A3E7D91F84}"/>
              </a:ext>
            </a:extLst>
          </p:cNvPr>
          <p:cNvCxnSpPr/>
          <p:nvPr/>
        </p:nvCxnSpPr>
        <p:spPr>
          <a:xfrm flipV="1">
            <a:off x="2344515" y="2280769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7586BA72-4514-70D9-2ED2-A2BADA991A81}"/>
              </a:ext>
            </a:extLst>
          </p:cNvPr>
          <p:cNvCxnSpPr/>
          <p:nvPr/>
        </p:nvCxnSpPr>
        <p:spPr>
          <a:xfrm flipV="1">
            <a:off x="4972969" y="2327927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8C3F58B7-0672-7EB7-382B-D9F888CA195E}"/>
              </a:ext>
            </a:extLst>
          </p:cNvPr>
          <p:cNvCxnSpPr/>
          <p:nvPr/>
        </p:nvCxnSpPr>
        <p:spPr>
          <a:xfrm flipV="1">
            <a:off x="6155243" y="2327927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7FC6A8E6-56C8-BE33-45AE-E43ED5E44B6F}"/>
              </a:ext>
            </a:extLst>
          </p:cNvPr>
          <p:cNvCxnSpPr/>
          <p:nvPr/>
        </p:nvCxnSpPr>
        <p:spPr>
          <a:xfrm flipV="1">
            <a:off x="4127230" y="3031017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8A8516B0-D930-1256-638F-2925477CB7A8}"/>
              </a:ext>
            </a:extLst>
          </p:cNvPr>
          <p:cNvCxnSpPr/>
          <p:nvPr/>
        </p:nvCxnSpPr>
        <p:spPr>
          <a:xfrm flipV="1">
            <a:off x="6079562" y="3053140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57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27EDF-A981-EB93-FBE5-7FF603C5F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E2E5F68-4394-AEFA-F48D-89B58A1020C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419E97-2D05-CF4E-818A-80C71BB26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8C30FB-6F07-A48E-F157-12E96B6D73E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567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64073-DC0F-5C08-1A6C-34EAEA873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7F5715C-6B7F-5657-9527-0D318CE8D1B4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نعد الدمى ( 1-2-3) ،عدد الدمى هو 3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DBFE78-89D8-BBF6-89F4-58F4F8C46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EA65684-0FEA-F192-C46C-6FB5791D58BF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D61129C-0D63-58AB-7410-CE2FD89A858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6541A7A6-6922-7322-7FE5-5FEAACE189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C9F43796-DC43-D31A-190B-81363163154F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C3E62BB-D72A-A6E4-57DB-0AE1DC8B0ABA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عدد العناصر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5A61222C-73B3-C320-6676-B0EB300433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61D9EC5-9FF2-B6E6-829B-DFA02141FE1E}"/>
              </a:ext>
            </a:extLst>
          </p:cNvPr>
          <p:cNvGrpSpPr/>
          <p:nvPr/>
        </p:nvGrpSpPr>
        <p:grpSpPr>
          <a:xfrm>
            <a:off x="1961485" y="2136358"/>
            <a:ext cx="4912421" cy="1632458"/>
            <a:chOff x="1961485" y="2092114"/>
            <a:chExt cx="4912421" cy="1632458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ACA3CD3-D26D-36CC-5562-4D5C7B26C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95457" y="2975590"/>
              <a:ext cx="563913" cy="60330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545816A-3780-5788-74FA-A994FCDE6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61485" y="2315921"/>
              <a:ext cx="1091863" cy="447044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0BF0D47-BF7A-E86D-C55D-92CA76B3C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60288" y="2799836"/>
              <a:ext cx="694255" cy="89465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E0B21CB6-9F9F-82BD-737E-E3BCCC819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66288" y="3053720"/>
              <a:ext cx="1091863" cy="447044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AF70F89-303A-7802-2FF7-BC5A4F2B8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43759" y="2092114"/>
              <a:ext cx="694255" cy="894659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6AE2083-5822-903F-A919-C4B655DE3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28425" y="2237792"/>
              <a:ext cx="563913" cy="603303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FFF0C2-7377-14D6-700B-8F5160DFA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82749" y="2315921"/>
              <a:ext cx="1091863" cy="447044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1FBF660-14FA-4144-3EA4-751F6B134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72969" y="2829913"/>
              <a:ext cx="694255" cy="894659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9D3BE1D-DC64-5EE7-809B-338B80510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82043" y="3053720"/>
              <a:ext cx="1091863" cy="447044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5FC0315-48AE-6829-0830-9D04F6DC8E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65023" y="2315921"/>
              <a:ext cx="1091863" cy="447044"/>
            </a:xfrm>
            <a:prstGeom prst="rect">
              <a:avLst/>
            </a:prstGeom>
          </p:spPr>
        </p:pic>
      </p:grp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D29C1AFE-5F57-E73B-D8D0-C11DB8F629F5}"/>
              </a:ext>
            </a:extLst>
          </p:cNvPr>
          <p:cNvGraphicFramePr>
            <a:graphicFrameLocks noGrp="1"/>
          </p:cNvGraphicFramePr>
          <p:nvPr/>
        </p:nvGraphicFramePr>
        <p:xfrm>
          <a:off x="1534749" y="3786705"/>
          <a:ext cx="60960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1529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734471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الْأَدَواتُ الْمَدْرَسِيَةُ 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عَدَدُ الْعَناصِرِ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7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24" name="Image 23">
            <a:extLst>
              <a:ext uri="{FF2B5EF4-FFF2-40B4-BE49-F238E27FC236}">
                <a16:creationId xmlns:a16="http://schemas.microsoft.com/office/drawing/2014/main" id="{0846B73D-ECDE-6780-A48B-7DF2555B34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7439" y="5618459"/>
            <a:ext cx="6478891" cy="79482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14FDF1-A7FD-EEDC-95C5-97E5F641C7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2959" y="4243144"/>
            <a:ext cx="1091863" cy="447044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D549C4E2-BBA0-D7A0-9407-64FF0034BC3E}"/>
              </a:ext>
            </a:extLst>
          </p:cNvPr>
          <p:cNvSpPr txBox="1"/>
          <p:nvPr/>
        </p:nvSpPr>
        <p:spPr>
          <a:xfrm>
            <a:off x="5575060" y="4174207"/>
            <a:ext cx="413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03B4D"/>
                </a:solidFill>
              </a:rPr>
              <a:t>5</a:t>
            </a:r>
            <a:endParaRPr lang="fr-FR" sz="4400" b="1" dirty="0">
              <a:solidFill>
                <a:srgbClr val="103B4D"/>
              </a:solidFill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7AF4B32-12C7-DEF2-C9DA-34621FFB337F}"/>
              </a:ext>
            </a:extLst>
          </p:cNvPr>
          <p:cNvCxnSpPr/>
          <p:nvPr/>
        </p:nvCxnSpPr>
        <p:spPr>
          <a:xfrm flipV="1">
            <a:off x="2344515" y="2280769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2F8F8AC6-C755-CC3D-8A4C-3D08904F626D}"/>
              </a:ext>
            </a:extLst>
          </p:cNvPr>
          <p:cNvCxnSpPr/>
          <p:nvPr/>
        </p:nvCxnSpPr>
        <p:spPr>
          <a:xfrm flipV="1">
            <a:off x="4972969" y="2327927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13C126E7-6AB2-CB4C-2F4D-0720CC49F96F}"/>
              </a:ext>
            </a:extLst>
          </p:cNvPr>
          <p:cNvCxnSpPr/>
          <p:nvPr/>
        </p:nvCxnSpPr>
        <p:spPr>
          <a:xfrm flipV="1">
            <a:off x="6155243" y="2327927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3F9A5053-71C3-9EAB-E6E2-66AD9F360996}"/>
              </a:ext>
            </a:extLst>
          </p:cNvPr>
          <p:cNvCxnSpPr/>
          <p:nvPr/>
        </p:nvCxnSpPr>
        <p:spPr>
          <a:xfrm flipV="1">
            <a:off x="4127230" y="3031017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BF5FEEBB-7B94-FD20-AD41-CBE83559974D}"/>
              </a:ext>
            </a:extLst>
          </p:cNvPr>
          <p:cNvCxnSpPr/>
          <p:nvPr/>
        </p:nvCxnSpPr>
        <p:spPr>
          <a:xfrm flipV="1">
            <a:off x="6079562" y="3053140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75843579-14C0-77B6-BDD8-283B46A9842E}"/>
              </a:ext>
            </a:extLst>
          </p:cNvPr>
          <p:cNvCxnSpPr>
            <a:cxnSpLocks/>
          </p:cNvCxnSpPr>
          <p:nvPr/>
        </p:nvCxnSpPr>
        <p:spPr>
          <a:xfrm flipV="1">
            <a:off x="3209521" y="2572260"/>
            <a:ext cx="575329" cy="2836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Image 30">
            <a:extLst>
              <a:ext uri="{FF2B5EF4-FFF2-40B4-BE49-F238E27FC236}">
                <a16:creationId xmlns:a16="http://schemas.microsoft.com/office/drawing/2014/main" id="{AFE3A56D-90A1-9087-ED04-55D9382476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6023" y="4925140"/>
            <a:ext cx="474186" cy="611064"/>
          </a:xfrm>
          <a:prstGeom prst="rect">
            <a:avLst/>
          </a:prstGeom>
        </p:spPr>
      </p:pic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1BD765BF-9C21-DEFB-44B1-C162DFBF171D}"/>
              </a:ext>
            </a:extLst>
          </p:cNvPr>
          <p:cNvCxnSpPr>
            <a:cxnSpLocks/>
          </p:cNvCxnSpPr>
          <p:nvPr/>
        </p:nvCxnSpPr>
        <p:spPr>
          <a:xfrm flipV="1">
            <a:off x="2215149" y="3263648"/>
            <a:ext cx="599837" cy="2461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26D82C9-EAFF-0BA9-6C06-6AA2001B975F}"/>
              </a:ext>
            </a:extLst>
          </p:cNvPr>
          <p:cNvCxnSpPr>
            <a:cxnSpLocks/>
          </p:cNvCxnSpPr>
          <p:nvPr/>
        </p:nvCxnSpPr>
        <p:spPr>
          <a:xfrm flipV="1">
            <a:off x="5079465" y="3229946"/>
            <a:ext cx="597262" cy="3307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F5DE52F7-212A-FA33-FDED-326E957542D7}"/>
              </a:ext>
            </a:extLst>
          </p:cNvPr>
          <p:cNvSpPr txBox="1"/>
          <p:nvPr/>
        </p:nvSpPr>
        <p:spPr>
          <a:xfrm>
            <a:off x="5609722" y="4872413"/>
            <a:ext cx="413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</a:rPr>
              <a:t>3</a:t>
            </a:r>
            <a:endParaRPr lang="fr-FR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13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90B3E-1C5C-F323-CAAB-B5A3B07EB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10F8035-74F8-1CF2-9A23-E40A8529F4D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الكرات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07AB5B-27F8-6AB3-1087-9D6E3E60F9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554AE633-FB8B-48A2-B8DE-21F07F02C6E2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C631A819-D698-8B14-6EB3-70FE3C6AAB50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82D17303-CAC9-C528-6B1A-B14AE91A1C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40C48EBE-7F13-B58E-5D47-98598C81C8E7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451268CE-E4AD-99C7-0AAD-F0BA0602A94C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عدد العناصر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9CFEF3FB-F997-F036-EE03-6F047DDDA4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4223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34EA1DA5-D678-65F0-1D73-1FFE5A2D918C}"/>
              </a:ext>
            </a:extLst>
          </p:cNvPr>
          <p:cNvGrpSpPr/>
          <p:nvPr/>
        </p:nvGrpSpPr>
        <p:grpSpPr>
          <a:xfrm>
            <a:off x="1961485" y="2136358"/>
            <a:ext cx="4912421" cy="1632458"/>
            <a:chOff x="1961485" y="2092114"/>
            <a:chExt cx="4912421" cy="1632458"/>
          </a:xfrm>
        </p:grpSpPr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D99FE27D-D9F1-3EB6-0EF3-453E01BB3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95457" y="2975590"/>
              <a:ext cx="563913" cy="603303"/>
            </a:xfrm>
            <a:prstGeom prst="rect">
              <a:avLst/>
            </a:prstGeom>
          </p:spPr>
        </p:pic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02F81443-EE80-58F4-9FB7-7B1E28DAF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61485" y="2315921"/>
              <a:ext cx="1091863" cy="447044"/>
            </a:xfrm>
            <a:prstGeom prst="rect">
              <a:avLst/>
            </a:prstGeom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DCABA96E-B271-3ECC-32E5-9F2627932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60288" y="2799836"/>
              <a:ext cx="694255" cy="894659"/>
            </a:xfrm>
            <a:prstGeom prst="rect">
              <a:avLst/>
            </a:prstGeom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E9B1235E-BE0F-D173-FB9B-34B197812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66288" y="3053720"/>
              <a:ext cx="1091863" cy="447044"/>
            </a:xfrm>
            <a:prstGeom prst="rect">
              <a:avLst/>
            </a:prstGeom>
          </p:spPr>
        </p:pic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306DE9B5-CEE4-661B-1AD2-7D4BA1FD2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43759" y="2092114"/>
              <a:ext cx="694255" cy="894659"/>
            </a:xfrm>
            <a:prstGeom prst="rect">
              <a:avLst/>
            </a:prstGeom>
          </p:spPr>
        </p:pic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15AFFA98-0AE8-BEC9-76C5-1E06529A3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28425" y="2237792"/>
              <a:ext cx="563913" cy="603303"/>
            </a:xfrm>
            <a:prstGeom prst="rect">
              <a:avLst/>
            </a:prstGeom>
          </p:spPr>
        </p:pic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D795A546-269D-6E09-50EE-62DC24B9B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82749" y="2315921"/>
              <a:ext cx="1091863" cy="447044"/>
            </a:xfrm>
            <a:prstGeom prst="rect">
              <a:avLst/>
            </a:prstGeom>
          </p:spPr>
        </p:pic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E34A63AB-9BCE-B288-B943-97690BD5B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72969" y="2829913"/>
              <a:ext cx="694255" cy="894659"/>
            </a:xfrm>
            <a:prstGeom prst="rect">
              <a:avLst/>
            </a:prstGeom>
          </p:spPr>
        </p:pic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DD694CB4-8C00-1FC9-C9AD-D88A4E97E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82043" y="3053720"/>
              <a:ext cx="1091863" cy="447044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3538BF46-C5C2-3EBF-BE71-98B18EE5D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65023" y="2315921"/>
              <a:ext cx="1091863" cy="447044"/>
            </a:xfrm>
            <a:prstGeom prst="rect">
              <a:avLst/>
            </a:prstGeom>
          </p:spPr>
        </p:pic>
      </p:grpSp>
      <p:graphicFrame>
        <p:nvGraphicFramePr>
          <p:cNvPr id="52" name="Tableau 51">
            <a:extLst>
              <a:ext uri="{FF2B5EF4-FFF2-40B4-BE49-F238E27FC236}">
                <a16:creationId xmlns:a16="http://schemas.microsoft.com/office/drawing/2014/main" id="{F87BA3D6-A84E-1421-A04F-531177CAF2F5}"/>
              </a:ext>
            </a:extLst>
          </p:cNvPr>
          <p:cNvGraphicFramePr>
            <a:graphicFrameLocks noGrp="1"/>
          </p:cNvGraphicFramePr>
          <p:nvPr/>
        </p:nvGraphicFramePr>
        <p:xfrm>
          <a:off x="1534749" y="3786705"/>
          <a:ext cx="60960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1529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734471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الْأَدَواتُ الْمَدْرَسِيَةُ 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عَدَدُ الْعَناصِرِ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7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54" name="Image 53">
            <a:extLst>
              <a:ext uri="{FF2B5EF4-FFF2-40B4-BE49-F238E27FC236}">
                <a16:creationId xmlns:a16="http://schemas.microsoft.com/office/drawing/2014/main" id="{D488068C-D84E-BA31-49DA-F1455B3498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2959" y="4243144"/>
            <a:ext cx="1091863" cy="447044"/>
          </a:xfrm>
          <a:prstGeom prst="rect">
            <a:avLst/>
          </a:prstGeom>
        </p:spPr>
      </p:pic>
      <p:sp>
        <p:nvSpPr>
          <p:cNvPr id="55" name="ZoneTexte 54">
            <a:extLst>
              <a:ext uri="{FF2B5EF4-FFF2-40B4-BE49-F238E27FC236}">
                <a16:creationId xmlns:a16="http://schemas.microsoft.com/office/drawing/2014/main" id="{77136CF6-AEB6-513D-1C6C-64D5374831FD}"/>
              </a:ext>
            </a:extLst>
          </p:cNvPr>
          <p:cNvSpPr txBox="1"/>
          <p:nvPr/>
        </p:nvSpPr>
        <p:spPr>
          <a:xfrm>
            <a:off x="5575060" y="4174207"/>
            <a:ext cx="413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03B4D"/>
                </a:solidFill>
              </a:rPr>
              <a:t>5</a:t>
            </a:r>
            <a:endParaRPr lang="fr-FR" sz="4400" b="1" dirty="0">
              <a:solidFill>
                <a:srgbClr val="103B4D"/>
              </a:solidFill>
            </a:endParaRPr>
          </a:p>
        </p:txBody>
      </p: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8B9E2BAE-74B3-16D0-9B58-59ACDE127EAD}"/>
              </a:ext>
            </a:extLst>
          </p:cNvPr>
          <p:cNvCxnSpPr/>
          <p:nvPr/>
        </p:nvCxnSpPr>
        <p:spPr>
          <a:xfrm flipV="1">
            <a:off x="2344515" y="2280769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BB61A00A-AE08-E130-D0DC-C53EB9FAFFD1}"/>
              </a:ext>
            </a:extLst>
          </p:cNvPr>
          <p:cNvCxnSpPr/>
          <p:nvPr/>
        </p:nvCxnSpPr>
        <p:spPr>
          <a:xfrm flipV="1">
            <a:off x="4972969" y="2327927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1B0287BD-5680-258C-02AE-28D5AD753ADE}"/>
              </a:ext>
            </a:extLst>
          </p:cNvPr>
          <p:cNvCxnSpPr/>
          <p:nvPr/>
        </p:nvCxnSpPr>
        <p:spPr>
          <a:xfrm flipV="1">
            <a:off x="6155243" y="2327927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F4FA87E5-BF63-6FF8-846F-BA689D527497}"/>
              </a:ext>
            </a:extLst>
          </p:cNvPr>
          <p:cNvCxnSpPr/>
          <p:nvPr/>
        </p:nvCxnSpPr>
        <p:spPr>
          <a:xfrm flipV="1">
            <a:off x="4127230" y="3031017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2B77D416-A26D-4B14-54F1-539CC2201D28}"/>
              </a:ext>
            </a:extLst>
          </p:cNvPr>
          <p:cNvCxnSpPr/>
          <p:nvPr/>
        </p:nvCxnSpPr>
        <p:spPr>
          <a:xfrm flipV="1">
            <a:off x="6079562" y="3053140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1AE04827-EAEF-3EE5-B4D4-6ACF2560D6E3}"/>
              </a:ext>
            </a:extLst>
          </p:cNvPr>
          <p:cNvCxnSpPr/>
          <p:nvPr/>
        </p:nvCxnSpPr>
        <p:spPr>
          <a:xfrm flipV="1">
            <a:off x="3328558" y="2333157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2" name="Image 61">
            <a:extLst>
              <a:ext uri="{FF2B5EF4-FFF2-40B4-BE49-F238E27FC236}">
                <a16:creationId xmlns:a16="http://schemas.microsoft.com/office/drawing/2014/main" id="{DDC467A3-02CF-355B-018B-AB1B55ABC4C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6023" y="4925140"/>
            <a:ext cx="474186" cy="611064"/>
          </a:xfrm>
          <a:prstGeom prst="rect">
            <a:avLst/>
          </a:prstGeom>
        </p:spPr>
      </p:pic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3AE96024-F759-3121-C4B4-7295D3FD9B06}"/>
              </a:ext>
            </a:extLst>
          </p:cNvPr>
          <p:cNvCxnSpPr/>
          <p:nvPr/>
        </p:nvCxnSpPr>
        <p:spPr>
          <a:xfrm flipV="1">
            <a:off x="2332438" y="2955580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5A0F4FAD-40B2-9446-E0FD-4EDDD482CFB2}"/>
              </a:ext>
            </a:extLst>
          </p:cNvPr>
          <p:cNvCxnSpPr/>
          <p:nvPr/>
        </p:nvCxnSpPr>
        <p:spPr>
          <a:xfrm flipV="1">
            <a:off x="5127327" y="3048906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ZoneTexte 64">
            <a:extLst>
              <a:ext uri="{FF2B5EF4-FFF2-40B4-BE49-F238E27FC236}">
                <a16:creationId xmlns:a16="http://schemas.microsoft.com/office/drawing/2014/main" id="{6D8AA429-764F-4E38-0A8A-9FD95488E45B}"/>
              </a:ext>
            </a:extLst>
          </p:cNvPr>
          <p:cNvSpPr txBox="1"/>
          <p:nvPr/>
        </p:nvSpPr>
        <p:spPr>
          <a:xfrm>
            <a:off x="5609722" y="4872413"/>
            <a:ext cx="413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03B4D"/>
                </a:solidFill>
              </a:rPr>
              <a:t>3</a:t>
            </a:r>
            <a:endParaRPr lang="fr-FR" sz="4400" b="1" dirty="0">
              <a:solidFill>
                <a:srgbClr val="103B4D"/>
              </a:solidFill>
            </a:endParaRPr>
          </a:p>
        </p:txBody>
      </p:sp>
      <p:pic>
        <p:nvPicPr>
          <p:cNvPr id="66" name="Image 65">
            <a:extLst>
              <a:ext uri="{FF2B5EF4-FFF2-40B4-BE49-F238E27FC236}">
                <a16:creationId xmlns:a16="http://schemas.microsoft.com/office/drawing/2014/main" id="{FA48582E-B70A-88BF-B1D7-3EE4C9A38E8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5937" y="5631606"/>
            <a:ext cx="563913" cy="60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45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596F4-F25A-EA48-D2CA-86E053D21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C856F6B-FD74-2842-EA8B-7374142D1D9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5F8CFA5-68AB-A23C-0BA7-0BCFD5D28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D9F082-CED4-6F64-E365-D56FF6CE2DA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204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43CF4-759A-025F-A019-7882BBC7C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BDDA5C2-B142-8832-4E8E-254D0ABB293D}"/>
              </a:ext>
            </a:extLst>
          </p:cNvPr>
          <p:cNvSpPr txBox="1"/>
          <p:nvPr/>
        </p:nvSpPr>
        <p:spPr>
          <a:xfrm>
            <a:off x="101600" y="716759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نعد الكرات ( 1-2) ، عدد الكرات هو 2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عدد السيارات هو 5 و الدمى 3 و الكرات 2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51AAB2-21E5-EEBF-E271-A79F3E968B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4E9A288-6242-4793-0BDD-3A4D759D2720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9CDF38-1C4F-2163-FF86-B613B7259DB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2253AD5A-85F3-E4EA-31D6-76EDD2EA41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DE7879-D6D0-7523-D28E-98E8E5BA3458}"/>
              </a:ext>
            </a:extLst>
          </p:cNvPr>
          <p:cNvGrpSpPr/>
          <p:nvPr/>
        </p:nvGrpSpPr>
        <p:grpSpPr>
          <a:xfrm>
            <a:off x="1961485" y="2136358"/>
            <a:ext cx="4912421" cy="1632458"/>
            <a:chOff x="1961485" y="2092114"/>
            <a:chExt cx="4912421" cy="1632458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CB15FA-95CE-264E-DDE2-EE56C2AE3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95457" y="2975590"/>
              <a:ext cx="563913" cy="603303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E50FEEB-94C5-F6F4-7AA1-E764DAE73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61485" y="2315921"/>
              <a:ext cx="1091863" cy="447044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E135D86-EF65-C32D-91AD-5A3E0D735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60288" y="2799836"/>
              <a:ext cx="694255" cy="89465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94A61F8-FC3A-881E-A162-2703F73F2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66288" y="3053720"/>
              <a:ext cx="1091863" cy="447044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542F62F-7209-03E1-7D3D-B1044FF8E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43759" y="2092114"/>
              <a:ext cx="694255" cy="894659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A8648C0-BF35-E169-D44A-A7F199C73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28425" y="2237792"/>
              <a:ext cx="563913" cy="603303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CD9B061-E99C-8B95-DBBA-E42B17ABF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82749" y="2315921"/>
              <a:ext cx="1091863" cy="447044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FCDCD4D-3E26-595D-4ED1-DE170DCBA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72969" y="2829913"/>
              <a:ext cx="694255" cy="89465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8436D84-F97C-03D8-3AA9-D7B4C3D41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82043" y="3053720"/>
              <a:ext cx="1091863" cy="447044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2ED7A1F-7498-BF45-E226-0D46F7101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65023" y="2315921"/>
              <a:ext cx="1091863" cy="447044"/>
            </a:xfrm>
            <a:prstGeom prst="rect">
              <a:avLst/>
            </a:prstGeom>
          </p:spPr>
        </p:pic>
      </p:grpSp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F908D6BD-F8B2-95A7-B714-C12BDD987715}"/>
              </a:ext>
            </a:extLst>
          </p:cNvPr>
          <p:cNvGraphicFramePr>
            <a:graphicFrameLocks noGrp="1"/>
          </p:cNvGraphicFramePr>
          <p:nvPr/>
        </p:nvGraphicFramePr>
        <p:xfrm>
          <a:off x="1534749" y="3786705"/>
          <a:ext cx="60960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1529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734471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الْأَدَواتُ الْمَدْرَسِيَةُ 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عَدَدُ الْعَناصِرِ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7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26" name="Image 25">
            <a:extLst>
              <a:ext uri="{FF2B5EF4-FFF2-40B4-BE49-F238E27FC236}">
                <a16:creationId xmlns:a16="http://schemas.microsoft.com/office/drawing/2014/main" id="{1C9F17E6-4797-0776-4125-BAC361C99AB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2959" y="4243144"/>
            <a:ext cx="1091863" cy="447044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AF56F576-A7D3-A6C7-AAE0-237DE30D7EE3}"/>
              </a:ext>
            </a:extLst>
          </p:cNvPr>
          <p:cNvSpPr txBox="1"/>
          <p:nvPr/>
        </p:nvSpPr>
        <p:spPr>
          <a:xfrm>
            <a:off x="5575060" y="4174207"/>
            <a:ext cx="413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03B4D"/>
                </a:solidFill>
              </a:rPr>
              <a:t>5</a:t>
            </a:r>
            <a:endParaRPr lang="fr-FR" sz="4400" b="1" dirty="0">
              <a:solidFill>
                <a:srgbClr val="103B4D"/>
              </a:solidFill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B3459738-EDA9-DA41-95A5-5C0BA5FF559A}"/>
              </a:ext>
            </a:extLst>
          </p:cNvPr>
          <p:cNvCxnSpPr/>
          <p:nvPr/>
        </p:nvCxnSpPr>
        <p:spPr>
          <a:xfrm flipV="1">
            <a:off x="2344515" y="2280769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03C74D8D-E0EF-66B7-0884-E37053D00F58}"/>
              </a:ext>
            </a:extLst>
          </p:cNvPr>
          <p:cNvCxnSpPr/>
          <p:nvPr/>
        </p:nvCxnSpPr>
        <p:spPr>
          <a:xfrm flipV="1">
            <a:off x="4972969" y="2327927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A1C74DB7-A15B-BB3F-B7B5-444D616811BD}"/>
              </a:ext>
            </a:extLst>
          </p:cNvPr>
          <p:cNvCxnSpPr/>
          <p:nvPr/>
        </p:nvCxnSpPr>
        <p:spPr>
          <a:xfrm flipV="1">
            <a:off x="6155243" y="2327927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3E7C140B-8D96-14E9-64F8-B35FD235ADEC}"/>
              </a:ext>
            </a:extLst>
          </p:cNvPr>
          <p:cNvCxnSpPr/>
          <p:nvPr/>
        </p:nvCxnSpPr>
        <p:spPr>
          <a:xfrm flipV="1">
            <a:off x="4127230" y="3031017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ADD35240-A33E-1121-6E8E-E884B936B995}"/>
              </a:ext>
            </a:extLst>
          </p:cNvPr>
          <p:cNvCxnSpPr/>
          <p:nvPr/>
        </p:nvCxnSpPr>
        <p:spPr>
          <a:xfrm flipV="1">
            <a:off x="6079562" y="3053140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DED93B34-9C5E-3F9A-D8D7-6E8405CFECBA}"/>
              </a:ext>
            </a:extLst>
          </p:cNvPr>
          <p:cNvCxnSpPr/>
          <p:nvPr/>
        </p:nvCxnSpPr>
        <p:spPr>
          <a:xfrm flipV="1">
            <a:off x="3328558" y="2333157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Image 33">
            <a:extLst>
              <a:ext uri="{FF2B5EF4-FFF2-40B4-BE49-F238E27FC236}">
                <a16:creationId xmlns:a16="http://schemas.microsoft.com/office/drawing/2014/main" id="{70EC86D0-0D9D-8AF7-25C5-4F1775B7DA0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6023" y="4925140"/>
            <a:ext cx="474186" cy="611064"/>
          </a:xfrm>
          <a:prstGeom prst="rect">
            <a:avLst/>
          </a:prstGeom>
        </p:spPr>
      </p:pic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BA0D53B0-80E8-5335-E61D-A218FA701F95}"/>
              </a:ext>
            </a:extLst>
          </p:cNvPr>
          <p:cNvCxnSpPr/>
          <p:nvPr/>
        </p:nvCxnSpPr>
        <p:spPr>
          <a:xfrm flipV="1">
            <a:off x="2332438" y="2955580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A0FBA13D-47AF-3F14-27A8-FFDE38A475D0}"/>
              </a:ext>
            </a:extLst>
          </p:cNvPr>
          <p:cNvCxnSpPr/>
          <p:nvPr/>
        </p:nvCxnSpPr>
        <p:spPr>
          <a:xfrm flipV="1">
            <a:off x="5127327" y="3048906"/>
            <a:ext cx="384375" cy="486696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6D29E502-6FA0-E7DB-C449-3AEF0BDC9E8C}"/>
              </a:ext>
            </a:extLst>
          </p:cNvPr>
          <p:cNvSpPr txBox="1"/>
          <p:nvPr/>
        </p:nvSpPr>
        <p:spPr>
          <a:xfrm>
            <a:off x="5580226" y="4872413"/>
            <a:ext cx="413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03B4D"/>
                </a:solidFill>
              </a:rPr>
              <a:t>3</a:t>
            </a:r>
            <a:endParaRPr lang="fr-FR" sz="4400" b="1" dirty="0">
              <a:solidFill>
                <a:srgbClr val="103B4D"/>
              </a:solidFill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7CD59615-CC42-D103-FC69-75F0CD0EAC9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5937" y="5631606"/>
            <a:ext cx="563913" cy="603303"/>
          </a:xfrm>
          <a:prstGeom prst="rect">
            <a:avLst/>
          </a:prstGeom>
        </p:spPr>
      </p:pic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5B47EBDF-6255-9621-AFB0-07A02D434BF8}"/>
              </a:ext>
            </a:extLst>
          </p:cNvPr>
          <p:cNvCxnSpPr/>
          <p:nvPr/>
        </p:nvCxnSpPr>
        <p:spPr>
          <a:xfrm flipV="1">
            <a:off x="3997457" y="2340339"/>
            <a:ext cx="384375" cy="4866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AEC9F0EA-C508-BB10-5003-404C2972EB99}"/>
              </a:ext>
            </a:extLst>
          </p:cNvPr>
          <p:cNvCxnSpPr/>
          <p:nvPr/>
        </p:nvCxnSpPr>
        <p:spPr>
          <a:xfrm flipV="1">
            <a:off x="3043258" y="3053609"/>
            <a:ext cx="384375" cy="4866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0AAD78B1-6A13-8F57-EE54-8B4D63BC3F81}"/>
              </a:ext>
            </a:extLst>
          </p:cNvPr>
          <p:cNvSpPr txBox="1"/>
          <p:nvPr/>
        </p:nvSpPr>
        <p:spPr>
          <a:xfrm>
            <a:off x="5585392" y="5558591"/>
            <a:ext cx="413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</a:rPr>
              <a:t>2</a:t>
            </a:r>
            <a:endParaRPr lang="fr-FR" sz="4400" b="1" dirty="0">
              <a:solidFill>
                <a:srgbClr val="C0000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4E2C18B-31A7-B2BC-37CF-7FABDE6E3636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B357259-709C-99EA-06C7-FCE5FB44152B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عدد العناصر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9651928C-1212-8313-5190-DFCD7D80AC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4223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230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14140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A8CE-0B5A-3598-CCD4-550BE336D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0AC104E-C066-739B-DB0E-8F8C584D75DE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نريد تصنيف هذه الْأَدَوات في جدول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اكتبوا على الألواح عدد الأقلام 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5CF8C4-8C33-2992-4DC6-BC24E934E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0FD93F3A-5DCB-6919-18B6-8FD6599C2C35}"/>
              </a:ext>
            </a:extLst>
          </p:cNvPr>
          <p:cNvGrpSpPr/>
          <p:nvPr/>
        </p:nvGrpSpPr>
        <p:grpSpPr>
          <a:xfrm>
            <a:off x="2057048" y="1568025"/>
            <a:ext cx="5029904" cy="2059855"/>
            <a:chOff x="2018461" y="1745004"/>
            <a:chExt cx="5029904" cy="205985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C924215-9267-0362-6EB3-2920D7DEA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35651" y="1751771"/>
              <a:ext cx="954931" cy="1091827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5BC1808-CDDC-C9E9-759D-9FEBB4833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81443" y="1751771"/>
              <a:ext cx="954931" cy="109182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63B1A79-C5F2-6B3D-85E9-277FA1336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18461" y="2845161"/>
              <a:ext cx="728492" cy="814035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0045FAD-5D19-10D4-C487-28CE04438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19873" y="1890667"/>
              <a:ext cx="728492" cy="814035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9F655E4-2EEA-5A38-6D50-5DB6729A2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53674" y="1890667"/>
              <a:ext cx="728492" cy="814035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128123E-CE10-E438-03EE-372DFA2358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65525" y="2845161"/>
              <a:ext cx="728492" cy="814035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68D8DBD-7D2C-B104-546C-EDDB6C8543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36374" y="2706265"/>
              <a:ext cx="954931" cy="1091827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02C3C91-E983-1DA6-8D53-201B680C9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99466" y="1745004"/>
              <a:ext cx="925419" cy="1105361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3833CB7F-BEF5-F590-B50E-63ACDD7E3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0726" y="2699498"/>
              <a:ext cx="925419" cy="1105361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9DE9967-074C-6644-DF38-9DE398460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33662" y="2845161"/>
              <a:ext cx="728492" cy="814035"/>
            </a:xfrm>
            <a:prstGeom prst="rect">
              <a:avLst/>
            </a:prstGeom>
          </p:spPr>
        </p:pic>
      </p:grp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CDA855B6-15C4-6F13-266F-0A29CDE10A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925595"/>
              </p:ext>
            </p:extLst>
          </p:nvPr>
        </p:nvGraphicFramePr>
        <p:xfrm>
          <a:off x="1753271" y="3784594"/>
          <a:ext cx="60960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1529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734471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الْأَدَواتُ الْمَدْرَسِيَةُ 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عَدَدُ الْعَناصِرِ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7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25" name="Image 24">
            <a:extLst>
              <a:ext uri="{FF2B5EF4-FFF2-40B4-BE49-F238E27FC236}">
                <a16:creationId xmlns:a16="http://schemas.microsoft.com/office/drawing/2014/main" id="{E97C8419-F001-1A39-FA33-E0BD9E25D58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206620">
            <a:off x="2494161" y="4120692"/>
            <a:ext cx="539034" cy="61630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744D589-02F0-F607-47DD-B73270FBD52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8798" y="4962683"/>
            <a:ext cx="452335" cy="50545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64C3B39-1B37-80EA-8FFF-5A4FAF49157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7498" y="5616492"/>
            <a:ext cx="431715" cy="51565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63983FE-84A1-8E1B-FD71-6C9EE639EB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5961" y="4906081"/>
            <a:ext cx="6478891" cy="153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36E63-06B7-1D97-C4BC-DA5C4882C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D4B9ED-B940-3EE3-24B9-D7E8BD088BC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59DBFF-9C2F-C911-B04E-B6082B7CF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3054E9-6304-2B78-F5C0-99103D69DD1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99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A06AF-014D-98CC-1B79-12076C5A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055D588-EB73-020C-D983-51238CDF8D3C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نعد الأٌقلام ( 1-2-3). عدد الأقلام هو :3.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من يشرح لنا كيف توصل للجواب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9154F2-8BFB-AD06-DC2E-E760358A0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28D67DE-0BCD-5304-9C46-425E3B5FC01D}"/>
              </a:ext>
            </a:extLst>
          </p:cNvPr>
          <p:cNvGrpSpPr/>
          <p:nvPr/>
        </p:nvGrpSpPr>
        <p:grpSpPr>
          <a:xfrm>
            <a:off x="2057048" y="1568025"/>
            <a:ext cx="5029904" cy="2059855"/>
            <a:chOff x="2018461" y="1745004"/>
            <a:chExt cx="5029904" cy="205985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0270E3E-30FA-254E-C1DD-519AEE72A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35651" y="1751771"/>
              <a:ext cx="954931" cy="109182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EFA293D-29E2-6E98-E76C-DE6C1E904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81443" y="1751771"/>
              <a:ext cx="954931" cy="1091827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FE43E9B-952C-A1B7-B451-11C10185D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18461" y="2845161"/>
              <a:ext cx="728492" cy="814035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E4CA1A1-4E16-81B1-84E7-BC44BD8F6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19873" y="1890667"/>
              <a:ext cx="728492" cy="814035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FB663FF-21B0-A866-9773-66C337BA8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53674" y="1890667"/>
              <a:ext cx="728492" cy="814035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26872F0-F32B-478A-8725-1C3F79032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65525" y="2845161"/>
              <a:ext cx="728492" cy="814035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6DB65C6-4EC8-DC4E-A4BA-C9F6F930E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36374" y="2706265"/>
              <a:ext cx="954931" cy="1091827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F0C1DFB-B7A5-073A-87DA-E8DF3973F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99466" y="1745004"/>
              <a:ext cx="925419" cy="1105361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6A9F458-879B-6ECA-A482-ACDFC4C90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0726" y="2699498"/>
              <a:ext cx="925419" cy="1105361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402351A-A1D8-4E6E-BC12-9BE8AE29C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33662" y="2845161"/>
              <a:ext cx="728492" cy="814035"/>
            </a:xfrm>
            <a:prstGeom prst="rect">
              <a:avLst/>
            </a:prstGeom>
          </p:spPr>
        </p:pic>
      </p:grp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DB823066-8957-34A4-BD86-E098CFD5E4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839781"/>
              </p:ext>
            </p:extLst>
          </p:nvPr>
        </p:nvGraphicFramePr>
        <p:xfrm>
          <a:off x="1753271" y="3784594"/>
          <a:ext cx="60960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1529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734471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الْأَدَواتُ الْمَدْرَسِيَةُ 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عَدَدُ الْعَناصِرِ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7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21" name="Image 20">
            <a:extLst>
              <a:ext uri="{FF2B5EF4-FFF2-40B4-BE49-F238E27FC236}">
                <a16:creationId xmlns:a16="http://schemas.microsoft.com/office/drawing/2014/main" id="{05ABBDF2-73A2-49FB-B184-3C999F1916C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206620">
            <a:off x="2494161" y="4120692"/>
            <a:ext cx="539034" cy="61630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0B951CB-4169-1117-1517-35C176F806F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8798" y="4962683"/>
            <a:ext cx="452335" cy="50545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C7DE6D6-4EBD-B59C-30B8-88CE345985C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7498" y="5616492"/>
            <a:ext cx="431715" cy="51565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3A7E7EB-0E8B-5617-9942-463346F61C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5961" y="4906081"/>
            <a:ext cx="6478891" cy="1534587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333099B-8720-683D-1C2E-C7756A26C1A9}"/>
              </a:ext>
            </a:extLst>
          </p:cNvPr>
          <p:cNvCxnSpPr>
            <a:cxnSpLocks/>
          </p:cNvCxnSpPr>
          <p:nvPr/>
        </p:nvCxnSpPr>
        <p:spPr>
          <a:xfrm flipV="1">
            <a:off x="2129873" y="1988254"/>
            <a:ext cx="843660" cy="1501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5C5EC33-FE54-9502-E499-1DEAFF9FADD1}"/>
              </a:ext>
            </a:extLst>
          </p:cNvPr>
          <p:cNvCxnSpPr>
            <a:cxnSpLocks/>
          </p:cNvCxnSpPr>
          <p:nvPr/>
        </p:nvCxnSpPr>
        <p:spPr>
          <a:xfrm flipV="1">
            <a:off x="3084804" y="1988254"/>
            <a:ext cx="843660" cy="1501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D86023F3-8C5F-15EE-C3F8-3E875DD619B3}"/>
              </a:ext>
            </a:extLst>
          </p:cNvPr>
          <p:cNvCxnSpPr>
            <a:cxnSpLocks/>
          </p:cNvCxnSpPr>
          <p:nvPr/>
        </p:nvCxnSpPr>
        <p:spPr>
          <a:xfrm flipV="1">
            <a:off x="4060319" y="2939538"/>
            <a:ext cx="843660" cy="1501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D2DFED74-8A75-CAC4-7EAB-E00D8EE1E4BC}"/>
              </a:ext>
            </a:extLst>
          </p:cNvPr>
          <p:cNvSpPr txBox="1"/>
          <p:nvPr/>
        </p:nvSpPr>
        <p:spPr>
          <a:xfrm>
            <a:off x="5742411" y="4212724"/>
            <a:ext cx="55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3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0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31C9D-703C-6426-5266-DAAE5E84A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D8AEAB1-0BA7-A458-B9F8-CF6A52D6213B}"/>
              </a:ext>
            </a:extLst>
          </p:cNvPr>
          <p:cNvSpPr txBox="1"/>
          <p:nvPr/>
        </p:nvSpPr>
        <p:spPr>
          <a:xfrm>
            <a:off x="259310" y="706569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عدد المماح؟.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0E068D-F15B-3630-C5CB-30AAAF4DF9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3E9E8C0-8237-3D58-4C35-667789DC7A42}"/>
              </a:ext>
            </a:extLst>
          </p:cNvPr>
          <p:cNvGrpSpPr/>
          <p:nvPr/>
        </p:nvGrpSpPr>
        <p:grpSpPr>
          <a:xfrm>
            <a:off x="2057048" y="1568025"/>
            <a:ext cx="5029904" cy="2059855"/>
            <a:chOff x="2018461" y="1745004"/>
            <a:chExt cx="5029904" cy="205985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898BD6B-2EA7-FB15-4A0A-13B514268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35651" y="1751771"/>
              <a:ext cx="954931" cy="109182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BEBB82F-98A8-DC27-46D4-114F19988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81443" y="1751771"/>
              <a:ext cx="954931" cy="1091827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E588769-FD5A-7078-6BAE-5297138C4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18461" y="2845161"/>
              <a:ext cx="728492" cy="814035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35B780F-A035-6A84-A603-C1A03D07A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19873" y="1890667"/>
              <a:ext cx="728492" cy="814035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9E938AF-C537-B437-AAA1-A8376D190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53674" y="1890667"/>
              <a:ext cx="728492" cy="814035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4B995F9-1627-A0B6-BF13-0D8E81AF2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65525" y="2845161"/>
              <a:ext cx="728492" cy="814035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E0AD83F-6A7F-CFBF-93C3-04BAC6253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36374" y="2706265"/>
              <a:ext cx="954931" cy="1091827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B0A7F70-11FB-8E02-0894-C52503472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99466" y="1745004"/>
              <a:ext cx="925419" cy="1105361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5C5ED91-4EB4-8B50-85AE-FCDB3EAEF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0726" y="2699498"/>
              <a:ext cx="925419" cy="1105361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2041DC7-8896-BA76-2247-1001B84F0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33662" y="2845161"/>
              <a:ext cx="728492" cy="814035"/>
            </a:xfrm>
            <a:prstGeom prst="rect">
              <a:avLst/>
            </a:prstGeom>
          </p:spPr>
        </p:pic>
      </p:grp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4064668C-2B22-9052-D858-2B27129FDC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815728"/>
              </p:ext>
            </p:extLst>
          </p:nvPr>
        </p:nvGraphicFramePr>
        <p:xfrm>
          <a:off x="1753271" y="3784594"/>
          <a:ext cx="60960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1529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734471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الْأَدَواتُ الْمَدْرَسِيَةُ 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عَدَدُ الْعَناصِرِ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7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21" name="Image 20">
            <a:extLst>
              <a:ext uri="{FF2B5EF4-FFF2-40B4-BE49-F238E27FC236}">
                <a16:creationId xmlns:a16="http://schemas.microsoft.com/office/drawing/2014/main" id="{FC9813EA-509D-60D6-A277-4305970840F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206620">
            <a:off x="2494161" y="4120692"/>
            <a:ext cx="539034" cy="61630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F0A32D7-3201-5497-8DCA-52BA0DDEB9C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8798" y="4962683"/>
            <a:ext cx="452335" cy="50545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B36FBBA-B269-B807-7E18-705BC83DD94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7498" y="5616492"/>
            <a:ext cx="431715" cy="51565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5D3C3730-6862-BD05-9358-82ADC47012D6}"/>
              </a:ext>
            </a:extLst>
          </p:cNvPr>
          <p:cNvSpPr txBox="1"/>
          <p:nvPr/>
        </p:nvSpPr>
        <p:spPr>
          <a:xfrm>
            <a:off x="5742411" y="4212724"/>
            <a:ext cx="55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103B4D"/>
                </a:solidFill>
              </a:rPr>
              <a:t>3</a:t>
            </a:r>
            <a:endParaRPr lang="fr-FR" sz="3200" dirty="0">
              <a:solidFill>
                <a:srgbClr val="103B4D"/>
              </a:solidFill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D6A66E4-00D2-30E7-65AF-5DF32EBF60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5961" y="5593031"/>
            <a:ext cx="6478891" cy="847637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6C93B31-5842-8180-1A5B-A9E3B38E3664}"/>
              </a:ext>
            </a:extLst>
          </p:cNvPr>
          <p:cNvCxnSpPr>
            <a:cxnSpLocks/>
          </p:cNvCxnSpPr>
          <p:nvPr/>
        </p:nvCxnSpPr>
        <p:spPr>
          <a:xfrm flipV="1">
            <a:off x="2129873" y="1988254"/>
            <a:ext cx="843660" cy="150114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DAD9746-A52C-3822-131D-3E18D4878ECE}"/>
              </a:ext>
            </a:extLst>
          </p:cNvPr>
          <p:cNvCxnSpPr>
            <a:cxnSpLocks/>
          </p:cNvCxnSpPr>
          <p:nvPr/>
        </p:nvCxnSpPr>
        <p:spPr>
          <a:xfrm flipV="1">
            <a:off x="3084804" y="1988254"/>
            <a:ext cx="843660" cy="150114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B0608DC-305F-9BB2-8B2D-9DCD75C91BBA}"/>
              </a:ext>
            </a:extLst>
          </p:cNvPr>
          <p:cNvCxnSpPr>
            <a:cxnSpLocks/>
          </p:cNvCxnSpPr>
          <p:nvPr/>
        </p:nvCxnSpPr>
        <p:spPr>
          <a:xfrm flipV="1">
            <a:off x="4060319" y="2939538"/>
            <a:ext cx="843660" cy="150114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56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AB30D-1629-387A-C9BB-8A6104C93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92542B1-78A3-3BA5-7BCA-8AB21065524E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931F95E-9D67-170A-1F71-4A41AD074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2A72435-BC7D-52AD-F77C-2187A75756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539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C067C-6E16-E20D-A792-82F926B85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66DC93-8A76-45FF-4949-9A8AF37002F2}"/>
              </a:ext>
            </a:extLst>
          </p:cNvPr>
          <p:cNvSpPr txBox="1"/>
          <p:nvPr/>
        </p:nvSpPr>
        <p:spPr>
          <a:xfrm>
            <a:off x="259310" y="706569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نعد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المماحي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( 1-2-3-4-5) عدد المماح هو :5.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يشرح لنا كيف توصل للجواب ؟.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77C82F0-C6D8-4C7B-4AD5-0C3F6F122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614D97E-5363-A082-8194-20EC5BDE0B8A}"/>
              </a:ext>
            </a:extLst>
          </p:cNvPr>
          <p:cNvGrpSpPr/>
          <p:nvPr/>
        </p:nvGrpSpPr>
        <p:grpSpPr>
          <a:xfrm>
            <a:off x="2057048" y="1568025"/>
            <a:ext cx="5029904" cy="2059855"/>
            <a:chOff x="2018461" y="1745004"/>
            <a:chExt cx="5029904" cy="205985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F5BDE3C-9EA2-3001-4F6C-CCA23B2EF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35651" y="1751771"/>
              <a:ext cx="954931" cy="109182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19DE597-C1F0-C3F8-6251-ACE3769F1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81443" y="1751771"/>
              <a:ext cx="954931" cy="1091827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D1B208E-6228-CE64-BCBE-237F5BE49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18461" y="2845161"/>
              <a:ext cx="728492" cy="814035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257AA70-3E65-14D1-8E10-560727660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19873" y="1890667"/>
              <a:ext cx="728492" cy="814035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976218E-90C6-FBA0-0C3A-4D30E190D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53674" y="1890667"/>
              <a:ext cx="728492" cy="814035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4DB8BF3-48F1-5AB9-9BA0-29C203347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65525" y="2845161"/>
              <a:ext cx="728492" cy="814035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D4AF026-9978-ED3D-9F9D-25DCB4E82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36374" y="2706265"/>
              <a:ext cx="954931" cy="1091827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673EC12-E800-0A3B-3DDC-897B21F37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99466" y="1745004"/>
              <a:ext cx="925419" cy="1105361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7DE9EEA8-6828-0628-36B1-B99F67F4B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0726" y="2699498"/>
              <a:ext cx="925419" cy="1105361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586B05B-C916-1CA9-9B91-1BA42E2FB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33662" y="2845161"/>
              <a:ext cx="728492" cy="814035"/>
            </a:xfrm>
            <a:prstGeom prst="rect">
              <a:avLst/>
            </a:prstGeom>
          </p:spPr>
        </p:pic>
      </p:grp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28BB6B36-EB67-A14C-EE19-BFDF9EC02D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529811"/>
              </p:ext>
            </p:extLst>
          </p:nvPr>
        </p:nvGraphicFramePr>
        <p:xfrm>
          <a:off x="1753271" y="3784594"/>
          <a:ext cx="60960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1529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734471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الْأَدَواتُ الْمَدْرَسِيَةُ 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عَدَدُ الْعَناصِرِ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7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21" name="Image 20">
            <a:extLst>
              <a:ext uri="{FF2B5EF4-FFF2-40B4-BE49-F238E27FC236}">
                <a16:creationId xmlns:a16="http://schemas.microsoft.com/office/drawing/2014/main" id="{D2D45DAC-5A7F-9F84-7841-FADDDD519A0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206620">
            <a:off x="2494161" y="4120692"/>
            <a:ext cx="539034" cy="61630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B705599-1A37-D0B4-5E72-B1548AF2F56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8798" y="4962683"/>
            <a:ext cx="452335" cy="50545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663A5D6-2637-1082-B8C1-ED2D0753344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7498" y="5616492"/>
            <a:ext cx="431715" cy="51565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C8E48C39-5B71-F9CF-165A-286F9EC01244}"/>
              </a:ext>
            </a:extLst>
          </p:cNvPr>
          <p:cNvSpPr txBox="1"/>
          <p:nvPr/>
        </p:nvSpPr>
        <p:spPr>
          <a:xfrm>
            <a:off x="5742411" y="4212724"/>
            <a:ext cx="55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103B4D"/>
                </a:solidFill>
              </a:rPr>
              <a:t>3</a:t>
            </a:r>
            <a:endParaRPr lang="fr-FR" sz="3200" dirty="0">
              <a:solidFill>
                <a:srgbClr val="103B4D"/>
              </a:solidFill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4A70063-D0F3-0640-9644-647CF83EBA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5961" y="5593031"/>
            <a:ext cx="6478891" cy="847637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7371917-3C37-B524-7D67-CCCAA156AE04}"/>
              </a:ext>
            </a:extLst>
          </p:cNvPr>
          <p:cNvCxnSpPr>
            <a:cxnSpLocks/>
          </p:cNvCxnSpPr>
          <p:nvPr/>
        </p:nvCxnSpPr>
        <p:spPr>
          <a:xfrm flipV="1">
            <a:off x="2129873" y="1988254"/>
            <a:ext cx="843660" cy="150114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50F3D71-7C4F-0DFF-BE8E-532AE246CEEE}"/>
              </a:ext>
            </a:extLst>
          </p:cNvPr>
          <p:cNvCxnSpPr>
            <a:cxnSpLocks/>
          </p:cNvCxnSpPr>
          <p:nvPr/>
        </p:nvCxnSpPr>
        <p:spPr>
          <a:xfrm flipV="1">
            <a:off x="3084804" y="1988254"/>
            <a:ext cx="843660" cy="150114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A94ACFC-FE06-D253-3433-D395BF6BD557}"/>
              </a:ext>
            </a:extLst>
          </p:cNvPr>
          <p:cNvCxnSpPr>
            <a:cxnSpLocks/>
          </p:cNvCxnSpPr>
          <p:nvPr/>
        </p:nvCxnSpPr>
        <p:spPr>
          <a:xfrm flipV="1">
            <a:off x="4060319" y="2939538"/>
            <a:ext cx="843660" cy="150114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9E8C958-610D-3EDD-642D-A8325DAE9AA7}"/>
              </a:ext>
            </a:extLst>
          </p:cNvPr>
          <p:cNvCxnSpPr>
            <a:cxnSpLocks/>
          </p:cNvCxnSpPr>
          <p:nvPr/>
        </p:nvCxnSpPr>
        <p:spPr>
          <a:xfrm flipV="1">
            <a:off x="4120566" y="2014835"/>
            <a:ext cx="843660" cy="1501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63633DDE-82D1-7FE3-89C4-5609D6FB2BB2}"/>
              </a:ext>
            </a:extLst>
          </p:cNvPr>
          <p:cNvCxnSpPr>
            <a:cxnSpLocks/>
          </p:cNvCxnSpPr>
          <p:nvPr/>
        </p:nvCxnSpPr>
        <p:spPr>
          <a:xfrm flipV="1">
            <a:off x="6310331" y="2016904"/>
            <a:ext cx="843660" cy="1501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7F28DAFE-BF8F-8C6E-8E34-A36C3D030775}"/>
              </a:ext>
            </a:extLst>
          </p:cNvPr>
          <p:cNvCxnSpPr>
            <a:cxnSpLocks/>
          </p:cNvCxnSpPr>
          <p:nvPr/>
        </p:nvCxnSpPr>
        <p:spPr>
          <a:xfrm flipV="1">
            <a:off x="1991479" y="2967286"/>
            <a:ext cx="843660" cy="1501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5F121E11-2C0F-B927-35E9-E98DE15E002B}"/>
              </a:ext>
            </a:extLst>
          </p:cNvPr>
          <p:cNvCxnSpPr>
            <a:cxnSpLocks/>
          </p:cNvCxnSpPr>
          <p:nvPr/>
        </p:nvCxnSpPr>
        <p:spPr>
          <a:xfrm flipV="1">
            <a:off x="2926540" y="2959343"/>
            <a:ext cx="843660" cy="1501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E6D44906-1E50-E777-D9F2-06166606F53B}"/>
              </a:ext>
            </a:extLst>
          </p:cNvPr>
          <p:cNvCxnSpPr>
            <a:cxnSpLocks/>
          </p:cNvCxnSpPr>
          <p:nvPr/>
        </p:nvCxnSpPr>
        <p:spPr>
          <a:xfrm flipV="1">
            <a:off x="5115149" y="2995645"/>
            <a:ext cx="843660" cy="1501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51066F91-9E29-B803-BE54-EDFAAB9DA5A7}"/>
              </a:ext>
            </a:extLst>
          </p:cNvPr>
          <p:cNvSpPr txBox="1"/>
          <p:nvPr/>
        </p:nvSpPr>
        <p:spPr>
          <a:xfrm>
            <a:off x="5784597" y="4923020"/>
            <a:ext cx="55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5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8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C49A5-31AD-8E16-5B35-218631E9A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B953E6F-9631-F61B-2C2F-5BA310546AD4}"/>
              </a:ext>
            </a:extLst>
          </p:cNvPr>
          <p:cNvSpPr txBox="1"/>
          <p:nvPr/>
        </p:nvSpPr>
        <p:spPr>
          <a:xfrm>
            <a:off x="259310" y="706569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عدد الدفاتر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77519D-ED9C-2F1F-2EA4-5D9D747BC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C8A960E-B7F6-1A4F-E9F1-6B9030111CA9}"/>
              </a:ext>
            </a:extLst>
          </p:cNvPr>
          <p:cNvGrpSpPr/>
          <p:nvPr/>
        </p:nvGrpSpPr>
        <p:grpSpPr>
          <a:xfrm>
            <a:off x="2057048" y="1568025"/>
            <a:ext cx="5029904" cy="2059855"/>
            <a:chOff x="2018461" y="1745004"/>
            <a:chExt cx="5029904" cy="205985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011C35B-ED2E-4AEC-40BD-D8BC18622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35651" y="1751771"/>
              <a:ext cx="954931" cy="109182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1CA4A28-7AFC-3C42-38E8-D2B2BB378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81443" y="1751771"/>
              <a:ext cx="954931" cy="1091827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A29246E-14CA-E949-44E4-A3C8344886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18461" y="2845161"/>
              <a:ext cx="728492" cy="814035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0539228-CEC2-66EC-1127-D70180578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19873" y="1890667"/>
              <a:ext cx="728492" cy="814035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C00E2BE-915A-6351-6C79-AB0B81A59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53674" y="1890667"/>
              <a:ext cx="728492" cy="814035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EDD5739-3178-1748-E08A-1440059CC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65525" y="2845161"/>
              <a:ext cx="728492" cy="814035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8379AA8-968F-E18A-C8D2-01CFD0527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36374" y="2706265"/>
              <a:ext cx="954931" cy="1091827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82F974E-495C-27EF-D522-70CD05882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99466" y="1745004"/>
              <a:ext cx="925419" cy="1105361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4FDF3E7-2A2A-76D7-40E4-0ACDF1327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0726" y="2699498"/>
              <a:ext cx="925419" cy="1105361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4042721-2059-7D2E-687D-1483CF3D2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33662" y="2845161"/>
              <a:ext cx="728492" cy="814035"/>
            </a:xfrm>
            <a:prstGeom prst="rect">
              <a:avLst/>
            </a:prstGeom>
          </p:spPr>
        </p:pic>
      </p:grp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39F9A9D1-75A8-1612-312E-52FC51870F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020646"/>
              </p:ext>
            </p:extLst>
          </p:nvPr>
        </p:nvGraphicFramePr>
        <p:xfrm>
          <a:off x="1753271" y="3784594"/>
          <a:ext cx="60960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1529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734471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الْأَدَواتُ الْمَدْرَسِيَةُ 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عَدَدُ الْعَناصِرِ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7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21" name="Image 20">
            <a:extLst>
              <a:ext uri="{FF2B5EF4-FFF2-40B4-BE49-F238E27FC236}">
                <a16:creationId xmlns:a16="http://schemas.microsoft.com/office/drawing/2014/main" id="{088EF34A-DEA4-85BB-146A-B60603E1385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206620">
            <a:off x="2494161" y="4120692"/>
            <a:ext cx="539034" cy="61630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3181BD5-0F53-3229-BF27-44904D875B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8798" y="4962683"/>
            <a:ext cx="452335" cy="50545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8F1912E-3899-FC63-5DDB-7E79DBEE209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7498" y="5616492"/>
            <a:ext cx="431715" cy="51565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3D5E358-F9BB-4A77-C196-DAF9E0FFF5E6}"/>
              </a:ext>
            </a:extLst>
          </p:cNvPr>
          <p:cNvSpPr txBox="1"/>
          <p:nvPr/>
        </p:nvSpPr>
        <p:spPr>
          <a:xfrm>
            <a:off x="5742411" y="4212724"/>
            <a:ext cx="55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103B4D"/>
                </a:solidFill>
              </a:rPr>
              <a:t>3</a:t>
            </a:r>
            <a:endParaRPr lang="fr-FR" sz="3200" dirty="0">
              <a:solidFill>
                <a:srgbClr val="103B4D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F34F9E0-B1C0-1F00-247B-4FE98F741E29}"/>
              </a:ext>
            </a:extLst>
          </p:cNvPr>
          <p:cNvSpPr txBox="1"/>
          <p:nvPr/>
        </p:nvSpPr>
        <p:spPr>
          <a:xfrm>
            <a:off x="5784597" y="4923020"/>
            <a:ext cx="55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103B4D"/>
                </a:solidFill>
              </a:rPr>
              <a:t>5</a:t>
            </a:r>
            <a:endParaRPr lang="fr-FR" sz="3200" dirty="0">
              <a:solidFill>
                <a:srgbClr val="103B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75A4E-4A08-4D22-E71C-FBAB51952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8F9189F-0E68-599D-3B11-1A9338F8F587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917AD5-FD29-0DFF-BBA2-422779DEB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329FB1-97C9-E683-6391-BDBE4F26C4A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124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A7852-58F8-57D6-4DF0-66F391D05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04E2349-D755-31CF-714C-BCFDED598DCA}"/>
              </a:ext>
            </a:extLst>
          </p:cNvPr>
          <p:cNvSpPr txBox="1"/>
          <p:nvPr/>
        </p:nvSpPr>
        <p:spPr>
          <a:xfrm>
            <a:off x="259310" y="706569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نعد الدفاتر  ( 1-2) عدد الدفاتر  هو :2.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يشرح لنا كيف توصل للجواب ؟.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42EB98-C4E8-3E18-08D0-464D0DA000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3DF556C-E06F-6203-EBEE-895E92B28543}"/>
              </a:ext>
            </a:extLst>
          </p:cNvPr>
          <p:cNvGrpSpPr/>
          <p:nvPr/>
        </p:nvGrpSpPr>
        <p:grpSpPr>
          <a:xfrm>
            <a:off x="2057048" y="1568025"/>
            <a:ext cx="5029904" cy="2059855"/>
            <a:chOff x="2018461" y="1745004"/>
            <a:chExt cx="5029904" cy="205985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792047E-1658-2E78-EAD3-08FD3293D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35651" y="1751771"/>
              <a:ext cx="954931" cy="109182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365E51-DEF9-F677-1D7E-EBE6B0764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81443" y="1751771"/>
              <a:ext cx="954931" cy="1091827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A3830A7-10B7-B543-7C41-7BE4DD768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18461" y="2845161"/>
              <a:ext cx="728492" cy="814035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6E3C72D-119E-2554-7139-44E84C1E43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19873" y="1890667"/>
              <a:ext cx="728492" cy="814035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7CB36CC-E74C-990B-B20F-D9B5B4865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53674" y="1890667"/>
              <a:ext cx="728492" cy="814035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E3D9E632-1259-E39C-83C1-4A7A7A593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65525" y="2845161"/>
              <a:ext cx="728492" cy="814035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98AC063-6524-AF60-8C56-5E7213D06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36374" y="2706265"/>
              <a:ext cx="954931" cy="1091827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0D228BD-2720-D0C5-4536-6C69D1152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99466" y="1745004"/>
              <a:ext cx="925419" cy="1105361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68B69BC-0FD8-BF40-19FB-66BE6ED9B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0726" y="2699498"/>
              <a:ext cx="925419" cy="1105361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62C3176-3089-5D99-DF02-80C744A6F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33662" y="2845161"/>
              <a:ext cx="728492" cy="814035"/>
            </a:xfrm>
            <a:prstGeom prst="rect">
              <a:avLst/>
            </a:prstGeom>
          </p:spPr>
        </p:pic>
      </p:grp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B642922-FE54-FD4E-C4E4-D47D5BC057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80752"/>
              </p:ext>
            </p:extLst>
          </p:nvPr>
        </p:nvGraphicFramePr>
        <p:xfrm>
          <a:off x="1753271" y="3784594"/>
          <a:ext cx="60960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1529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734471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الْأَدَواتُ الْمَدْرَسِيَةُ 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solidFill>
                            <a:srgbClr val="103B4D"/>
                          </a:solidFill>
                        </a:rPr>
                        <a:t>عَدَدُ الْعَناصِرِ</a:t>
                      </a:r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7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AB0970CE-CF52-F6E0-CD56-C3D21FD7F07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206620">
            <a:off x="2494161" y="4120692"/>
            <a:ext cx="539034" cy="61630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141807-8AD4-5249-1192-842C0B83113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8798" y="4962683"/>
            <a:ext cx="452335" cy="5054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5DBEDE4-4373-4557-7184-94562D6B1A8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7498" y="5616492"/>
            <a:ext cx="431715" cy="515659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DD48C576-262D-F30B-015F-C211598F10D9}"/>
              </a:ext>
            </a:extLst>
          </p:cNvPr>
          <p:cNvSpPr txBox="1"/>
          <p:nvPr/>
        </p:nvSpPr>
        <p:spPr>
          <a:xfrm>
            <a:off x="5742411" y="4212724"/>
            <a:ext cx="55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103B4D"/>
                </a:solidFill>
              </a:rPr>
              <a:t>3</a:t>
            </a:r>
            <a:endParaRPr lang="fr-FR" sz="3200" dirty="0">
              <a:solidFill>
                <a:srgbClr val="103B4D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F250E6A-2D91-AD65-C983-BB28014919A5}"/>
              </a:ext>
            </a:extLst>
          </p:cNvPr>
          <p:cNvSpPr txBox="1"/>
          <p:nvPr/>
        </p:nvSpPr>
        <p:spPr>
          <a:xfrm>
            <a:off x="5784597" y="4923020"/>
            <a:ext cx="55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103B4D"/>
                </a:solidFill>
              </a:rPr>
              <a:t>5</a:t>
            </a:r>
            <a:endParaRPr lang="fr-FR" sz="3200" dirty="0">
              <a:solidFill>
                <a:srgbClr val="103B4D"/>
              </a:solidFill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9C928B37-257F-5370-CEAB-C73FE517545F}"/>
              </a:ext>
            </a:extLst>
          </p:cNvPr>
          <p:cNvCxnSpPr>
            <a:cxnSpLocks/>
          </p:cNvCxnSpPr>
          <p:nvPr/>
        </p:nvCxnSpPr>
        <p:spPr>
          <a:xfrm flipV="1">
            <a:off x="5175991" y="2036995"/>
            <a:ext cx="843660" cy="1501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22FF22B6-D5C9-35CD-D22B-E90724887560}"/>
              </a:ext>
            </a:extLst>
          </p:cNvPr>
          <p:cNvCxnSpPr>
            <a:cxnSpLocks/>
          </p:cNvCxnSpPr>
          <p:nvPr/>
        </p:nvCxnSpPr>
        <p:spPr>
          <a:xfrm flipV="1">
            <a:off x="6197364" y="2880796"/>
            <a:ext cx="843660" cy="1501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C38380B7-AF72-4638-A8C8-F937FC83232B}"/>
              </a:ext>
            </a:extLst>
          </p:cNvPr>
          <p:cNvSpPr txBox="1"/>
          <p:nvPr/>
        </p:nvSpPr>
        <p:spPr>
          <a:xfrm>
            <a:off x="5800711" y="5623086"/>
            <a:ext cx="55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C00000"/>
                </a:solidFill>
              </a:rPr>
              <a:t>2</a:t>
            </a: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1BCCC984-DF9F-C346-A194-556B5C9718D4}"/>
              </a:ext>
            </a:extLst>
          </p:cNvPr>
          <p:cNvCxnSpPr>
            <a:cxnSpLocks/>
          </p:cNvCxnSpPr>
          <p:nvPr/>
        </p:nvCxnSpPr>
        <p:spPr>
          <a:xfrm flipV="1">
            <a:off x="2129873" y="1988254"/>
            <a:ext cx="843660" cy="150114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4731D37A-C530-F06F-0EDD-9F813691366B}"/>
              </a:ext>
            </a:extLst>
          </p:cNvPr>
          <p:cNvCxnSpPr>
            <a:cxnSpLocks/>
          </p:cNvCxnSpPr>
          <p:nvPr/>
        </p:nvCxnSpPr>
        <p:spPr>
          <a:xfrm flipV="1">
            <a:off x="3084804" y="1988254"/>
            <a:ext cx="843660" cy="150114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C89DA30-540F-B95A-C052-8A6A764233FD}"/>
              </a:ext>
            </a:extLst>
          </p:cNvPr>
          <p:cNvCxnSpPr>
            <a:cxnSpLocks/>
          </p:cNvCxnSpPr>
          <p:nvPr/>
        </p:nvCxnSpPr>
        <p:spPr>
          <a:xfrm flipV="1">
            <a:off x="4060319" y="2939538"/>
            <a:ext cx="843660" cy="150114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774433FB-76A8-472A-F0F5-AF655A7BD1B6}"/>
              </a:ext>
            </a:extLst>
          </p:cNvPr>
          <p:cNvCxnSpPr>
            <a:cxnSpLocks/>
          </p:cNvCxnSpPr>
          <p:nvPr/>
        </p:nvCxnSpPr>
        <p:spPr>
          <a:xfrm flipV="1">
            <a:off x="4120566" y="2014835"/>
            <a:ext cx="843660" cy="150114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A4FF83B2-70C8-E0BF-94F3-EAEC3250355B}"/>
              </a:ext>
            </a:extLst>
          </p:cNvPr>
          <p:cNvCxnSpPr>
            <a:cxnSpLocks/>
          </p:cNvCxnSpPr>
          <p:nvPr/>
        </p:nvCxnSpPr>
        <p:spPr>
          <a:xfrm flipV="1">
            <a:off x="6310331" y="2016904"/>
            <a:ext cx="843660" cy="150114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416D3CBF-926A-E955-8A9C-3E2FA98A4326}"/>
              </a:ext>
            </a:extLst>
          </p:cNvPr>
          <p:cNvCxnSpPr>
            <a:cxnSpLocks/>
          </p:cNvCxnSpPr>
          <p:nvPr/>
        </p:nvCxnSpPr>
        <p:spPr>
          <a:xfrm flipV="1">
            <a:off x="1991479" y="2967286"/>
            <a:ext cx="843660" cy="150114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4D55B638-A48D-3CDE-504C-18DB5CC51499}"/>
              </a:ext>
            </a:extLst>
          </p:cNvPr>
          <p:cNvCxnSpPr>
            <a:cxnSpLocks/>
          </p:cNvCxnSpPr>
          <p:nvPr/>
        </p:nvCxnSpPr>
        <p:spPr>
          <a:xfrm flipV="1">
            <a:off x="2926540" y="2959343"/>
            <a:ext cx="843660" cy="150114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76877FFE-A376-DB18-CD8D-6BF0C3A34802}"/>
              </a:ext>
            </a:extLst>
          </p:cNvPr>
          <p:cNvCxnSpPr>
            <a:cxnSpLocks/>
          </p:cNvCxnSpPr>
          <p:nvPr/>
        </p:nvCxnSpPr>
        <p:spPr>
          <a:xfrm flipV="1">
            <a:off x="5115149" y="2995645"/>
            <a:ext cx="843660" cy="150114"/>
          </a:xfrm>
          <a:prstGeom prst="line">
            <a:avLst/>
          </a:prstGeom>
          <a:ln w="381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1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86 سنطبق ما تعلمناه  في  النشاط رقم 2؛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838954B-857B-3B3E-DA10-6FFB0F9E00AB}"/>
              </a:ext>
            </a:extLst>
          </p:cNvPr>
          <p:cNvGrpSpPr/>
          <p:nvPr/>
        </p:nvGrpSpPr>
        <p:grpSpPr>
          <a:xfrm>
            <a:off x="1239335" y="1661293"/>
            <a:ext cx="6458852" cy="4184316"/>
            <a:chOff x="1530116" y="2166434"/>
            <a:chExt cx="6458852" cy="418431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198EDF8-9CCD-CC85-BDFE-6EF9AD9E16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9542" y="2166435"/>
              <a:ext cx="3229426" cy="4184315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CD4BC8D-87EF-2636-8933-105FBF74FA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30116" y="2166434"/>
              <a:ext cx="3229426" cy="4184315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699294" y="3991282"/>
            <a:ext cx="2768360" cy="1554112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يشير الأستاذ(ة) إلى إمكانية ملء الجدول دون وضع علامات العد وبالتالي الاستغناء عن العمود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4AA5F8-6A76-BD9B-CBC7-F21D569FA2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459" y="1889516"/>
            <a:ext cx="5546886" cy="33853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2821F4-8699-4296-B4F3-A0470C26B6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2773" y="3552715"/>
            <a:ext cx="1656541" cy="162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29FA2F-86C3-802F-10A8-1EEB7BBDD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970" y="2342505"/>
            <a:ext cx="5087140" cy="279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نعد الشاحنات ( 1-2-3-4-5-6) ، عدد الشاحنات هو 6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يشير الأستاذ(ة) إلى إمكانية ملء الجدول دون وضع علامات العد وبالتالي الاستغناء عن العمود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94DFA9-23BB-BE91-7833-2B022E11B4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464" y="1874438"/>
            <a:ext cx="6703072" cy="405302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3AF28CF-AC06-B850-589F-588239010C53}"/>
              </a:ext>
            </a:extLst>
          </p:cNvPr>
          <p:cNvSpPr txBox="1"/>
          <p:nvPr/>
        </p:nvSpPr>
        <p:spPr>
          <a:xfrm>
            <a:off x="6430297" y="4623931"/>
            <a:ext cx="840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6</a:t>
            </a:r>
            <a:endParaRPr lang="fr-FR" sz="3600" dirty="0">
              <a:solidFill>
                <a:srgbClr val="C00000"/>
              </a:solidFill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77CB479-E8CF-9EE3-9A06-B3AD5CE72144}"/>
              </a:ext>
            </a:extLst>
          </p:cNvPr>
          <p:cNvCxnSpPr/>
          <p:nvPr/>
        </p:nvCxnSpPr>
        <p:spPr>
          <a:xfrm flipV="1">
            <a:off x="2846439" y="2455119"/>
            <a:ext cx="530942" cy="4414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9F0CAC5-4818-19BF-A46D-1B36B60C3CE7}"/>
              </a:ext>
            </a:extLst>
          </p:cNvPr>
          <p:cNvCxnSpPr/>
          <p:nvPr/>
        </p:nvCxnSpPr>
        <p:spPr>
          <a:xfrm flipV="1">
            <a:off x="4854045" y="2455119"/>
            <a:ext cx="530942" cy="4414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CF5E58F-2B59-35D7-8574-6D11AF5DFB55}"/>
              </a:ext>
            </a:extLst>
          </p:cNvPr>
          <p:cNvCxnSpPr/>
          <p:nvPr/>
        </p:nvCxnSpPr>
        <p:spPr>
          <a:xfrm flipV="1">
            <a:off x="5857848" y="2455119"/>
            <a:ext cx="530942" cy="4414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5EEAAF0-3322-5ED1-3641-E6A39CF434AE}"/>
              </a:ext>
            </a:extLst>
          </p:cNvPr>
          <p:cNvCxnSpPr/>
          <p:nvPr/>
        </p:nvCxnSpPr>
        <p:spPr>
          <a:xfrm flipV="1">
            <a:off x="2846439" y="3058873"/>
            <a:ext cx="530942" cy="4414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99B88DD-54AF-9858-FA1E-10C3D90CBB9C}"/>
              </a:ext>
            </a:extLst>
          </p:cNvPr>
          <p:cNvCxnSpPr/>
          <p:nvPr/>
        </p:nvCxnSpPr>
        <p:spPr>
          <a:xfrm flipV="1">
            <a:off x="4824549" y="3075107"/>
            <a:ext cx="530942" cy="4414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E04A8C9-2297-D9F5-1487-78AFEFC57C28}"/>
              </a:ext>
            </a:extLst>
          </p:cNvPr>
          <p:cNvCxnSpPr/>
          <p:nvPr/>
        </p:nvCxnSpPr>
        <p:spPr>
          <a:xfrm flipV="1">
            <a:off x="5899355" y="3093328"/>
            <a:ext cx="530942" cy="4414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0EBAFA5B-55D0-9B06-2AED-BA0A250B1A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3526" y="3832293"/>
            <a:ext cx="1926112" cy="188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F2478-8BA0-7D85-E284-99A02DE98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4C6707-0DA9-84B5-218D-46096C18C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850D3C-6223-05D8-0734-426A1C23CA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464" y="1874438"/>
            <a:ext cx="6703072" cy="4053020"/>
          </a:xfrm>
          <a:prstGeom prst="rect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5C67948A-3764-C497-81D2-D38EE13919A1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نعد المروحيات  ( 1-2-3-4) ، عدد المروحيات  هو 4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يمكن ملء خانة عدد العناصر مباشرة بعد العد دون التمثيل بعلامات  العد 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CA3C649-B09D-098A-0550-63CF2CC3E14F}"/>
              </a:ext>
            </a:extLst>
          </p:cNvPr>
          <p:cNvSpPr txBox="1"/>
          <p:nvPr/>
        </p:nvSpPr>
        <p:spPr>
          <a:xfrm>
            <a:off x="6430297" y="4623931"/>
            <a:ext cx="840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103B4D"/>
                </a:solidFill>
              </a:rPr>
              <a:t>6</a:t>
            </a:r>
            <a:endParaRPr lang="fr-FR" sz="3600" dirty="0">
              <a:solidFill>
                <a:srgbClr val="103B4D"/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221B38D-1A6D-7A29-F0D0-C843AFA33E50}"/>
              </a:ext>
            </a:extLst>
          </p:cNvPr>
          <p:cNvCxnSpPr/>
          <p:nvPr/>
        </p:nvCxnSpPr>
        <p:spPr>
          <a:xfrm flipV="1">
            <a:off x="3760839" y="2484616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4596AA7-D9DD-E56A-FE08-DCFD294E8555}"/>
              </a:ext>
            </a:extLst>
          </p:cNvPr>
          <p:cNvCxnSpPr/>
          <p:nvPr/>
        </p:nvCxnSpPr>
        <p:spPr>
          <a:xfrm flipV="1">
            <a:off x="6832156" y="2461008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1A7B769-2EFE-DFEB-4AA2-B1D8DFE45627}"/>
              </a:ext>
            </a:extLst>
          </p:cNvPr>
          <p:cNvCxnSpPr/>
          <p:nvPr/>
        </p:nvCxnSpPr>
        <p:spPr>
          <a:xfrm flipV="1">
            <a:off x="3760839" y="3043569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C6A698A-C85F-69C2-F082-CBB2DE032578}"/>
              </a:ext>
            </a:extLst>
          </p:cNvPr>
          <p:cNvCxnSpPr/>
          <p:nvPr/>
        </p:nvCxnSpPr>
        <p:spPr>
          <a:xfrm flipV="1">
            <a:off x="6832156" y="3050943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588A5918-E288-7E79-F61A-044B62E52765}"/>
              </a:ext>
            </a:extLst>
          </p:cNvPr>
          <p:cNvSpPr txBox="1"/>
          <p:nvPr/>
        </p:nvSpPr>
        <p:spPr>
          <a:xfrm>
            <a:off x="6430297" y="5147754"/>
            <a:ext cx="840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4</a:t>
            </a:r>
            <a:endParaRPr lang="fr-FR" sz="3600" dirty="0">
              <a:solidFill>
                <a:srgbClr val="C00000"/>
              </a:solidFill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BE71E9D-4C38-D75C-028E-41EAFA0EFB13}"/>
              </a:ext>
            </a:extLst>
          </p:cNvPr>
          <p:cNvCxnSpPr/>
          <p:nvPr/>
        </p:nvCxnSpPr>
        <p:spPr>
          <a:xfrm flipV="1">
            <a:off x="2846439" y="2455119"/>
            <a:ext cx="530942" cy="441453"/>
          </a:xfrm>
          <a:prstGeom prst="line">
            <a:avLst/>
          </a:prstGeom>
          <a:ln w="38100">
            <a:solidFill>
              <a:srgbClr val="103B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DA2EEBFF-5E60-AA32-6FC6-61F0A88EEA6C}"/>
              </a:ext>
            </a:extLst>
          </p:cNvPr>
          <p:cNvCxnSpPr/>
          <p:nvPr/>
        </p:nvCxnSpPr>
        <p:spPr>
          <a:xfrm flipV="1">
            <a:off x="4854045" y="2455119"/>
            <a:ext cx="530942" cy="441453"/>
          </a:xfrm>
          <a:prstGeom prst="line">
            <a:avLst/>
          </a:prstGeom>
          <a:ln w="38100">
            <a:solidFill>
              <a:srgbClr val="103B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482AAF01-9A88-06F1-EC2A-AA06F4E80249}"/>
              </a:ext>
            </a:extLst>
          </p:cNvPr>
          <p:cNvCxnSpPr/>
          <p:nvPr/>
        </p:nvCxnSpPr>
        <p:spPr>
          <a:xfrm flipV="1">
            <a:off x="5857848" y="2455119"/>
            <a:ext cx="530942" cy="441453"/>
          </a:xfrm>
          <a:prstGeom prst="line">
            <a:avLst/>
          </a:prstGeom>
          <a:ln w="38100">
            <a:solidFill>
              <a:srgbClr val="103B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CAE8DF0-A085-8C85-9971-369DA78A1A6F}"/>
              </a:ext>
            </a:extLst>
          </p:cNvPr>
          <p:cNvCxnSpPr/>
          <p:nvPr/>
        </p:nvCxnSpPr>
        <p:spPr>
          <a:xfrm flipV="1">
            <a:off x="2846439" y="3058873"/>
            <a:ext cx="530942" cy="441453"/>
          </a:xfrm>
          <a:prstGeom prst="line">
            <a:avLst/>
          </a:prstGeom>
          <a:ln w="38100">
            <a:solidFill>
              <a:srgbClr val="103B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FD8A2E3-B89F-C95E-BA2E-B343151E0900}"/>
              </a:ext>
            </a:extLst>
          </p:cNvPr>
          <p:cNvCxnSpPr/>
          <p:nvPr/>
        </p:nvCxnSpPr>
        <p:spPr>
          <a:xfrm flipV="1">
            <a:off x="4824549" y="3075107"/>
            <a:ext cx="530942" cy="441453"/>
          </a:xfrm>
          <a:prstGeom prst="line">
            <a:avLst/>
          </a:prstGeom>
          <a:ln w="38100">
            <a:solidFill>
              <a:srgbClr val="103B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0D51AB06-8956-0257-5621-CC52B837EE3C}"/>
              </a:ext>
            </a:extLst>
          </p:cNvPr>
          <p:cNvCxnSpPr/>
          <p:nvPr/>
        </p:nvCxnSpPr>
        <p:spPr>
          <a:xfrm flipV="1">
            <a:off x="5899355" y="3093328"/>
            <a:ext cx="530942" cy="441453"/>
          </a:xfrm>
          <a:prstGeom prst="line">
            <a:avLst/>
          </a:prstGeom>
          <a:ln w="38100">
            <a:solidFill>
              <a:srgbClr val="103B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220E13B5-DCAD-34A4-A552-247C3CE883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3526" y="3832293"/>
            <a:ext cx="1926112" cy="188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37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3 الصفحة 87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530798-EB3C-5E41-FF19-C3CA02E93D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9335" y="1661293"/>
            <a:ext cx="3229426" cy="4184315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590731" y="2094517"/>
            <a:ext cx="2526633" cy="1843302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3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A0D8D4C-44DA-9C98-582E-BA0FC85CA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029" y="1826936"/>
            <a:ext cx="6477904" cy="429550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24B02F-7049-1139-BB63-4721550AF7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6593" y="4021329"/>
            <a:ext cx="1863646" cy="171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CA20FD-5249-B4F0-B05A-30CF35365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029" y="1826936"/>
            <a:ext cx="6477904" cy="4295508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82AB4AF5-BDA2-D3F1-6343-F31672178C0E}"/>
              </a:ext>
            </a:extLst>
          </p:cNvPr>
          <p:cNvCxnSpPr/>
          <p:nvPr/>
        </p:nvCxnSpPr>
        <p:spPr>
          <a:xfrm flipV="1">
            <a:off x="2669458" y="2484615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9F4FC9C-DA4C-01C1-F8FC-FECD549669F1}"/>
              </a:ext>
            </a:extLst>
          </p:cNvPr>
          <p:cNvCxnSpPr/>
          <p:nvPr/>
        </p:nvCxnSpPr>
        <p:spPr>
          <a:xfrm flipV="1">
            <a:off x="2669458" y="2926068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4D588FA-3E5B-0EF7-9DB9-C52A1D61FA1B}"/>
              </a:ext>
            </a:extLst>
          </p:cNvPr>
          <p:cNvCxnSpPr/>
          <p:nvPr/>
        </p:nvCxnSpPr>
        <p:spPr>
          <a:xfrm flipV="1">
            <a:off x="2669458" y="3299950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5F4FD989-2412-E5CD-50F9-278716BA272B}"/>
              </a:ext>
            </a:extLst>
          </p:cNvPr>
          <p:cNvSpPr txBox="1"/>
          <p:nvPr/>
        </p:nvSpPr>
        <p:spPr>
          <a:xfrm>
            <a:off x="6139968" y="4219722"/>
            <a:ext cx="820587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</a:rPr>
              <a:t>3</a:t>
            </a:r>
            <a:endParaRPr lang="fr-MA" sz="36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9242C47-11EC-8A90-F227-E469FE4611D4}"/>
              </a:ext>
            </a:extLst>
          </p:cNvPr>
          <p:cNvSpPr txBox="1"/>
          <p:nvPr/>
        </p:nvSpPr>
        <p:spPr>
          <a:xfrm>
            <a:off x="6168782" y="4730422"/>
            <a:ext cx="820587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</a:rPr>
              <a:t>6</a:t>
            </a:r>
            <a:endParaRPr lang="fr-MA" sz="36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B385F9-759A-4027-CE5D-1736327DD0CA}"/>
              </a:ext>
            </a:extLst>
          </p:cNvPr>
          <p:cNvSpPr txBox="1"/>
          <p:nvPr/>
        </p:nvSpPr>
        <p:spPr>
          <a:xfrm>
            <a:off x="6182846" y="5229967"/>
            <a:ext cx="820587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</a:rPr>
              <a:t>9</a:t>
            </a:r>
            <a:endParaRPr lang="fr-MA" sz="3600" dirty="0">
              <a:solidFill>
                <a:srgbClr val="C00000"/>
              </a:solidFill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55DE8DD-E630-1670-A2B2-74E5E7C712BD}"/>
              </a:ext>
            </a:extLst>
          </p:cNvPr>
          <p:cNvCxnSpPr/>
          <p:nvPr/>
        </p:nvCxnSpPr>
        <p:spPr>
          <a:xfrm flipV="1">
            <a:off x="3352800" y="2446756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2AEE4242-7532-6F70-75CC-59E73BF0F497}"/>
              </a:ext>
            </a:extLst>
          </p:cNvPr>
          <p:cNvCxnSpPr/>
          <p:nvPr/>
        </p:nvCxnSpPr>
        <p:spPr>
          <a:xfrm flipV="1">
            <a:off x="3352800" y="2841773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606B615-4462-715D-77EB-E394B1FE395E}"/>
              </a:ext>
            </a:extLst>
          </p:cNvPr>
          <p:cNvCxnSpPr/>
          <p:nvPr/>
        </p:nvCxnSpPr>
        <p:spPr>
          <a:xfrm flipV="1">
            <a:off x="3372465" y="3215655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85F9D5C-9104-6DE2-67E5-DF0BA2AB3E18}"/>
              </a:ext>
            </a:extLst>
          </p:cNvPr>
          <p:cNvCxnSpPr/>
          <p:nvPr/>
        </p:nvCxnSpPr>
        <p:spPr>
          <a:xfrm flipV="1">
            <a:off x="5404895" y="2458822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550FA7C9-8EFE-472A-B1F7-47B7BA287D3A}"/>
              </a:ext>
            </a:extLst>
          </p:cNvPr>
          <p:cNvCxnSpPr/>
          <p:nvPr/>
        </p:nvCxnSpPr>
        <p:spPr>
          <a:xfrm flipV="1">
            <a:off x="5404895" y="2828530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12DD87E-640C-91B4-7E46-4E8812BDB309}"/>
              </a:ext>
            </a:extLst>
          </p:cNvPr>
          <p:cNvCxnSpPr/>
          <p:nvPr/>
        </p:nvCxnSpPr>
        <p:spPr>
          <a:xfrm flipV="1">
            <a:off x="5424560" y="3260622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7E55E9A-80B8-C525-3ABB-C83D8E19B544}"/>
              </a:ext>
            </a:extLst>
          </p:cNvPr>
          <p:cNvCxnSpPr/>
          <p:nvPr/>
        </p:nvCxnSpPr>
        <p:spPr>
          <a:xfrm flipV="1">
            <a:off x="4094358" y="2426656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01C22564-BB21-DC0E-6C63-8D23F0B051E5}"/>
              </a:ext>
            </a:extLst>
          </p:cNvPr>
          <p:cNvCxnSpPr/>
          <p:nvPr/>
        </p:nvCxnSpPr>
        <p:spPr>
          <a:xfrm flipV="1">
            <a:off x="4689987" y="2458822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E49610EE-2DBE-18A5-4665-DC4AC7F72A59}"/>
              </a:ext>
            </a:extLst>
          </p:cNvPr>
          <p:cNvCxnSpPr/>
          <p:nvPr/>
        </p:nvCxnSpPr>
        <p:spPr>
          <a:xfrm flipV="1">
            <a:off x="4055807" y="2882858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C63756C0-9D13-9152-52AA-348F6883191D}"/>
              </a:ext>
            </a:extLst>
          </p:cNvPr>
          <p:cNvCxnSpPr/>
          <p:nvPr/>
        </p:nvCxnSpPr>
        <p:spPr>
          <a:xfrm flipV="1">
            <a:off x="4663984" y="2869337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5C991EF3-A6DB-76B2-3E73-646F5E71AE9A}"/>
              </a:ext>
            </a:extLst>
          </p:cNvPr>
          <p:cNvCxnSpPr/>
          <p:nvPr/>
        </p:nvCxnSpPr>
        <p:spPr>
          <a:xfrm flipV="1">
            <a:off x="4062795" y="3283733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691D5297-A74C-CD21-F881-C15B8D11DB42}"/>
              </a:ext>
            </a:extLst>
          </p:cNvPr>
          <p:cNvCxnSpPr/>
          <p:nvPr/>
        </p:nvCxnSpPr>
        <p:spPr>
          <a:xfrm flipV="1">
            <a:off x="4694039" y="3299950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124B750D-7CBC-B412-A880-63D98DBF19FB}"/>
              </a:ext>
            </a:extLst>
          </p:cNvPr>
          <p:cNvCxnSpPr/>
          <p:nvPr/>
        </p:nvCxnSpPr>
        <p:spPr>
          <a:xfrm flipV="1">
            <a:off x="6041145" y="2461012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E92F61B3-9ECB-EE07-E638-6C7A4BCFC5D3}"/>
              </a:ext>
            </a:extLst>
          </p:cNvPr>
          <p:cNvCxnSpPr/>
          <p:nvPr/>
        </p:nvCxnSpPr>
        <p:spPr>
          <a:xfrm flipV="1">
            <a:off x="6118939" y="2866272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D8F7386F-76E9-D8CD-270A-FF2F17CFF7B6}"/>
              </a:ext>
            </a:extLst>
          </p:cNvPr>
          <p:cNvCxnSpPr/>
          <p:nvPr/>
        </p:nvCxnSpPr>
        <p:spPr>
          <a:xfrm flipV="1">
            <a:off x="6138604" y="3299949"/>
            <a:ext cx="530942" cy="44145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13F0D406-A3C2-5775-98CE-98D8740EFF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4983" y="4021329"/>
            <a:ext cx="1751011" cy="171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86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و87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425E41D-9884-6A3F-4F0C-28ED5EACFC47}"/>
              </a:ext>
            </a:extLst>
          </p:cNvPr>
          <p:cNvGrpSpPr/>
          <p:nvPr/>
        </p:nvGrpSpPr>
        <p:grpSpPr>
          <a:xfrm>
            <a:off x="1239335" y="1661293"/>
            <a:ext cx="6458852" cy="4184316"/>
            <a:chOff x="1530116" y="2166434"/>
            <a:chExt cx="6458852" cy="418431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CCDE3AD-4509-34D6-0C6E-3A11574CD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9542" y="2166435"/>
              <a:ext cx="3229426" cy="418431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894B203-C86D-D825-9D53-8823580B7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30116" y="2166434"/>
              <a:ext cx="3229426" cy="418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22233</TotalTime>
  <Words>1075</Words>
  <Application>Microsoft Office PowerPoint</Application>
  <PresentationFormat>Affichage à l'écran (4:3)</PresentationFormat>
  <Paragraphs>303</Paragraphs>
  <Slides>69</Slides>
  <Notes>19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69</vt:i4>
      </vt:variant>
    </vt:vector>
  </HeadingPairs>
  <TitlesOfParts>
    <vt:vector size="83" baseType="lpstr">
      <vt:lpstr>Wingdings</vt:lpstr>
      <vt:lpstr>Calibri</vt:lpstr>
      <vt:lpstr>Effra CC Arbc</vt:lpstr>
      <vt:lpstr>Dosis SemiBold</vt:lpstr>
      <vt:lpstr>Aptos Display</vt:lpstr>
      <vt:lpstr>DengXian</vt:lpstr>
      <vt:lpstr>Arial</vt:lpstr>
      <vt:lpstr>Aptos</vt:lpstr>
      <vt:lpstr>Dosis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الثالث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277</cp:revision>
  <cp:lastPrinted>2025-08-13T10:11:39Z</cp:lastPrinted>
  <dcterms:created xsi:type="dcterms:W3CDTF">2025-08-01T12:31:49Z</dcterms:created>
  <dcterms:modified xsi:type="dcterms:W3CDTF">2026-04-12T15:47:06Z</dcterms:modified>
</cp:coreProperties>
</file>