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4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5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6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98" r:id="rId11"/>
    <p:sldMasterId id="2147483808" r:id="rId12"/>
    <p:sldMasterId id="2147483818" r:id="rId13"/>
    <p:sldMasterId id="2147483826" r:id="rId14"/>
    <p:sldMasterId id="2147483844" r:id="rId15"/>
    <p:sldMasterId id="2147483856" r:id="rId16"/>
    <p:sldMasterId id="2147483870" r:id="rId17"/>
  </p:sldMasterIdLst>
  <p:notesMasterIdLst>
    <p:notesMasterId r:id="rId30"/>
  </p:notesMasterIdLst>
  <p:sldIdLst>
    <p:sldId id="256" r:id="rId18"/>
    <p:sldId id="1263" r:id="rId19"/>
    <p:sldId id="1289" r:id="rId20"/>
    <p:sldId id="1262" r:id="rId21"/>
    <p:sldId id="1288" r:id="rId22"/>
    <p:sldId id="1267" r:id="rId23"/>
    <p:sldId id="1268" r:id="rId24"/>
    <p:sldId id="1290" r:id="rId25"/>
    <p:sldId id="1291" r:id="rId26"/>
    <p:sldId id="1285" r:id="rId27"/>
    <p:sldId id="1292" r:id="rId28"/>
    <p:sldId id="1293" r:id="rId29"/>
  </p:sldIdLst>
  <p:sldSz cx="9144000" cy="6858000" type="screen4x3"/>
  <p:notesSz cx="6735763" cy="9866313"/>
  <p:embeddedFontLst>
    <p:embeddedFont>
      <p:font typeface="Dosis" pitchFamily="2" charset="0"/>
      <p:regular r:id="rId31"/>
      <p:bold r:id="rId32"/>
    </p:embeddedFont>
    <p:embeddedFont>
      <p:font typeface="Dosis ExtraBold" pitchFamily="2" charset="0"/>
      <p:bold r:id="rId33"/>
    </p:embeddedFont>
    <p:embeddedFont>
      <p:font typeface="Dosis Medium" pitchFamily="2" charset="0"/>
      <p:regular r:id="rId34"/>
    </p:embeddedFont>
    <p:embeddedFont>
      <p:font typeface="Dosis SemiBold" pitchFamily="2" charset="0"/>
      <p:bold r:id="rId35"/>
    </p:embeddedFont>
    <p:embeddedFont>
      <p:font typeface="Mistral" panose="03090702030407020403" pitchFamily="66" charset="0"/>
      <p:regular r:id="rId3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AB6D7"/>
    <a:srgbClr val="F2F2F2"/>
    <a:srgbClr val="565F88"/>
    <a:srgbClr val="4B5377"/>
    <a:srgbClr val="424D7B"/>
    <a:srgbClr val="2196B1"/>
    <a:srgbClr val="55B7DE"/>
    <a:srgbClr val="A1A6BC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Style léger 1 - Accentuation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Style léger 2 - Accentuation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69" d="100"/>
          <a:sy n="69" d="100"/>
        </p:scale>
        <p:origin x="1200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theme" Target="theme/theme1.xml"/><Relationship Id="rId21" Type="http://schemas.openxmlformats.org/officeDocument/2006/relationships/slide" Target="slides/slide4.xml"/><Relationship Id="rId34" Type="http://schemas.openxmlformats.org/officeDocument/2006/relationships/font" Target="fonts/font4.fntdata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3.xml"/><Relationship Id="rId29" Type="http://schemas.openxmlformats.org/officeDocument/2006/relationships/slide" Target="slides/slide12.xml"/><Relationship Id="rId41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font" Target="fonts/font2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font" Target="fonts/font6.fntdata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31" Type="http://schemas.openxmlformats.org/officeDocument/2006/relationships/font" Target="fonts/font1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font" Target="fonts/font3.fntdata"/><Relationship Id="rId3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27/04/2026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27/04/2026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087207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27/04/2026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554006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27/04/2026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702647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27/04/2026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765675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27/04/2026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553340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27/04/2026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94630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27/04/2026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6378738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27/04/2026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663220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27/04/2026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346557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27/04/2026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623612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E12D-72ED-4E3A-B665-360E72C739E1}" type="datetimeFigureOut">
              <a:rPr lang="fr-MA" smtClean="0"/>
              <a:pPr/>
              <a:t>27/04/2026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63344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3350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344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8272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40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874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671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375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063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182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294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6834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78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795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724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582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605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9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6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5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0.xml"/><Relationship Id="rId9" Type="http://schemas.openxmlformats.org/officeDocument/2006/relationships/image" Target="../media/image12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image" Target="../media/image9.jpg"/><Relationship Id="rId5" Type="http://schemas.openxmlformats.org/officeDocument/2006/relationships/theme" Target="../theme/theme17.xml"/><Relationship Id="rId4" Type="http://schemas.openxmlformats.org/officeDocument/2006/relationships/slideLayout" Target="../slideLayouts/slideLayout1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CEE12D-72ED-4E3A-B665-360E72C739E1}" type="datetimeFigureOut">
              <a:rPr lang="fr-MA" smtClean="0"/>
              <a:pPr/>
              <a:t>27/04/2026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EE6789-1EF6-4AC8-8AED-F08F253AD07B}" type="slidenum">
              <a:rPr lang="fr-MA" smtClean="0"/>
              <a:pPr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5854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6222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6752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2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FF0A2E9-B653-134C-1942-D8D3E5D3E6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7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8794" y="1791992"/>
            <a:ext cx="7766412" cy="482259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 SemiBold" pitchFamily="2" charset="0"/>
              </a:rPr>
              <a:t>d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4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(Écrit)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DD29F-A351-BE92-D193-AB8EEBC56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BD9DB7B-DCE3-EAE2-F7C8-D5668142E9FD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955D3BA-1890-F947-ED0D-3D292220B475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F5D8D91-AE59-4D72-1FAE-966505F6B62E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1050CA1-0A97-A35A-B1AE-BAB88441ADF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4AB7AE2-D9D9-C4B9-5AD7-A942995481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8794" y="1280637"/>
            <a:ext cx="7607067" cy="4026634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 defTabSz="685904">
              <a:lnSpc>
                <a:spcPct val="150000"/>
              </a:lnSpc>
              <a:spcAft>
                <a:spcPts val="600"/>
              </a:spcAft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Type d'évaluation :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écrite.</a:t>
            </a:r>
          </a:p>
          <a:p>
            <a:pPr marR="0" lvl="0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Public cible :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6AP.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R="0" lvl="0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Thème de la période 4: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Sciences, technologies et environnement</a:t>
            </a:r>
          </a:p>
          <a:p>
            <a:pPr marR="0" lvl="0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Date :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Lundi 27 avril 2026.</a:t>
            </a:r>
          </a:p>
          <a:p>
            <a:pPr lvl="0" defTabSz="685904">
              <a:lnSpc>
                <a:spcPct val="150000"/>
              </a:lnSpc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4BACC6">
                    <a:lumMod val="50000"/>
                  </a:srgbClr>
                </a:solidFill>
                <a:latin typeface="Dosis SemiBold" pitchFamily="2" charset="0"/>
              </a:rPr>
              <a:t>Durée : </a:t>
            </a:r>
            <a:r>
              <a:rPr lang="fr-FR" sz="2400" b="1" dirty="0">
                <a:solidFill>
                  <a:srgbClr val="FF0000"/>
                </a:solidFill>
                <a:latin typeface="Dosis SemiBold" pitchFamily="2" charset="0"/>
              </a:rPr>
              <a:t>1h30.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R="0" lvl="0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Horaire :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11 : 00 à 12 : 30</a:t>
            </a:r>
          </a:p>
        </p:txBody>
      </p:sp>
    </p:spTree>
    <p:extLst>
      <p:ext uri="{BB962C8B-B14F-4D97-AF65-F5344CB8AC3E}">
        <p14:creationId xmlns:p14="http://schemas.microsoft.com/office/powerpoint/2010/main" val="259774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1465909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403989" y="2489915"/>
            <a:ext cx="8336019" cy="16100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LC1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et comprendre des textes.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Écrire des phrases correctement.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l'écrit, des phrases pour partager des informations, décrire ou raconter.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OL1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Utiliser les outils de langue pour produire des énoncés écrits.</a:t>
            </a:r>
          </a:p>
        </p:txBody>
      </p:sp>
    </p:spTree>
    <p:extLst>
      <p:ext uri="{BB962C8B-B14F-4D97-AF65-F5344CB8AC3E}">
        <p14:creationId xmlns:p14="http://schemas.microsoft.com/office/powerpoint/2010/main" val="3455348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34855" y="2142028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la passation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Mise en situation et rappel du cadre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Consignes générales des comportements attendus 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« Aujourd'hui, vous allez passer un contrôle continu en français. Ce travail est individuel. Il porte sur quatre compétences. Vous avez 90 minutes pour terminer.»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109D2A9-741A-83CF-4C8E-8D3B9EDADD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5879" y="2173731"/>
            <a:ext cx="4310214" cy="28753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3272588" y="0"/>
            <a:ext cx="2589196" cy="914877"/>
            <a:chOff x="3224463" y="0"/>
            <a:chExt cx="2589196" cy="914877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64B68BE5-297F-B7DE-46EB-E037DA6795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7629977"/>
              </p:ext>
            </p:extLst>
          </p:nvPr>
        </p:nvGraphicFramePr>
        <p:xfrm>
          <a:off x="602974" y="1745162"/>
          <a:ext cx="7938052" cy="365252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070797">
                  <a:extLst>
                    <a:ext uri="{9D8B030D-6E8A-4147-A177-3AD203B41FA5}">
                      <a16:colId xmlns:a16="http://schemas.microsoft.com/office/drawing/2014/main" val="3227081068"/>
                    </a:ext>
                  </a:extLst>
                </a:gridCol>
                <a:gridCol w="5867255">
                  <a:extLst>
                    <a:ext uri="{9D8B030D-6E8A-4147-A177-3AD203B41FA5}">
                      <a16:colId xmlns:a16="http://schemas.microsoft.com/office/drawing/2014/main" val="3718414517"/>
                    </a:ext>
                  </a:extLst>
                </a:gridCol>
              </a:tblGrid>
              <a:tr h="81788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Directive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Formulation pour les élèves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59698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Identification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« Écrivez votre nom complet, l’année scolaire et le nom de votre école en haut de votre copie. »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60283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Silence</a:t>
                      </a:r>
                    </a:p>
                    <a:p>
                      <a:pPr algn="ctr"/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« Vous devez rester silencieux. Si vous avez une question, levez la main. »</a:t>
                      </a:r>
                    </a:p>
                    <a:p>
                      <a:pPr algn="ctr"/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50629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Matériel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« Vérifiez que vous avez un stylo bleu. La rédaction au crayon n'est pas acceptée. »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279499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Temps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« Gérez votre temps. Ne restez pas bloqué(e) trop longtemps sur une seule question. »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75502542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E0DAD815-B3BD-288B-2305-38AD38735470}"/>
              </a:ext>
            </a:extLst>
          </p:cNvPr>
          <p:cNvSpPr txBox="1"/>
          <p:nvPr/>
        </p:nvSpPr>
        <p:spPr>
          <a:xfrm>
            <a:off x="2756452" y="1196045"/>
            <a:ext cx="3631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la passation</a:t>
            </a: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B75DB-E508-FC71-A866-8D11BE3D9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74F2A98-5012-B75A-7DDE-69E9E9D2214D}"/>
              </a:ext>
            </a:extLst>
          </p:cNvPr>
          <p:cNvGrpSpPr/>
          <p:nvPr/>
        </p:nvGrpSpPr>
        <p:grpSpPr>
          <a:xfrm>
            <a:off x="3272588" y="0"/>
            <a:ext cx="2589196" cy="914877"/>
            <a:chOff x="3224463" y="0"/>
            <a:chExt cx="2589196" cy="914877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EFF4DB1-0EE0-B380-D2BA-45A57D845B3D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014FC1-C2A0-666F-CE4A-F99E6F8CEE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2DA5A2C-9E55-F6DF-611B-35FC7973732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44278" y="1280637"/>
            <a:ext cx="7951694" cy="46628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Directives spécifiques par compétence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LC 1 :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« Lire d'abord le texte entièrement sans se presser. Ensuite, lire les questions. Revenir au texte pour trouver les réponses.»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OL 1 :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« Relire bien chaque phrase avant de répondre. Vérifier l'accord, la conjugaison et l'orthographe. »</a:t>
            </a:r>
          </a:p>
          <a:p>
            <a:pPr lvl="0">
              <a:spcAft>
                <a:spcPts val="1800"/>
              </a:spcAft>
              <a:defRPr/>
            </a:pPr>
            <a:r>
              <a:rPr lang="fr-FR" sz="24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3- PE 1 : </a:t>
            </a:r>
            <a:r>
              <a:rPr lang="fr-FR" sz="2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« Lire tous les mots de la phrase avant de commencer. Relire sa phrase. Vérifier son sens »</a:t>
            </a:r>
          </a:p>
          <a:p>
            <a:pPr>
              <a:spcAft>
                <a:spcPts val="1800"/>
              </a:spcAft>
              <a:defRPr/>
            </a:pPr>
            <a:r>
              <a:rPr lang="fr-FR" sz="24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4- PE 1 : </a:t>
            </a:r>
            <a:r>
              <a:rPr lang="fr-FR" sz="2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« Avant d'écrire, réfléchir à ce que vous voulez dire. Faire un brouillon mental. Respecter le nombre de phrases demandé  »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263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A6E85-A9DD-5F6F-30E4-BD9C5BE87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EE0A5CA-2D47-21B4-FE67-E426D2FBDF2F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C99E160-D5CE-206E-8F15-A841690B94A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070398D-B390-0EFB-380F-A1EEB537F66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00E57683-5C1F-0AAB-D16C-6633312BA09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28B6853-1226-3C77-D94D-BC5AB8D6A5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193358"/>
              </p:ext>
            </p:extLst>
          </p:nvPr>
        </p:nvGraphicFramePr>
        <p:xfrm>
          <a:off x="1524000" y="1837968"/>
          <a:ext cx="6096000" cy="336804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590261">
                  <a:extLst>
                    <a:ext uri="{9D8B030D-6E8A-4147-A177-3AD203B41FA5}">
                      <a16:colId xmlns:a16="http://schemas.microsoft.com/office/drawing/2014/main" val="3227081068"/>
                    </a:ext>
                  </a:extLst>
                </a:gridCol>
                <a:gridCol w="4505739">
                  <a:extLst>
                    <a:ext uri="{9D8B030D-6E8A-4147-A177-3AD203B41FA5}">
                      <a16:colId xmlns:a16="http://schemas.microsoft.com/office/drawing/2014/main" val="3718414517"/>
                    </a:ext>
                  </a:extLst>
                </a:gridCol>
              </a:tblGrid>
              <a:tr h="81788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Moment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Action de l'enseignant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5969866"/>
                  </a:ext>
                </a:extLst>
              </a:tr>
              <a:tr h="81788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Début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Distribuer les sujets face cachée ; demander de ne pas les retourner avant le signal.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6028315"/>
                  </a:ext>
                </a:extLst>
              </a:tr>
              <a:tr h="81788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Pendant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Circuler discrètement ; répondre aux questions de compréhension des consignes uniquement (ne pas donner la réponse).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27949974"/>
                  </a:ext>
                </a:extLst>
              </a:tr>
              <a:tr h="81788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Fin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Annoncer les 5/10 dernières minutes ; rappeler de vérifier le nom et prénom.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5933968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5A2991F3-38CE-8758-2D3C-CCC138122D9D}"/>
              </a:ext>
            </a:extLst>
          </p:cNvPr>
          <p:cNvSpPr txBox="1"/>
          <p:nvPr/>
        </p:nvSpPr>
        <p:spPr>
          <a:xfrm>
            <a:off x="2228247" y="121584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Pendant la passation</a:t>
            </a:r>
          </a:p>
        </p:txBody>
      </p:sp>
    </p:spTree>
    <p:extLst>
      <p:ext uri="{BB962C8B-B14F-4D97-AF65-F5344CB8AC3E}">
        <p14:creationId xmlns:p14="http://schemas.microsoft.com/office/powerpoint/2010/main" val="3337006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E5055A1-EBA9-EF76-516E-5BDFBAFBC6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44689" y="2020922"/>
            <a:ext cx="4471868" cy="28161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de l’évaluation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La correction s'effectue à l'aide de la grille de correction fournie en annexe. Vous serez munis de cette grille lors de la session de correction.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FAFAD0B-8E3C-CD60-F49B-845F25421D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6543" y="1215844"/>
            <a:ext cx="3248024" cy="4403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7121A-A2E0-8DE2-C037-4FF871ED1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40274A3-E5A6-127C-C8B0-6F3332DE147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2DACF17-A0AF-D586-2E94-01A227F198BD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3E3D917-0BAC-BC22-6A46-46D20F84E30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EEF3DE21-70A8-AACA-F2A2-5D28CAC05CD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5C199AE-584C-4D69-090D-24CCE533B84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06713" y="1994418"/>
            <a:ext cx="7215068" cy="23852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de l’évaluation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Aussitôt après la fin de l'opération de correction qui suit la passation, veillez à saisir immédiatement les résultats des apprenants sur la plateforme MASSAR. </a:t>
            </a:r>
          </a:p>
        </p:txBody>
      </p:sp>
    </p:spTree>
    <p:extLst>
      <p:ext uri="{BB962C8B-B14F-4D97-AF65-F5344CB8AC3E}">
        <p14:creationId xmlns:p14="http://schemas.microsoft.com/office/powerpoint/2010/main" val="164758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B00BC-9AB4-A3DB-FC9C-34484147C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B694D1E-9D04-3F4B-1921-69772B0F829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C17D61D-270B-A4B0-2E74-F3FD9C772DA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6CDAA45-A798-7386-6F1A-47AAAE28CA8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782780C1-B902-EEA8-7D90-41A9FC4BCC6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19460C89-22E5-16C6-D45D-AC119E96766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06713" y="2967335"/>
            <a:ext cx="7215068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6000" b="1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Fin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013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8565</TotalTime>
  <Words>511</Words>
  <Application>Microsoft Office PowerPoint</Application>
  <PresentationFormat>Affichage à l'écran (4:3)</PresentationFormat>
  <Paragraphs>56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12</vt:i4>
      </vt:variant>
    </vt:vector>
  </HeadingPairs>
  <TitlesOfParts>
    <vt:vector size="39" baseType="lpstr">
      <vt:lpstr>Dosis</vt:lpstr>
      <vt:lpstr>Calibri</vt:lpstr>
      <vt:lpstr>Wingdings</vt:lpstr>
      <vt:lpstr>Aptos Display</vt:lpstr>
      <vt:lpstr>Dosis ExtraBold</vt:lpstr>
      <vt:lpstr>Dosis Medium</vt:lpstr>
      <vt:lpstr>Mistral</vt:lpstr>
      <vt:lpstr>Arial</vt:lpstr>
      <vt:lpstr>Aptos</vt:lpstr>
      <vt:lpstr>Dosis SemiBold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Thème Office</vt:lpstr>
      <vt:lpstr>1_Révision</vt:lpstr>
      <vt:lpstr>6_New Voc_01-Livret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« Aujourd'hui, vous allez passer un contrôle continu en français. Ce travail est individuel. Il porte sur quatre compétences. Vous avez 90 minutes pour terminer.»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EL HAMDOUNI BTIHAJ</cp:lastModifiedBy>
  <cp:revision>46</cp:revision>
  <cp:lastPrinted>2025-08-13T10:11:39Z</cp:lastPrinted>
  <dcterms:created xsi:type="dcterms:W3CDTF">2025-08-01T12:31:49Z</dcterms:created>
  <dcterms:modified xsi:type="dcterms:W3CDTF">2026-04-27T07:28:12Z</dcterms:modified>
</cp:coreProperties>
</file>