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26"/>
  </p:notesMasterIdLst>
  <p:sldIdLst>
    <p:sldId id="257" r:id="rId18"/>
    <p:sldId id="1333" r:id="rId19"/>
    <p:sldId id="1146" r:id="rId20"/>
    <p:sldId id="1334" r:id="rId21"/>
    <p:sldId id="1335" r:id="rId22"/>
    <p:sldId id="1147" r:id="rId23"/>
    <p:sldId id="1336" r:id="rId24"/>
    <p:sldId id="689" r:id="rId25"/>
  </p:sldIdLst>
  <p:sldSz cx="9144000" cy="6858000" type="screen4x3"/>
  <p:notesSz cx="6735763" cy="9866313"/>
  <p:embeddedFontLst>
    <p:embeddedFont>
      <p:font typeface="Aptos Light" panose="020B0004020202020204" pitchFamily="34" charset="0"/>
      <p:regular r:id="rId27"/>
      <p:italic r:id="rId28"/>
    </p:embeddedFont>
    <p:embeddedFont>
      <p:font typeface="Dosis" pitchFamily="2" charset="0"/>
      <p:regular r:id="rId29"/>
      <p:bold r:id="rId30"/>
    </p:embeddedFont>
    <p:embeddedFont>
      <p:font typeface="Dosis ExtraBold" pitchFamily="2" charset="0"/>
      <p:bold r:id="rId31"/>
    </p:embeddedFont>
    <p:embeddedFont>
      <p:font typeface="Dosis Medium" pitchFamily="2" charset="0"/>
      <p:regular r:id="rId32"/>
    </p:embeddedFont>
    <p:embeddedFont>
      <p:font typeface="Dosis SemiBold" pitchFamily="2" charset="0"/>
      <p:bold r:id="rId33"/>
    </p:embeddedFont>
    <p:embeddedFont>
      <p:font typeface="Mistral" panose="03090702030407020403" pitchFamily="66" charset="0"/>
      <p:regular r:id="rId3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FFFFFF"/>
    <a:srgbClr val="FBB321"/>
    <a:srgbClr val="4B5377"/>
    <a:srgbClr val="565F88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notesMaster" Target="notesMasters/notesMaster1.xml"/><Relationship Id="rId39" Type="http://schemas.microsoft.com/office/2018/10/relationships/authors" Target="authors.xml"/><Relationship Id="rId21" Type="http://schemas.openxmlformats.org/officeDocument/2006/relationships/slide" Target="slides/slide4.xml"/><Relationship Id="rId34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9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0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70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825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53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26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6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74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399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70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32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2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691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4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51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0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239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64A72C-5B71-64DE-DA08-4976190EE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DC1A41-14D9-AAC3-5D33-F700DEE28294}"/>
              </a:ext>
            </a:extLst>
          </p:cNvPr>
          <p:cNvSpPr txBox="1"/>
          <p:nvPr/>
        </p:nvSpPr>
        <p:spPr>
          <a:xfrm>
            <a:off x="5126182" y="4807526"/>
            <a:ext cx="387927" cy="461665"/>
          </a:xfrm>
          <a:prstGeom prst="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6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Saisie des résultat</a:t>
            </a:r>
            <a:r>
              <a:rPr lang="fr-FR" sz="1600" dirty="0"/>
              <a:t>s + Correction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révision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écrite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236543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0F570EC-F8D8-CAF0-1416-E42BA862344B}"/>
              </a:ext>
            </a:extLst>
          </p:cNvPr>
          <p:cNvSpPr/>
          <p:nvPr/>
        </p:nvSpPr>
        <p:spPr>
          <a:xfrm>
            <a:off x="1328056" y="2552804"/>
            <a:ext cx="6035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24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Passation de l’évaluation</a:t>
            </a:r>
            <a:endParaRPr lang="en-US" sz="2300" dirty="0">
              <a:solidFill>
                <a:srgbClr val="424D7B"/>
              </a:solidFill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19300DDC-A2DD-8814-2BBD-47040755BB32}"/>
              </a:ext>
            </a:extLst>
          </p:cNvPr>
          <p:cNvSpPr/>
          <p:nvPr/>
        </p:nvSpPr>
        <p:spPr>
          <a:xfrm>
            <a:off x="1328056" y="2973428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DDEBF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Français – 4e année</a:t>
            </a:r>
            <a:endParaRPr lang="en-US" sz="1350" dirty="0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A8B062CE-2A76-701F-9419-9D30956DEB08}"/>
              </a:ext>
            </a:extLst>
          </p:cNvPr>
          <p:cNvSpPr/>
          <p:nvPr/>
        </p:nvSpPr>
        <p:spPr>
          <a:xfrm>
            <a:off x="3248296" y="3302612"/>
            <a:ext cx="2194560" cy="320040"/>
          </a:xfrm>
          <a:prstGeom prst="roundRect">
            <a:avLst>
              <a:gd name="adj" fmla="val 20000"/>
            </a:avLst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fr-FR" sz="3200" b="1" dirty="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1D9FFDE9-CBE8-7802-F24E-9756642A1EAC}"/>
              </a:ext>
            </a:extLst>
          </p:cNvPr>
          <p:cNvSpPr/>
          <p:nvPr/>
        </p:nvSpPr>
        <p:spPr>
          <a:xfrm>
            <a:off x="3339736" y="3394052"/>
            <a:ext cx="2011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3D59"/>
                </a:solidFill>
              </a:rPr>
              <a:t>Durée  : 1h30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48DE5-E43D-483A-B94F-92A36D8D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8218858-EC9D-B5B5-0E84-BA2ECD58134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B82EAD8-0E19-1A5E-8C7A-3E7641E71C5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084E41-2367-4DA9-8992-89110E5922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A4DF495-4685-C14E-5368-D7C20636AE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Shape 5">
            <a:extLst>
              <a:ext uri="{FF2B5EF4-FFF2-40B4-BE49-F238E27FC236}">
                <a16:creationId xmlns:a16="http://schemas.microsoft.com/office/drawing/2014/main" id="{B0D46E44-D6C9-9CA1-6E76-21E1F1EEFE2D}"/>
              </a:ext>
            </a:extLst>
          </p:cNvPr>
          <p:cNvSpPr/>
          <p:nvPr/>
        </p:nvSpPr>
        <p:spPr>
          <a:xfrm>
            <a:off x="1645920" y="1215844"/>
            <a:ext cx="5852160" cy="79416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EBE7F3E7-C859-6AF8-0A75-D2FA24E85C70}"/>
              </a:ext>
            </a:extLst>
          </p:cNvPr>
          <p:cNvSpPr/>
          <p:nvPr/>
        </p:nvSpPr>
        <p:spPr>
          <a:xfrm>
            <a:off x="1856232" y="1351642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5AC4A8A2-CB86-6C57-3E56-8BE0FEFFD2CD}"/>
              </a:ext>
            </a:extLst>
          </p:cNvPr>
          <p:cNvSpPr/>
          <p:nvPr/>
        </p:nvSpPr>
        <p:spPr>
          <a:xfrm>
            <a:off x="1856232" y="1461370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1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158837D0-4811-3A0E-99F2-3C68BAC2429A}"/>
              </a:ext>
            </a:extLst>
          </p:cNvPr>
          <p:cNvSpPr/>
          <p:nvPr/>
        </p:nvSpPr>
        <p:spPr>
          <a:xfrm>
            <a:off x="2514599" y="1461370"/>
            <a:ext cx="4582669" cy="41011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distribue les supports.</a:t>
            </a: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3463AADE-DD32-F3A4-D84F-E0DB1432115A}"/>
              </a:ext>
            </a:extLst>
          </p:cNvPr>
          <p:cNvSpPr/>
          <p:nvPr/>
        </p:nvSpPr>
        <p:spPr>
          <a:xfrm>
            <a:off x="1645920" y="2156314"/>
            <a:ext cx="5852160" cy="78676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3AE052A4-2931-4F59-06D8-736E7F2B9924}"/>
              </a:ext>
            </a:extLst>
          </p:cNvPr>
          <p:cNvSpPr/>
          <p:nvPr/>
        </p:nvSpPr>
        <p:spPr>
          <a:xfrm>
            <a:off x="1856232" y="2270614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AB3D9CA1-7C23-010D-B279-E9EF2F2100CC}"/>
              </a:ext>
            </a:extLst>
          </p:cNvPr>
          <p:cNvSpPr/>
          <p:nvPr/>
        </p:nvSpPr>
        <p:spPr>
          <a:xfrm>
            <a:off x="1874520" y="2426062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2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24D9EF97-10B7-5E2F-8BA6-06F32815C113}"/>
              </a:ext>
            </a:extLst>
          </p:cNvPr>
          <p:cNvSpPr/>
          <p:nvPr/>
        </p:nvSpPr>
        <p:spPr>
          <a:xfrm>
            <a:off x="2468879" y="2350652"/>
            <a:ext cx="4893945" cy="53222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demande aux apprenants d’écrire leurs nom et prénom dans l’espace réservé.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684A5ADB-0ED1-8006-4F3A-AC2EE7C4564E}"/>
              </a:ext>
            </a:extLst>
          </p:cNvPr>
          <p:cNvSpPr/>
          <p:nvPr/>
        </p:nvSpPr>
        <p:spPr>
          <a:xfrm>
            <a:off x="1645920" y="3057759"/>
            <a:ext cx="5852160" cy="70904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26E8BD5A-BD77-1691-4070-FBC3E3CDE83B}"/>
              </a:ext>
            </a:extLst>
          </p:cNvPr>
          <p:cNvSpPr/>
          <p:nvPr/>
        </p:nvSpPr>
        <p:spPr>
          <a:xfrm>
            <a:off x="1840230" y="3239496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FBC5746E-9D58-DE27-97D2-1F8E8FA886DE}"/>
              </a:ext>
            </a:extLst>
          </p:cNvPr>
          <p:cNvSpPr/>
          <p:nvPr/>
        </p:nvSpPr>
        <p:spPr>
          <a:xfrm>
            <a:off x="1824181" y="3367513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3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96BC0F51-2FD8-8E03-55D8-3174A166B573}"/>
              </a:ext>
            </a:extLst>
          </p:cNvPr>
          <p:cNvSpPr/>
          <p:nvPr/>
        </p:nvSpPr>
        <p:spPr>
          <a:xfrm>
            <a:off x="2468880" y="321206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rappelle aux apprenants d’écrire de manière lisible, espacée et soignée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0ECEC345-1A8B-2611-56B8-703E13849882}"/>
              </a:ext>
            </a:extLst>
          </p:cNvPr>
          <p:cNvSpPr/>
          <p:nvPr/>
        </p:nvSpPr>
        <p:spPr>
          <a:xfrm>
            <a:off x="1645920" y="3896721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2A0AD54E-6BE2-7EF3-B807-8DA62BD875AF}"/>
              </a:ext>
            </a:extLst>
          </p:cNvPr>
          <p:cNvSpPr/>
          <p:nvPr/>
        </p:nvSpPr>
        <p:spPr>
          <a:xfrm>
            <a:off x="1815084" y="3989304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08311127-6E22-511A-B8E6-4E34670B504F}"/>
              </a:ext>
            </a:extLst>
          </p:cNvPr>
          <p:cNvSpPr/>
          <p:nvPr/>
        </p:nvSpPr>
        <p:spPr>
          <a:xfrm>
            <a:off x="1815084" y="4150848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4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139EE981-FFD4-8B3F-6C5F-82ECEAB31042}"/>
              </a:ext>
            </a:extLst>
          </p:cNvPr>
          <p:cNvSpPr/>
          <p:nvPr/>
        </p:nvSpPr>
        <p:spPr>
          <a:xfrm>
            <a:off x="1654969" y="4767308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FBA5286E-6EE3-6EF9-691E-C6EE7CCD70F1}"/>
              </a:ext>
            </a:extLst>
          </p:cNvPr>
          <p:cNvSpPr/>
          <p:nvPr/>
        </p:nvSpPr>
        <p:spPr>
          <a:xfrm>
            <a:off x="1654969" y="5616181"/>
            <a:ext cx="5852160" cy="727331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7E3EA"/>
            </a:solidFill>
            <a:prstDash val="solid"/>
          </a:ln>
          <a:effectLst>
            <a:outerShdw blurRad="12700" dist="50800" dir="2700000" algn="bl" rotWithShape="0">
              <a:srgbClr val="CAD6DD">
                <a:alpha val="14000"/>
              </a:srgbClr>
            </a:outerShdw>
          </a:effectLst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23DFB620-2D36-92DA-F719-DAF6425CE32E}"/>
              </a:ext>
            </a:extLst>
          </p:cNvPr>
          <p:cNvSpPr/>
          <p:nvPr/>
        </p:nvSpPr>
        <p:spPr>
          <a:xfrm>
            <a:off x="1815084" y="4893229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 dirty="0">
              <a:latin typeface="Aptos Light" panose="020B0004020202020204" pitchFamily="34" charset="0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19FA682-6EC2-ED85-C72E-1CEE1C9B5E31}"/>
              </a:ext>
            </a:extLst>
          </p:cNvPr>
          <p:cNvSpPr/>
          <p:nvPr/>
        </p:nvSpPr>
        <p:spPr>
          <a:xfrm>
            <a:off x="1856232" y="5048677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5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EC8B79FA-A998-405B-7478-95438F7BF0A6}"/>
              </a:ext>
            </a:extLst>
          </p:cNvPr>
          <p:cNvSpPr/>
          <p:nvPr/>
        </p:nvSpPr>
        <p:spPr>
          <a:xfrm>
            <a:off x="1728216" y="6078084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5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BD692AA8-F9AC-674C-CD93-41EFCD6970AD}"/>
              </a:ext>
            </a:extLst>
          </p:cNvPr>
          <p:cNvSpPr/>
          <p:nvPr/>
        </p:nvSpPr>
        <p:spPr>
          <a:xfrm>
            <a:off x="1812798" y="5675989"/>
            <a:ext cx="475488" cy="475488"/>
          </a:xfrm>
          <a:prstGeom prst="ellipse">
            <a:avLst/>
          </a:prstGeom>
          <a:solidFill>
            <a:srgbClr val="2BB673"/>
          </a:solidFill>
          <a:ln w="12700">
            <a:solidFill>
              <a:srgbClr val="2BB673"/>
            </a:solidFill>
            <a:prstDash val="solid"/>
          </a:ln>
        </p:spPr>
        <p:txBody>
          <a:bodyPr/>
          <a:lstStyle/>
          <a:p>
            <a:endParaRPr lang="fr-FR">
              <a:latin typeface="Aptos Light" panose="020B0004020202020204" pitchFamily="34" charset="0"/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D74A413C-AB7C-09AC-6B5E-FA7030299887}"/>
              </a:ext>
            </a:extLst>
          </p:cNvPr>
          <p:cNvSpPr/>
          <p:nvPr/>
        </p:nvSpPr>
        <p:spPr>
          <a:xfrm>
            <a:off x="1815084" y="5816984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ptos Light" panose="020B0004020202020204" pitchFamily="34" charset="0"/>
              </a:rPr>
              <a:t>6</a:t>
            </a: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33" name="Text 29">
            <a:extLst>
              <a:ext uri="{FF2B5EF4-FFF2-40B4-BE49-F238E27FC236}">
                <a16:creationId xmlns:a16="http://schemas.microsoft.com/office/drawing/2014/main" id="{1C76976C-C094-DA11-478A-A97559F7FBF0}"/>
              </a:ext>
            </a:extLst>
          </p:cNvPr>
          <p:cNvSpPr/>
          <p:nvPr/>
        </p:nvSpPr>
        <p:spPr>
          <a:xfrm>
            <a:off x="2419731" y="3981902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263238"/>
                </a:solidFill>
                <a:latin typeface="Aptos Light" panose="020B0004020202020204" pitchFamily="34" charset="0"/>
              </a:rPr>
              <a:t>L’enseignant demande aux apprenants de prendre leur temps en lisant les consignes avant de réaliser les exercices.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8C06A5B6-893D-00B0-E3D2-E62FFA8AB712}"/>
              </a:ext>
            </a:extLst>
          </p:cNvPr>
          <p:cNvSpPr/>
          <p:nvPr/>
        </p:nvSpPr>
        <p:spPr>
          <a:xfrm>
            <a:off x="2419731" y="566657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fr-FR" b="1" dirty="0">
                <a:latin typeface="Aptos Light" panose="020B0004020202020204" pitchFamily="34" charset="0"/>
              </a:rPr>
              <a:t>L’enseignant rappelle aux apprenants de réviser leurs copies à la fin avant de les rendre.</a:t>
            </a:r>
            <a:endParaRPr lang="en-US" b="1" dirty="0">
              <a:latin typeface="Aptos Light" panose="020B0004020202020204" pitchFamily="34" charset="0"/>
            </a:endParaRPr>
          </a:p>
        </p:txBody>
      </p:sp>
      <p:sp>
        <p:nvSpPr>
          <p:cNvPr id="35" name="Text 29">
            <a:extLst>
              <a:ext uri="{FF2B5EF4-FFF2-40B4-BE49-F238E27FC236}">
                <a16:creationId xmlns:a16="http://schemas.microsoft.com/office/drawing/2014/main" id="{68C8A362-E6DB-7C26-6D7F-5C5936DA9940}"/>
              </a:ext>
            </a:extLst>
          </p:cNvPr>
          <p:cNvSpPr/>
          <p:nvPr/>
        </p:nvSpPr>
        <p:spPr>
          <a:xfrm>
            <a:off x="2419731" y="4909194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fr-FR" b="1" dirty="0">
                <a:latin typeface="Aptos Light" panose="020B0004020202020204" pitchFamily="34" charset="0"/>
              </a:rPr>
              <a:t>L’enseignant veille au respect du calme et au bon déroulement de l’évaluation. </a:t>
            </a:r>
          </a:p>
        </p:txBody>
      </p:sp>
    </p:spTree>
    <p:extLst>
      <p:ext uri="{BB962C8B-B14F-4D97-AF65-F5344CB8AC3E}">
        <p14:creationId xmlns:p14="http://schemas.microsoft.com/office/powerpoint/2010/main" val="1535036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C8168-5CA8-0D2E-0C03-6B1EE0400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4A124DE-243A-3D83-5AE6-6A6203F5307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06B170F-98FA-6FE2-57DD-C5906C2DF5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2883B3-47CA-3C9B-BB8B-A15B4B06097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635F3A2-F351-F446-D3DD-43621AB4E24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 1">
            <a:extLst>
              <a:ext uri="{FF2B5EF4-FFF2-40B4-BE49-F238E27FC236}">
                <a16:creationId xmlns:a16="http://schemas.microsoft.com/office/drawing/2014/main" id="{7B61095D-2E84-BD5D-7C27-4C76DCCCDEB7}"/>
              </a:ext>
            </a:extLst>
          </p:cNvPr>
          <p:cNvSpPr/>
          <p:nvPr/>
        </p:nvSpPr>
        <p:spPr>
          <a:xfrm>
            <a:off x="1204355" y="2537165"/>
            <a:ext cx="6735289" cy="1783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2300" b="1" noProof="0" dirty="0">
                <a:solidFill>
                  <a:srgbClr val="424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 les illustrations ne sont pas claires </a:t>
            </a:r>
          </a:p>
          <a:p>
            <a:pPr marL="0" indent="0" algn="ctr">
              <a:buNone/>
            </a:pPr>
            <a:r>
              <a:rPr lang="fr-FR" sz="2300" b="1" noProof="0" dirty="0">
                <a:solidFill>
                  <a:srgbClr val="424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L’enseignant affiche  la slide suivante.  </a:t>
            </a:r>
            <a:endParaRPr lang="fr-FR" sz="2300" noProof="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3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173" y="777795"/>
            <a:ext cx="6840000" cy="612000"/>
          </a:xfrm>
        </p:spPr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ext 27">
            <a:extLst>
              <a:ext uri="{FF2B5EF4-FFF2-40B4-BE49-F238E27FC236}">
                <a16:creationId xmlns:a16="http://schemas.microsoft.com/office/drawing/2014/main" id="{E4D7A3AF-9F4D-DD56-7F97-6782737B2109}"/>
              </a:ext>
            </a:extLst>
          </p:cNvPr>
          <p:cNvSpPr/>
          <p:nvPr/>
        </p:nvSpPr>
        <p:spPr>
          <a:xfrm>
            <a:off x="2150942" y="2359612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E5CB58-BB55-CD47-E2B6-F8FC64330C9D}"/>
              </a:ext>
            </a:extLst>
          </p:cNvPr>
          <p:cNvSpPr txBox="1"/>
          <p:nvPr/>
        </p:nvSpPr>
        <p:spPr>
          <a:xfrm>
            <a:off x="2013067" y="2268083"/>
            <a:ext cx="4236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70C0"/>
                </a:solidFill>
              </a:rPr>
              <a:t>Illustrations intégrées dans l’évaluation écrite</a:t>
            </a:r>
            <a:r>
              <a:rPr lang="fr-FR" sz="1400" dirty="0"/>
              <a:t>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073ADC-4C45-89CB-1E91-70F443086C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266"/>
          <a:stretch>
            <a:fillRect/>
          </a:stretch>
        </p:blipFill>
        <p:spPr>
          <a:xfrm>
            <a:off x="1085747" y="3194826"/>
            <a:ext cx="6479287" cy="186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A7F04-7A54-9ADE-FA72-986ECC864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680DA-3831-912A-3C55-F356DE702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173" y="777795"/>
            <a:ext cx="6840000" cy="612000"/>
          </a:xfrm>
        </p:spPr>
        <p:txBody>
          <a:bodyPr>
            <a:no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S’assurer de présenter les illustrations correspondant à l’épreuve adoptée.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046D7B2-862B-9249-0964-8D640B28574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E65D614-EB47-114B-34A0-45B8CF100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A4E575-2767-868E-76D5-6DB5D3AF3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ext 27">
            <a:extLst>
              <a:ext uri="{FF2B5EF4-FFF2-40B4-BE49-F238E27FC236}">
                <a16:creationId xmlns:a16="http://schemas.microsoft.com/office/drawing/2014/main" id="{18A7E299-CD1D-AB5B-CFF1-4F993173B09E}"/>
              </a:ext>
            </a:extLst>
          </p:cNvPr>
          <p:cNvSpPr/>
          <p:nvPr/>
        </p:nvSpPr>
        <p:spPr>
          <a:xfrm>
            <a:off x="2150942" y="2359612"/>
            <a:ext cx="475488" cy="216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D29F43-967C-6F86-A1B9-84CB3E947408}"/>
              </a:ext>
            </a:extLst>
          </p:cNvPr>
          <p:cNvSpPr txBox="1"/>
          <p:nvPr/>
        </p:nvSpPr>
        <p:spPr>
          <a:xfrm>
            <a:off x="2013067" y="2268083"/>
            <a:ext cx="4236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70C0"/>
                </a:solidFill>
              </a:rPr>
              <a:t>Illustrations intégrées dans l’évaluation écrite</a:t>
            </a:r>
            <a:r>
              <a:rPr lang="fr-FR" sz="1400" dirty="0"/>
              <a:t>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B9CDCB-B8CD-6285-5AC7-BD82FBA010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618"/>
          <a:stretch>
            <a:fillRect/>
          </a:stretch>
        </p:blipFill>
        <p:spPr>
          <a:xfrm>
            <a:off x="834901" y="3107904"/>
            <a:ext cx="7537201" cy="200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2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Au revoir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9117</TotalTime>
  <Words>201</Words>
  <Application>Microsoft Office PowerPoint</Application>
  <PresentationFormat>Affichage à l'écran (4:3)</PresentationFormat>
  <Paragraphs>40</Paragraphs>
  <Slides>8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8</vt:i4>
      </vt:variant>
    </vt:vector>
  </HeadingPairs>
  <TitlesOfParts>
    <vt:vector size="36" baseType="lpstr">
      <vt:lpstr>Dosis</vt:lpstr>
      <vt:lpstr>Calibri</vt:lpstr>
      <vt:lpstr>Wingdings</vt:lpstr>
      <vt:lpstr>Dosis ExtraBold</vt:lpstr>
      <vt:lpstr>Aptos Display</vt:lpstr>
      <vt:lpstr>Aptos Light</vt:lpstr>
      <vt:lpstr>Mistral</vt:lpstr>
      <vt:lpstr>Dosis Medium</vt:lpstr>
      <vt:lpstr>Aptos</vt:lpstr>
      <vt:lpstr>Arial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Organisation de la semaine 5</vt:lpstr>
      <vt:lpstr>Présentation PowerPoint</vt:lpstr>
      <vt:lpstr>Présentation PowerPoint</vt:lpstr>
      <vt:lpstr>Présentation PowerPoint</vt:lpstr>
      <vt:lpstr>S’assurer de présenter les illustrations correspondant à l’épreuve adoptée. </vt:lpstr>
      <vt:lpstr>S’assurer de présenter les illustrations correspondant à l’épreuve adoptée. </vt:lpstr>
      <vt:lpstr>C’est fini. Au revoir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EL HAMDOUNI BTIHAJ</cp:lastModifiedBy>
  <cp:revision>49</cp:revision>
  <cp:lastPrinted>2025-08-13T10:11:39Z</cp:lastPrinted>
  <dcterms:created xsi:type="dcterms:W3CDTF">2025-08-01T12:31:49Z</dcterms:created>
  <dcterms:modified xsi:type="dcterms:W3CDTF">2026-04-27T09:26:27Z</dcterms:modified>
</cp:coreProperties>
</file>