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Lst>
  <p:notesMasterIdLst>
    <p:notesMasterId r:id="rId46"/>
  </p:notesMasterIdLst>
  <p:sldIdLst>
    <p:sldId id="257" r:id="rId19"/>
    <p:sldId id="1029" r:id="rId20"/>
    <p:sldId id="951" r:id="rId21"/>
    <p:sldId id="954" r:id="rId22"/>
    <p:sldId id="1380" r:id="rId23"/>
    <p:sldId id="1263" r:id="rId24"/>
    <p:sldId id="1262" r:id="rId25"/>
    <p:sldId id="1269" r:id="rId26"/>
    <p:sldId id="1368" r:id="rId27"/>
    <p:sldId id="1369" r:id="rId28"/>
    <p:sldId id="1274" r:id="rId29"/>
    <p:sldId id="1370" r:id="rId30"/>
    <p:sldId id="1276" r:id="rId31"/>
    <p:sldId id="1371" r:id="rId32"/>
    <p:sldId id="1372" r:id="rId33"/>
    <p:sldId id="1373" r:id="rId34"/>
    <p:sldId id="1374" r:id="rId35"/>
    <p:sldId id="1264" r:id="rId36"/>
    <p:sldId id="1375" r:id="rId37"/>
    <p:sldId id="1376" r:id="rId38"/>
    <p:sldId id="1377" r:id="rId39"/>
    <p:sldId id="1291" r:id="rId40"/>
    <p:sldId id="1378" r:id="rId41"/>
    <p:sldId id="1280" r:id="rId42"/>
    <p:sldId id="1379" r:id="rId43"/>
    <p:sldId id="1279" r:id="rId44"/>
    <p:sldId id="689" r:id="rId45"/>
  </p:sldIdLst>
  <p:sldSz cx="9144000" cy="6858000" type="screen4x3"/>
  <p:notesSz cx="6735763" cy="9866313"/>
  <p:embeddedFontLst>
    <p:embeddedFont>
      <p:font typeface="Dosis" pitchFamily="2" charset="0"/>
      <p:regular r:id="rId47"/>
      <p:bold r:id="rId48"/>
    </p:embeddedFont>
    <p:embeddedFont>
      <p:font typeface="Dosis ExtraBold" pitchFamily="2" charset="0"/>
      <p:bold r:id="rId49"/>
    </p:embeddedFont>
    <p:embeddedFont>
      <p:font typeface="Dosis Medium" pitchFamily="2" charset="0"/>
      <p:regular r:id="rId50"/>
    </p:embeddedFont>
    <p:embeddedFont>
      <p:font typeface="Dosis SemiBold" pitchFamily="2" charset="0"/>
      <p:bold r:id="rId51"/>
    </p:embeddedFont>
    <p:embeddedFont>
      <p:font typeface="Mistral" panose="03090702030407020403" pitchFamily="66" charset="0"/>
      <p:regular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B509B1"/>
    <a:srgbClr val="55B7DE"/>
    <a:srgbClr val="2AB6D7"/>
    <a:srgbClr val="A1A6BC"/>
    <a:srgbClr val="4B5377"/>
    <a:srgbClr val="DEEBF7"/>
    <a:srgbClr val="565F88"/>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24/04/2026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24/04/2026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24/04/2026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24/04/2026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24/04/2026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9.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42.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3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0.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0.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media" Target="../media/media2.mp4"/><Relationship Id="rId7" Type="http://schemas.openxmlformats.org/officeDocument/2006/relationships/image" Target="../media/image5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4.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A9B19E2-8E84-025D-C285-62AD2C3BF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5F8D6BFA-FF98-09F8-2A5B-EAEAAC166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780" y="2585900"/>
            <a:ext cx="1623730" cy="2490576"/>
          </a:xfrm>
          <a:prstGeom prst="rect">
            <a:avLst/>
          </a:prstGeom>
        </p:spPr>
      </p:pic>
      <p:pic>
        <p:nvPicPr>
          <p:cNvPr id="11" name="Image 10">
            <a:extLst>
              <a:ext uri="{FF2B5EF4-FFF2-40B4-BE49-F238E27FC236}">
                <a16:creationId xmlns:a16="http://schemas.microsoft.com/office/drawing/2014/main" id="{7C3987E9-1E32-36AE-5F44-B4ED7539E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19" y="2585900"/>
            <a:ext cx="1623730" cy="2490576"/>
          </a:xfrm>
          <a:prstGeom prst="rect">
            <a:avLst/>
          </a:prstGeom>
        </p:spPr>
      </p:pic>
      <p:pic>
        <p:nvPicPr>
          <p:cNvPr id="13" name="Image 12">
            <a:extLst>
              <a:ext uri="{FF2B5EF4-FFF2-40B4-BE49-F238E27FC236}">
                <a16:creationId xmlns:a16="http://schemas.microsoft.com/office/drawing/2014/main" id="{B18930B7-5CF9-EA41-D24F-639722943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135" y="2585900"/>
            <a:ext cx="1623730" cy="2490576"/>
          </a:xfrm>
          <a:prstGeom prst="rect">
            <a:avLst/>
          </a:prstGeom>
        </p:spPr>
      </p:pic>
      <p:pic>
        <p:nvPicPr>
          <p:cNvPr id="16" name="Image 15">
            <a:extLst>
              <a:ext uri="{FF2B5EF4-FFF2-40B4-BE49-F238E27FC236}">
                <a16:creationId xmlns:a16="http://schemas.microsoft.com/office/drawing/2014/main" id="{24FB1768-6037-F679-FDB6-C10202985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6051" y="2585900"/>
            <a:ext cx="1623730" cy="2490576"/>
          </a:xfrm>
          <a:prstGeom prst="rect">
            <a:avLst/>
          </a:prstGeom>
        </p:spPr>
      </p:pic>
      <p:pic>
        <p:nvPicPr>
          <p:cNvPr id="20" name="Image 19">
            <a:extLst>
              <a:ext uri="{FF2B5EF4-FFF2-40B4-BE49-F238E27FC236}">
                <a16:creationId xmlns:a16="http://schemas.microsoft.com/office/drawing/2014/main" id="{A0916607-6AA9-D987-EAB0-0ABD4F450F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4220" y="2585900"/>
            <a:ext cx="1623730" cy="2490576"/>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620471" y="2021124"/>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836471" y="1769124"/>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33286" y="4827735"/>
            <a:ext cx="3779999"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833291" y="219724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5014384" y="4821715"/>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584983" y="3515243"/>
            <a:ext cx="385416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4919091" y="320462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4883090" y="3672931"/>
            <a:ext cx="3355841"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125068" y="2279503"/>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9" name="ZoneTexte 8">
            <a:extLst>
              <a:ext uri="{FF2B5EF4-FFF2-40B4-BE49-F238E27FC236}">
                <a16:creationId xmlns:a16="http://schemas.microsoft.com/office/drawing/2014/main" id="{A0464D7F-7190-AAD7-AABA-348AAD425FD9}"/>
              </a:ext>
            </a:extLst>
          </p:cNvPr>
          <p:cNvSpPr txBox="1"/>
          <p:nvPr/>
        </p:nvSpPr>
        <p:spPr>
          <a:xfrm>
            <a:off x="5046063" y="5518259"/>
            <a:ext cx="2770805"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18099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 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      2 -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556352" y="2821848"/>
            <a:ext cx="3894877"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109</a:t>
            </a:r>
            <a:r>
              <a:rPr lang="fr-FR" sz="2400" b="1" dirty="0">
                <a:solidFill>
                  <a:srgbClr val="C00000"/>
                </a:solidFill>
                <a:latin typeface="Dosis SemiBold" pitchFamily="2" charset="0"/>
                <a:ea typeface="Calibri" panose="020F0502020204030204" pitchFamily="34" charset="0"/>
                <a:cs typeface="Calibri" panose="020F0502020204030204" pitchFamily="34" charset="0"/>
              </a:rPr>
              <a:t>,</a:t>
            </a: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 de relire le texte et de répondre aux questions.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029ADB42-0503-2F55-6434-D5D57E858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3691" y="1280637"/>
            <a:ext cx="3255484" cy="4993460"/>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une peluche – le stade – une part de gâteau – les lions – le calcul mental.</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7" name="Image 6">
            <a:extLst>
              <a:ext uri="{FF2B5EF4-FFF2-40B4-BE49-F238E27FC236}">
                <a16:creationId xmlns:a16="http://schemas.microsoft.com/office/drawing/2014/main" id="{45FCE23A-A2E8-DCA0-C7DA-89A21648DB8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1603803" y="1901934"/>
            <a:ext cx="1684571" cy="1842934"/>
          </a:xfrm>
          <a:prstGeom prst="rect">
            <a:avLst/>
          </a:prstGeom>
        </p:spPr>
      </p:pic>
      <p:pic>
        <p:nvPicPr>
          <p:cNvPr id="8" name="Espace réservé pour une image  7">
            <a:extLst>
              <a:ext uri="{FF2B5EF4-FFF2-40B4-BE49-F238E27FC236}">
                <a16:creationId xmlns:a16="http://schemas.microsoft.com/office/drawing/2014/main" id="{6BEFF45E-7326-FCA4-AFE3-DCF52F360A57}"/>
              </a:ext>
            </a:extLst>
          </p:cNvPr>
          <p:cNvPicPr>
            <a:picLocks noChangeAspect="1"/>
          </p:cNvPicPr>
          <p:nvPr/>
        </p:nvPicPr>
        <p:blipFill rotWithShape="1">
          <a:blip r:embed="rId6"/>
          <a:srcRect l="-4734" r="-4734"/>
          <a:stretch>
            <a:fillRect/>
          </a:stretch>
        </p:blipFill>
        <p:spPr>
          <a:xfrm>
            <a:off x="5883498" y="1901934"/>
            <a:ext cx="1801891" cy="1842934"/>
          </a:xfrm>
          <a:prstGeom prst="rect">
            <a:avLst/>
          </a:prstGeom>
          <a:ln>
            <a:noFill/>
          </a:ln>
        </p:spPr>
      </p:pic>
      <p:pic>
        <p:nvPicPr>
          <p:cNvPr id="11" name="Image 10">
            <a:extLst>
              <a:ext uri="{FF2B5EF4-FFF2-40B4-BE49-F238E27FC236}">
                <a16:creationId xmlns:a16="http://schemas.microsoft.com/office/drawing/2014/main" id="{3444F164-B223-1F2F-F75D-50E0E397B4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943263" y="4054276"/>
            <a:ext cx="1801890" cy="1842934"/>
          </a:xfrm>
          <a:prstGeom prst="rect">
            <a:avLst/>
          </a:prstGeom>
        </p:spPr>
      </p:pic>
      <p:pic>
        <p:nvPicPr>
          <p:cNvPr id="18" name="Image 17">
            <a:extLst>
              <a:ext uri="{FF2B5EF4-FFF2-40B4-BE49-F238E27FC236}">
                <a16:creationId xmlns:a16="http://schemas.microsoft.com/office/drawing/2014/main" id="{98856389-3707-9BB9-FE84-E21F81BE89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46088" y="4024973"/>
            <a:ext cx="1801891" cy="1842934"/>
          </a:xfrm>
          <a:prstGeom prst="rect">
            <a:avLst/>
          </a:prstGeom>
        </p:spPr>
      </p:pic>
      <p:pic>
        <p:nvPicPr>
          <p:cNvPr id="12" name="Image 11">
            <a:extLst>
              <a:ext uri="{FF2B5EF4-FFF2-40B4-BE49-F238E27FC236}">
                <a16:creationId xmlns:a16="http://schemas.microsoft.com/office/drawing/2014/main" id="{D0498A68-90C5-59C2-CF82-920FAD2338D9}"/>
              </a:ext>
            </a:extLst>
          </p:cNvPr>
          <p:cNvPicPr>
            <a:picLocks noChangeAspect="1"/>
          </p:cNvPicPr>
          <p:nvPr/>
        </p:nvPicPr>
        <p:blipFill>
          <a:blip r:embed="rId9"/>
          <a:stretch>
            <a:fillRect/>
          </a:stretch>
        </p:blipFill>
        <p:spPr>
          <a:xfrm>
            <a:off x="3684991" y="1901934"/>
            <a:ext cx="1801889" cy="1842934"/>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77795"/>
            <a:ext cx="7064675" cy="612000"/>
          </a:xfrm>
        </p:spPr>
        <p:txBody>
          <a:bodyPr>
            <a:noAutofit/>
          </a:bodyPr>
          <a:lstStyle/>
          <a:p>
            <a:r>
              <a:rPr lang="fr-FR" sz="1400" dirty="0">
                <a:solidFill>
                  <a:schemeClr val="tx1">
                    <a:lumMod val="65000"/>
                    <a:lumOff val="35000"/>
                  </a:schemeClr>
                </a:solidFill>
              </a:rPr>
              <a:t>Regarde les images. Je vais te dire des phrases  et tu vas me montrer les images qui correspondent :</a:t>
            </a:r>
            <a:br>
              <a:rPr lang="fr-FR" sz="1400" dirty="0">
                <a:solidFill>
                  <a:schemeClr val="tx1">
                    <a:lumMod val="65000"/>
                    <a:lumOff val="35000"/>
                  </a:schemeClr>
                </a:solidFill>
              </a:rPr>
            </a:br>
            <a:r>
              <a:rPr lang="fr-FR" sz="1400" dirty="0">
                <a:solidFill>
                  <a:schemeClr val="tx1">
                    <a:lumMod val="65000"/>
                    <a:lumOff val="35000"/>
                  </a:schemeClr>
                </a:solidFill>
              </a:rPr>
              <a:t> Sami lit une histoire – </a:t>
            </a:r>
            <a:r>
              <a:rPr lang="fr-FR" sz="1400" dirty="0" err="1">
                <a:solidFill>
                  <a:schemeClr val="tx1">
                    <a:lumMod val="65000"/>
                    <a:lumOff val="35000"/>
                  </a:schemeClr>
                </a:solidFill>
              </a:rPr>
              <a:t>Majd</a:t>
            </a:r>
            <a:r>
              <a:rPr lang="fr-FR" sz="1400" dirty="0">
                <a:solidFill>
                  <a:schemeClr val="tx1">
                    <a:lumMod val="65000"/>
                    <a:lumOff val="35000"/>
                  </a:schemeClr>
                </a:solidFill>
              </a:rPr>
              <a:t> a visité le zoo de Rabat avec ses amis – Lina a fait un dessin.</a:t>
            </a:r>
            <a:br>
              <a:rPr lang="fr-FR" sz="1400" dirty="0">
                <a:solidFill>
                  <a:schemeClr val="tx1">
                    <a:lumMod val="65000"/>
                    <a:lumOff val="35000"/>
                  </a:schemeClr>
                </a:solidFill>
              </a:rPr>
            </a:br>
            <a:r>
              <a:rPr lang="fr-FR" sz="1400" dirty="0">
                <a:solidFill>
                  <a:schemeClr val="tx1">
                    <a:lumMod val="65000"/>
                    <a:lumOff val="35000"/>
                  </a:schemeClr>
                </a:solidFill>
              </a:rPr>
              <a:t>– Amine a joué aux cartes avec ses amis – Lila a fêté  son anniversaire.</a:t>
            </a:r>
          </a:p>
        </p:txBody>
      </p:sp>
      <p:pic>
        <p:nvPicPr>
          <p:cNvPr id="3" name="Image 2">
            <a:extLst>
              <a:ext uri="{FF2B5EF4-FFF2-40B4-BE49-F238E27FC236}">
                <a16:creationId xmlns:a16="http://schemas.microsoft.com/office/drawing/2014/main" id="{5B5D4D83-12CE-87A7-B6D1-11FE9710BC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0681" y="4356914"/>
            <a:ext cx="2397530" cy="1348506"/>
          </a:xfrm>
          <a:prstGeom prst="rect">
            <a:avLst/>
          </a:prstGeom>
        </p:spPr>
      </p:pic>
      <p:pic>
        <p:nvPicPr>
          <p:cNvPr id="6" name="Image 5">
            <a:extLst>
              <a:ext uri="{FF2B5EF4-FFF2-40B4-BE49-F238E27FC236}">
                <a16:creationId xmlns:a16="http://schemas.microsoft.com/office/drawing/2014/main" id="{BB155D2E-3BAB-933D-FD91-A9F6F960EE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9928" y="2205909"/>
            <a:ext cx="2397530" cy="1414685"/>
          </a:xfrm>
          <a:prstGeom prst="rect">
            <a:avLst/>
          </a:prstGeom>
        </p:spPr>
      </p:pic>
      <p:pic>
        <p:nvPicPr>
          <p:cNvPr id="18" name="Image 17">
            <a:extLst>
              <a:ext uri="{FF2B5EF4-FFF2-40B4-BE49-F238E27FC236}">
                <a16:creationId xmlns:a16="http://schemas.microsoft.com/office/drawing/2014/main" id="{FF4348E9-95D3-30B9-4A6F-77142C15982F}"/>
              </a:ext>
            </a:extLst>
          </p:cNvPr>
          <p:cNvPicPr>
            <a:picLocks noChangeAspect="1"/>
          </p:cNvPicPr>
          <p:nvPr/>
        </p:nvPicPr>
        <p:blipFill>
          <a:blip r:embed="rId7"/>
          <a:stretch>
            <a:fillRect/>
          </a:stretch>
        </p:blipFill>
        <p:spPr>
          <a:xfrm>
            <a:off x="1348634" y="1869073"/>
            <a:ext cx="1768674" cy="2086592"/>
          </a:xfrm>
          <a:prstGeom prst="rect">
            <a:avLst/>
          </a:prstGeom>
        </p:spPr>
      </p:pic>
      <p:pic>
        <p:nvPicPr>
          <p:cNvPr id="20" name="Image 19">
            <a:extLst>
              <a:ext uri="{FF2B5EF4-FFF2-40B4-BE49-F238E27FC236}">
                <a16:creationId xmlns:a16="http://schemas.microsoft.com/office/drawing/2014/main" id="{BFBDACBD-163D-66C5-098D-EA1DB7A89E43}"/>
              </a:ext>
            </a:extLst>
          </p:cNvPr>
          <p:cNvPicPr>
            <a:picLocks noChangeAspect="1"/>
          </p:cNvPicPr>
          <p:nvPr/>
        </p:nvPicPr>
        <p:blipFill>
          <a:blip r:embed="rId8"/>
          <a:stretch>
            <a:fillRect/>
          </a:stretch>
        </p:blipFill>
        <p:spPr>
          <a:xfrm>
            <a:off x="6280078" y="1869073"/>
            <a:ext cx="1768674" cy="2086592"/>
          </a:xfrm>
          <a:prstGeom prst="rect">
            <a:avLst/>
          </a:prstGeom>
        </p:spPr>
      </p:pic>
      <p:pic>
        <p:nvPicPr>
          <p:cNvPr id="22" name="Image 21">
            <a:extLst>
              <a:ext uri="{FF2B5EF4-FFF2-40B4-BE49-F238E27FC236}">
                <a16:creationId xmlns:a16="http://schemas.microsoft.com/office/drawing/2014/main" id="{DC4EE440-2836-3D9E-145D-2A58C42FFA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3923" y="4290735"/>
            <a:ext cx="2397530" cy="1414685"/>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54354" y="755999"/>
            <a:ext cx="7341773"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3" name="Image 2">
            <a:extLst>
              <a:ext uri="{FF2B5EF4-FFF2-40B4-BE49-F238E27FC236}">
                <a16:creationId xmlns:a16="http://schemas.microsoft.com/office/drawing/2014/main" id="{5140C442-C96F-91A9-42C3-CB65B22949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6629" y="4022781"/>
            <a:ext cx="1684571" cy="1898516"/>
          </a:xfrm>
          <a:prstGeom prst="rect">
            <a:avLst/>
          </a:prstGeom>
        </p:spPr>
      </p:pic>
      <p:pic>
        <p:nvPicPr>
          <p:cNvPr id="4" name="Espace réservé pour une image  8">
            <a:extLst>
              <a:ext uri="{FF2B5EF4-FFF2-40B4-BE49-F238E27FC236}">
                <a16:creationId xmlns:a16="http://schemas.microsoft.com/office/drawing/2014/main" id="{04A63B53-2278-31EA-8CFF-458001EBBAE8}"/>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6099248" y="1938147"/>
            <a:ext cx="1898512" cy="1898516"/>
          </a:xfrm>
          <a:prstGeom prst="rect">
            <a:avLst/>
          </a:prstGeom>
          <a:ln>
            <a:noFill/>
          </a:ln>
        </p:spPr>
      </p:pic>
      <p:pic>
        <p:nvPicPr>
          <p:cNvPr id="10" name="Espace réservé pour une image  7">
            <a:extLst>
              <a:ext uri="{FF2B5EF4-FFF2-40B4-BE49-F238E27FC236}">
                <a16:creationId xmlns:a16="http://schemas.microsoft.com/office/drawing/2014/main" id="{64BF11C6-A8A4-89CC-1081-43FDFD9BC3A9}"/>
              </a:ext>
            </a:extLst>
          </p:cNvPr>
          <p:cNvPicPr>
            <a:picLocks noChangeAspect="1"/>
          </p:cNvPicPr>
          <p:nvPr/>
        </p:nvPicPr>
        <p:blipFill rotWithShape="1">
          <a:blip r:embed="rId7">
            <a:extLst>
              <a:ext uri="{28A0092B-C50C-407E-A947-70E740481C1C}">
                <a14:useLocalDpi xmlns:a14="http://schemas.microsoft.com/office/drawing/2010/main" val="0"/>
              </a:ext>
            </a:extLst>
          </a:blip>
          <a:srcRect l="-4695" r="-4695"/>
          <a:stretch>
            <a:fillRect/>
          </a:stretch>
        </p:blipFill>
        <p:spPr>
          <a:xfrm>
            <a:off x="4792801" y="4022785"/>
            <a:ext cx="1898512" cy="1898512"/>
          </a:xfrm>
          <a:prstGeom prst="rect">
            <a:avLst/>
          </a:prstGeom>
          <a:ln>
            <a:noFill/>
          </a:ln>
        </p:spPr>
      </p:pic>
      <p:pic>
        <p:nvPicPr>
          <p:cNvPr id="17" name="Image 16">
            <a:extLst>
              <a:ext uri="{FF2B5EF4-FFF2-40B4-BE49-F238E27FC236}">
                <a16:creationId xmlns:a16="http://schemas.microsoft.com/office/drawing/2014/main" id="{E8180F00-EABC-729F-9688-8171928325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8238" y="1938143"/>
            <a:ext cx="1898512" cy="1898516"/>
          </a:xfrm>
          <a:prstGeom prst="rect">
            <a:avLst/>
          </a:prstGeom>
        </p:spPr>
      </p:pic>
      <p:pic>
        <p:nvPicPr>
          <p:cNvPr id="20" name="Image 19">
            <a:extLst>
              <a:ext uri="{FF2B5EF4-FFF2-40B4-BE49-F238E27FC236}">
                <a16:creationId xmlns:a16="http://schemas.microsoft.com/office/drawing/2014/main" id="{91C1BE7C-C41E-EBEB-7FB4-A6328E1A3E21}"/>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a:fillRect/>
          </a:stretch>
        </p:blipFill>
        <p:spPr>
          <a:xfrm>
            <a:off x="1554353" y="1958781"/>
            <a:ext cx="1684571" cy="1898516"/>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482193" y="5671114"/>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DFCFCA54-70CA-48E6-80D5-A15D6CEB5D02}"/>
              </a:ext>
            </a:extLst>
          </p:cNvPr>
          <p:cNvSpPr txBox="1">
            <a:spLocks/>
          </p:cNvSpPr>
          <p:nvPr/>
        </p:nvSpPr>
        <p:spPr>
          <a:xfrm>
            <a:off x="2189115" y="1889571"/>
            <a:ext cx="4765770"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indent="-285750" defTabSz="914400">
              <a:lnSpc>
                <a:spcPct val="150000"/>
              </a:lnSpc>
              <a:buFont typeface="Arial" panose="020B0604020202020204" pitchFamily="34" charset="0"/>
              <a:buChar char="•"/>
              <a:defRPr/>
            </a:pPr>
            <a:r>
              <a:rPr lang="fr-FR" sz="2000" b="1" dirty="0">
                <a:ln w="0"/>
                <a:solidFill>
                  <a:srgbClr val="424D7B"/>
                </a:solidFill>
                <a:latin typeface="Dosis SemiBold" pitchFamily="2" charset="0"/>
              </a:rPr>
              <a:t>Qu’est-ce que tu as fait hier à l’école ?  </a:t>
            </a:r>
          </a:p>
          <a:p>
            <a:pPr marL="285750" indent="-285750" defTabSz="914400">
              <a:lnSpc>
                <a:spcPct val="150000"/>
              </a:lnSpc>
              <a:buFont typeface="Arial" panose="020B0604020202020204" pitchFamily="34" charset="0"/>
              <a:buChar char="•"/>
              <a:defRPr/>
            </a:pPr>
            <a:r>
              <a:rPr lang="fr-FR" sz="2000" b="1" dirty="0">
                <a:ln w="0"/>
                <a:solidFill>
                  <a:srgbClr val="424D7B"/>
                </a:solidFill>
                <a:latin typeface="Dosis SemiBold" pitchFamily="2" charset="0"/>
              </a:rPr>
              <a:t>Tu étais où jeudi dernier ?</a:t>
            </a:r>
          </a:p>
          <a:p>
            <a:pPr marL="285750" indent="-285750" defTabSz="914400">
              <a:lnSpc>
                <a:spcPct val="150000"/>
              </a:lnSpc>
              <a:buFont typeface="Arial" panose="020B0604020202020204" pitchFamily="34" charset="0"/>
              <a:buChar char="•"/>
              <a:defRPr/>
            </a:pPr>
            <a:r>
              <a:rPr lang="fr-FR" sz="2000" b="1" dirty="0">
                <a:ln w="0"/>
                <a:solidFill>
                  <a:srgbClr val="424D7B"/>
                </a:solidFill>
                <a:latin typeface="Dosis SemiBold" pitchFamily="2" charset="0"/>
              </a:rPr>
              <a:t>Qu’est-ce que tu as vu à la ferme ?</a:t>
            </a:r>
          </a:p>
          <a:p>
            <a:pPr marL="285750" lvl="0" indent="-285750" defTabSz="914400">
              <a:lnSpc>
                <a:spcPct val="150000"/>
              </a:lnSpc>
              <a:buFont typeface="Arial" panose="020B0604020202020204" pitchFamily="34" charset="0"/>
              <a:buChar char="•"/>
              <a:defRPr/>
            </a:pPr>
            <a:r>
              <a:rPr lang="fr-FR" sz="2000" b="1" dirty="0">
                <a:ln w="0"/>
                <a:solidFill>
                  <a:srgbClr val="424D7B"/>
                </a:solidFill>
                <a:latin typeface="Dosis SemiBold" pitchFamily="2" charset="0"/>
              </a:rPr>
              <a:t> Comment était ton anniversaire ?</a:t>
            </a:r>
          </a:p>
          <a:p>
            <a:pPr marL="285750" lvl="0" indent="-285750" defTabSz="914400">
              <a:lnSpc>
                <a:spcPct val="150000"/>
              </a:lnSpc>
              <a:buFont typeface="Arial" panose="020B0604020202020204" pitchFamily="34" charset="0"/>
              <a:buChar char="•"/>
              <a:defRPr/>
            </a:pPr>
            <a:r>
              <a:rPr lang="fr-FR" sz="2000" b="1" dirty="0">
                <a:ln w="0"/>
                <a:solidFill>
                  <a:srgbClr val="424D7B"/>
                </a:solidFill>
                <a:latin typeface="Dosis SemiBold" pitchFamily="2" charset="0"/>
              </a:rPr>
              <a:t>Quels sont les cadeaux que tu as reçus ?</a:t>
            </a:r>
            <a:endParaRPr lang="fr-FR" sz="1800" b="1" dirty="0">
              <a:ln w="0"/>
              <a:solidFill>
                <a:srgbClr val="424D7B"/>
              </a:solidFill>
              <a:latin typeface="Dosis SemiBold" pitchFamily="2" charset="0"/>
            </a:endParaRP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10BB002E-DD05-4A9A-D26C-80845AD0FA2C}"/>
              </a:ext>
            </a:extLst>
          </p:cNvPr>
          <p:cNvSpPr>
            <a:spLocks noGrp="1"/>
          </p:cNvSpPr>
          <p:nvPr>
            <p:ph type="title"/>
          </p:nvPr>
        </p:nvSpPr>
        <p:spPr>
          <a:xfrm>
            <a:off x="1653499" y="755999"/>
            <a:ext cx="6677166" cy="612000"/>
          </a:xfrm>
        </p:spPr>
        <p:txBody>
          <a:bodyPr>
            <a:normAutofit fontScale="90000"/>
          </a:bodyPr>
          <a:lstStyle/>
          <a:p>
            <a:r>
              <a:rPr lang="fr-FR" dirty="0">
                <a:solidFill>
                  <a:schemeClr val="tx1">
                    <a:lumMod val="65000"/>
                    <a:lumOff val="35000"/>
                  </a:schemeClr>
                </a:solidFill>
              </a:rPr>
              <a:t>Parle de ce que tu as fait en classe, de l’endroit où tu étais le weekend dernier, de ce que tu as fait et ce que tu as vu au zoo et à la ferme et de ton anniversaire.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endParaRPr lang="fr-MA" i="1" u="sng" dirty="0">
              <a:solidFill>
                <a:schemeClr val="tx1">
                  <a:lumMod val="65000"/>
                  <a:lumOff val="35000"/>
                </a:schemeClr>
              </a:solidFill>
            </a:endParaRPr>
          </a:p>
        </p:txBody>
      </p:sp>
      <p:sp>
        <p:nvSpPr>
          <p:cNvPr id="9" name="ZoneTexte 8">
            <a:extLst>
              <a:ext uri="{FF2B5EF4-FFF2-40B4-BE49-F238E27FC236}">
                <a16:creationId xmlns:a16="http://schemas.microsoft.com/office/drawing/2014/main" id="{EB85945C-1BF5-31A6-1D6F-3E1ADD7B2287}"/>
              </a:ext>
            </a:extLst>
          </p:cNvPr>
          <p:cNvSpPr txBox="1"/>
          <p:nvPr/>
        </p:nvSpPr>
        <p:spPr>
          <a:xfrm>
            <a:off x="1490982" y="1888647"/>
            <a:ext cx="6839683" cy="1015663"/>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as fait en classe, de l’endroit où tu étais le weekend dernier, de ce que tu as fait et ce que tu as vu au zoo et à la ferme et de ton anniversaire.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540596" y="223802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2" name="Titre 1">
            <a:extLst>
              <a:ext uri="{FF2B5EF4-FFF2-40B4-BE49-F238E27FC236}">
                <a16:creationId xmlns:a16="http://schemas.microsoft.com/office/drawing/2014/main" id="{534322F4-1935-D916-5337-49ED018ECA74}"/>
              </a:ext>
            </a:extLst>
          </p:cNvPr>
          <p:cNvSpPr txBox="1">
            <a:spLocks/>
          </p:cNvSpPr>
          <p:nvPr/>
        </p:nvSpPr>
        <p:spPr>
          <a:xfrm>
            <a:off x="611436" y="2422690"/>
            <a:ext cx="7833866" cy="334589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400" dirty="0">
                <a:solidFill>
                  <a:srgbClr val="424D7B"/>
                </a:solidFill>
                <a:latin typeface="Arial" panose="020B0604020202020204" pitchFamily="34" charset="0"/>
                <a:cs typeface="Arial" panose="020B0604020202020204" pitchFamily="34" charset="0"/>
              </a:rPr>
              <a:t>    Les phares        La nuit        La gloire         La bougie</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La glace       Construire          Soigner         Le roi</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Un </a:t>
            </a:r>
            <a:r>
              <a:rPr lang="fr-FR" sz="2400">
                <a:solidFill>
                  <a:srgbClr val="424D7B"/>
                </a:solidFill>
                <a:latin typeface="Arial" panose="020B0604020202020204" pitchFamily="34" charset="0"/>
                <a:cs typeface="Arial" panose="020B0604020202020204" pitchFamily="34" charset="0"/>
              </a:rPr>
              <a:t>éléphant        </a:t>
            </a:r>
            <a:r>
              <a:rPr lang="fr-FR" sz="2400" dirty="0">
                <a:solidFill>
                  <a:srgbClr val="424D7B"/>
                </a:solidFill>
                <a:latin typeface="Arial" panose="020B0604020202020204" pitchFamily="34" charset="0"/>
                <a:cs typeface="Arial" panose="020B0604020202020204" pitchFamily="34" charset="0"/>
              </a:rPr>
              <a:t>La </a:t>
            </a:r>
            <a:r>
              <a:rPr lang="fr-FR" sz="2400">
                <a:solidFill>
                  <a:srgbClr val="424D7B"/>
                </a:solidFill>
                <a:latin typeface="Arial" panose="020B0604020202020204" pitchFamily="34" charset="0"/>
                <a:cs typeface="Arial" panose="020B0604020202020204" pitchFamily="34" charset="0"/>
              </a:rPr>
              <a:t>gomme       </a:t>
            </a:r>
            <a:r>
              <a:rPr lang="fr-FR" sz="2400" dirty="0">
                <a:solidFill>
                  <a:srgbClr val="424D7B"/>
                </a:solidFill>
                <a:latin typeface="Arial" panose="020B0604020202020204" pitchFamily="34" charset="0"/>
                <a:cs typeface="Arial" panose="020B0604020202020204" pitchFamily="34" charset="0"/>
              </a:rPr>
              <a:t>La campagne</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645073" y="2649172"/>
            <a:ext cx="7853854" cy="186606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lvl="0" indent="-457189" defTabSz="914377">
              <a:lnSpc>
                <a:spcPct val="200000"/>
              </a:lnSpc>
              <a:buFont typeface="+mj-lt"/>
              <a:buAutoNum type="arabicPeriod"/>
              <a:defRPr/>
            </a:pPr>
            <a:r>
              <a:rPr lang="fr-FR" sz="2400" b="1" dirty="0">
                <a:ln w="0"/>
                <a:solidFill>
                  <a:srgbClr val="424D7B"/>
                </a:solidFill>
                <a:latin typeface="Dosis SemiBold" pitchFamily="2" charset="0"/>
              </a:rPr>
              <a:t>Salma a visité le zoo.  </a:t>
            </a:r>
          </a:p>
          <a:p>
            <a:pPr marL="457189" lvl="0" indent="-457189" defTabSz="914377">
              <a:lnSpc>
                <a:spcPct val="200000"/>
              </a:lnSpc>
              <a:buFont typeface="+mj-lt"/>
              <a:buAutoNum type="arabicPeriod"/>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Nabil a reçu des cadeaux</a:t>
            </a:r>
            <a:r>
              <a:rPr lang="fr-FR" sz="2400" b="1" dirty="0">
                <a:ln w="0"/>
                <a:solidFill>
                  <a:srgbClr val="424D7B"/>
                </a:solidFill>
                <a:latin typeface="Dosis SemiBold" pitchFamily="2" charset="0"/>
              </a:rPr>
              <a:t>. </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2" name="Titre 1">
            <a:extLst>
              <a:ext uri="{FF2B5EF4-FFF2-40B4-BE49-F238E27FC236}">
                <a16:creationId xmlns:a16="http://schemas.microsoft.com/office/drawing/2014/main" id="{EE5738AD-6B68-CD8C-4504-ADC716686768}"/>
              </a:ext>
            </a:extLst>
          </p:cNvPr>
          <p:cNvSpPr txBox="1">
            <a:spLocks/>
          </p:cNvSpPr>
          <p:nvPr/>
        </p:nvSpPr>
        <p:spPr>
          <a:xfrm>
            <a:off x="834901" y="2220853"/>
            <a:ext cx="7397140"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just" defTabSz="914400">
              <a:lnSpc>
                <a:spcPct val="150000"/>
              </a:lnSpc>
              <a:defRPr/>
            </a:pPr>
            <a:r>
              <a:rPr lang="fr-FR" sz="2400" b="1" dirty="0">
                <a:ln w="0"/>
                <a:solidFill>
                  <a:srgbClr val="424D7B"/>
                </a:solidFill>
                <a:latin typeface="Dosis SemiBold" pitchFamily="2" charset="0"/>
              </a:rPr>
              <a:t>La semaine dernière, C’était mon anniversaire. J’ai invité tous mes amis et mes cousins. Nous avons soufflé les bougies et nous avons coupé la tarte. C’était très agréable !</a:t>
            </a: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9988</TotalTime>
  <Words>1069</Words>
  <Application>Microsoft Office PowerPoint</Application>
  <PresentationFormat>Affichage à l'écran (4:3)</PresentationFormat>
  <Paragraphs>114</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27</vt:i4>
      </vt:variant>
    </vt:vector>
  </HeadingPairs>
  <TitlesOfParts>
    <vt:vector size="55" baseType="lpstr">
      <vt:lpstr>Calibri</vt:lpstr>
      <vt:lpstr>Aptos Display</vt:lpstr>
      <vt:lpstr>Mistral</vt:lpstr>
      <vt:lpstr>Aptos</vt:lpstr>
      <vt:lpstr>Dosis ExtraBold</vt:lpstr>
      <vt:lpstr>Dosis Medium</vt:lpstr>
      <vt:lpstr>Dosis SemiBold</vt:lpstr>
      <vt:lpstr>Wingdings</vt:lpstr>
      <vt:lpstr>Arial</vt:lpstr>
      <vt:lpstr>Dosis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une peluche – le stade – une part de gâteau – les lions – le calcul mental.</vt:lpstr>
      <vt:lpstr>Présentation PowerPoint</vt:lpstr>
      <vt:lpstr>Regarde les images. Je vais te dire des phrases  et tu vas me montrer les images qui correspondent :  Sami lit une histoire – Majd a visité le zoo de Rabat avec ses amis – Lina a fait un dessin. – Amine a joué aux cartes avec ses amis – Lila a fêté  son anniversaire.</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de ce que tu as fait en classe, de l’endroit où tu étais le weekend dernier, de ce que tu as fait et ce que tu as vu au zoo et à la ferme et de ton anniversaire. Tu dois dire 5 phrases. L’enseignant explique la situation à l’apprenant.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55</cp:revision>
  <cp:lastPrinted>2025-08-13T10:11:39Z</cp:lastPrinted>
  <dcterms:created xsi:type="dcterms:W3CDTF">2025-08-01T12:31:49Z</dcterms:created>
  <dcterms:modified xsi:type="dcterms:W3CDTF">2026-04-24T19:02:18Z</dcterms:modified>
</cp:coreProperties>
</file>