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1.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2.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3.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4.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5.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6.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7.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98" r:id="rId11"/>
    <p:sldMasterId id="2147483808" r:id="rId12"/>
    <p:sldMasterId id="2147483818" r:id="rId13"/>
    <p:sldMasterId id="2147483826" r:id="rId14"/>
    <p:sldMasterId id="2147483831" r:id="rId15"/>
    <p:sldMasterId id="2147483843" r:id="rId16"/>
    <p:sldMasterId id="2147483851" r:id="rId17"/>
    <p:sldMasterId id="2147483865" r:id="rId18"/>
  </p:sldMasterIdLst>
  <p:notesMasterIdLst>
    <p:notesMasterId r:id="rId46"/>
  </p:notesMasterIdLst>
  <p:sldIdLst>
    <p:sldId id="257" r:id="rId19"/>
    <p:sldId id="1029" r:id="rId20"/>
    <p:sldId id="951" r:id="rId21"/>
    <p:sldId id="954" r:id="rId22"/>
    <p:sldId id="1308" r:id="rId23"/>
    <p:sldId id="1263" r:id="rId24"/>
    <p:sldId id="1262" r:id="rId25"/>
    <p:sldId id="1269" r:id="rId26"/>
    <p:sldId id="1368" r:id="rId27"/>
    <p:sldId id="1369" r:id="rId28"/>
    <p:sldId id="1274" r:id="rId29"/>
    <p:sldId id="1370" r:id="rId30"/>
    <p:sldId id="1276" r:id="rId31"/>
    <p:sldId id="1371" r:id="rId32"/>
    <p:sldId id="1372" r:id="rId33"/>
    <p:sldId id="1373" r:id="rId34"/>
    <p:sldId id="1374" r:id="rId35"/>
    <p:sldId id="1264" r:id="rId36"/>
    <p:sldId id="1375" r:id="rId37"/>
    <p:sldId id="1376" r:id="rId38"/>
    <p:sldId id="1377" r:id="rId39"/>
    <p:sldId id="1291" r:id="rId40"/>
    <p:sldId id="1378" r:id="rId41"/>
    <p:sldId id="1280" r:id="rId42"/>
    <p:sldId id="1379" r:id="rId43"/>
    <p:sldId id="1279" r:id="rId44"/>
    <p:sldId id="689" r:id="rId45"/>
  </p:sldIdLst>
  <p:sldSz cx="9144000" cy="6858000" type="screen4x3"/>
  <p:notesSz cx="6735763" cy="9866313"/>
  <p:embeddedFontLst>
    <p:embeddedFont>
      <p:font typeface="Dosis" pitchFamily="2" charset="0"/>
      <p:regular r:id="rId47"/>
      <p:bold r:id="rId48"/>
    </p:embeddedFont>
    <p:embeddedFont>
      <p:font typeface="Dosis ExtraBold" pitchFamily="2" charset="0"/>
      <p:bold r:id="rId49"/>
    </p:embeddedFont>
    <p:embeddedFont>
      <p:font typeface="Dosis Medium" pitchFamily="2" charset="0"/>
      <p:regular r:id="rId50"/>
    </p:embeddedFont>
    <p:embeddedFont>
      <p:font typeface="Dosis SemiBold" pitchFamily="2" charset="0"/>
      <p:bold r:id="rId51"/>
    </p:embeddedFont>
    <p:embeddedFont>
      <p:font typeface="Mistral" panose="03090702030407020403" pitchFamily="66" charset="0"/>
      <p:regular r:id="rId5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2196B1"/>
    <a:srgbClr val="B509B1"/>
    <a:srgbClr val="55B7DE"/>
    <a:srgbClr val="2AB6D7"/>
    <a:srgbClr val="A1A6BC"/>
    <a:srgbClr val="4B5377"/>
    <a:srgbClr val="DEEBF7"/>
    <a:srgbClr val="565F88"/>
    <a:srgbClr val="F265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2" autoAdjust="0"/>
    <p:restoredTop sz="95363" autoAdjust="0"/>
  </p:normalViewPr>
  <p:slideViewPr>
    <p:cSldViewPr snapToGrid="0">
      <p:cViewPr varScale="1">
        <p:scale>
          <a:sx n="77" d="100"/>
          <a:sy n="77" d="100"/>
        </p:scale>
        <p:origin x="61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2.xml"/><Relationship Id="rId29" Type="http://schemas.openxmlformats.org/officeDocument/2006/relationships/slide" Target="slides/slide11.xml"/><Relationship Id="rId41" Type="http://schemas.openxmlformats.org/officeDocument/2006/relationships/slide" Target="slides/slide23.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font" Target="fonts/font3.fntdata"/><Relationship Id="rId57" Type="http://schemas.microsoft.com/office/2018/10/relationships/authors" Target="authors.xml"/><Relationship Id="rId10" Type="http://schemas.openxmlformats.org/officeDocument/2006/relationships/slideMaster" Target="slideMasters/slideMaster10.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font" Target="fonts/font6.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font" Target="fonts/font2.fntdata"/><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font" Target="fonts/font5.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23/04/2026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23/04/2026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009893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23/04/2026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296921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23/04/2026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3891965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23/04/2026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8488753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23/04/2026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6504359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23/04/2026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01041541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23/04/2026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5160110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23/04/2026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8568944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23/04/2026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8459378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23/04/2026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112134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23/04/2026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6079336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115206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65476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168778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380943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0312985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770720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9021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82698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63435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063991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74965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31930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3078881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12430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66347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1016937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25308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799801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12065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164253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423513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521894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040277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739711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1.png"/><Relationship Id="rId2" Type="http://schemas.openxmlformats.org/officeDocument/2006/relationships/slideLayout" Target="../slideLayouts/slideLayout14.xml"/><Relationship Id="rId16"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jp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11.png"/><Relationship Id="rId4" Type="http://schemas.openxmlformats.org/officeDocument/2006/relationships/slideLayout" Target="../slideLayouts/slideLayout29.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4.xml"/><Relationship Id="rId7" Type="http://schemas.openxmlformats.org/officeDocument/2006/relationships/image" Target="../media/image10.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5.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5.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14.jpg"/><Relationship Id="rId2" Type="http://schemas.openxmlformats.org/officeDocument/2006/relationships/slideLayout" Target="../slideLayouts/slideLayout39.xml"/><Relationship Id="rId16" Type="http://schemas.openxmlformats.org/officeDocument/2006/relationships/image" Target="../media/image18.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heme" Target="../theme/theme7.xml"/><Relationship Id="rId5" Type="http://schemas.openxmlformats.org/officeDocument/2006/relationships/slideLayout" Target="../slideLayouts/slideLayout42.xml"/><Relationship Id="rId15" Type="http://schemas.openxmlformats.org/officeDocument/2006/relationships/image" Target="../media/image17.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7.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16.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15.png"/><Relationship Id="rId5" Type="http://schemas.openxmlformats.org/officeDocument/2006/relationships/slideLayout" Target="../slideLayouts/slideLayout52.xml"/><Relationship Id="rId10" Type="http://schemas.openxmlformats.org/officeDocument/2006/relationships/image" Target="../media/image14.jpg"/><Relationship Id="rId4" Type="http://schemas.openxmlformats.org/officeDocument/2006/relationships/slideLayout" Target="../slideLayouts/slideLayout51.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7.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16.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15.png"/><Relationship Id="rId5" Type="http://schemas.openxmlformats.org/officeDocument/2006/relationships/slideLayout" Target="../slideLayouts/slideLayout60.xml"/><Relationship Id="rId10" Type="http://schemas.openxmlformats.org/officeDocument/2006/relationships/image" Target="../media/image14.jpg"/><Relationship Id="rId4" Type="http://schemas.openxmlformats.org/officeDocument/2006/relationships/slideLayout" Target="../slideLayouts/slideLayout59.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image" Target="../media/image17.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image" Target="../media/image16.png"/><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15.png"/><Relationship Id="rId5" Type="http://schemas.openxmlformats.org/officeDocument/2006/relationships/slideLayout" Target="../slideLayouts/slideLayout68.xml"/><Relationship Id="rId10" Type="http://schemas.openxmlformats.org/officeDocument/2006/relationships/image" Target="../media/image14.jpg"/><Relationship Id="rId4" Type="http://schemas.openxmlformats.org/officeDocument/2006/relationships/slideLayout" Target="../slideLayouts/slideLayout67.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image" Target="../media/image4.jpg"/><Relationship Id="rId5" Type="http://schemas.openxmlformats.org/officeDocument/2006/relationships/slideLayout" Target="../slideLayouts/slideLayout76.xml"/><Relationship Id="rId10" Type="http://schemas.openxmlformats.org/officeDocument/2006/relationships/theme" Target="../theme/theme1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image" Target="../media/image10.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image" Target="../media/image9.jpg"/><Relationship Id="rId5" Type="http://schemas.openxmlformats.org/officeDocument/2006/relationships/slideLayout" Target="../slideLayouts/slideLayout85.xml"/><Relationship Id="rId10" Type="http://schemas.openxmlformats.org/officeDocument/2006/relationships/theme" Target="../theme/theme12.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92.xml"/><Relationship Id="rId7" Type="http://schemas.openxmlformats.org/officeDocument/2006/relationships/slideLayout" Target="../slideLayouts/slideLayout9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5" Type="http://schemas.openxmlformats.org/officeDocument/2006/relationships/slideLayout" Target="../slideLayouts/slideLayout94.xml"/><Relationship Id="rId4" Type="http://schemas.openxmlformats.org/officeDocument/2006/relationships/slideLayout" Target="../slideLayouts/slideLayout93.xml"/><Relationship Id="rId9" Type="http://schemas.openxmlformats.org/officeDocument/2006/relationships/image" Target="../media/image4.jpg"/></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99.xml"/><Relationship Id="rId7" Type="http://schemas.openxmlformats.org/officeDocument/2006/relationships/image" Target="../media/image10.png"/><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image" Target="../media/image9.jpg"/><Relationship Id="rId5" Type="http://schemas.openxmlformats.org/officeDocument/2006/relationships/theme" Target="../theme/theme14.xml"/><Relationship Id="rId4" Type="http://schemas.openxmlformats.org/officeDocument/2006/relationships/slideLayout" Target="../slideLayouts/slideLayout10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5.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5" Type="http://schemas.openxmlformats.org/officeDocument/2006/relationships/slideLayout" Target="../slideLayouts/slideLayout116.xml"/><Relationship Id="rId4" Type="http://schemas.openxmlformats.org/officeDocument/2006/relationships/slideLayout" Target="../slideLayouts/slideLayout115.xml"/><Relationship Id="rId9" Type="http://schemas.openxmlformats.org/officeDocument/2006/relationships/image" Target="../media/image4.jp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slideLayout" Target="../slideLayouts/slideLayout131.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5" Type="http://schemas.openxmlformats.org/officeDocument/2006/relationships/image" Target="../media/image9.jpg"/><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134.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image" Target="../media/image9.jpg"/><Relationship Id="rId5" Type="http://schemas.openxmlformats.org/officeDocument/2006/relationships/theme" Target="../theme/theme18.xml"/><Relationship Id="rId4" Type="http://schemas.openxmlformats.org/officeDocument/2006/relationships/slideLayout" Target="../slideLayouts/slideLayout1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23/04/2026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41884335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1814446"/>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901909058"/>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 id="214748386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89440268"/>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07.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19.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slideLayout" Target="../slideLayouts/slideLayout130.xml"/><Relationship Id="rId1" Type="http://schemas.openxmlformats.org/officeDocument/2006/relationships/tags" Target="../tags/tag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42.png"/><Relationship Id="rId2" Type="http://schemas.openxmlformats.org/officeDocument/2006/relationships/slideLayout" Target="../slideLayouts/slideLayout130.xml"/><Relationship Id="rId1" Type="http://schemas.openxmlformats.org/officeDocument/2006/relationships/tags" Target="../tags/tag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3.png"/><Relationship Id="rId7" Type="http://schemas.openxmlformats.org/officeDocument/2006/relationships/image" Target="../media/image47.png"/><Relationship Id="rId2" Type="http://schemas.openxmlformats.org/officeDocument/2006/relationships/slideLayout" Target="../slideLayouts/slideLayout130.xml"/><Relationship Id="rId1" Type="http://schemas.openxmlformats.org/officeDocument/2006/relationships/tags" Target="../tags/tag10.xml"/><Relationship Id="rId6" Type="http://schemas.openxmlformats.org/officeDocument/2006/relationships/image" Target="../media/image46.png"/><Relationship Id="rId5" Type="http://schemas.openxmlformats.org/officeDocument/2006/relationships/image" Target="../media/image45.jpg"/><Relationship Id="rId4" Type="http://schemas.openxmlformats.org/officeDocument/2006/relationships/image" Target="../media/image34.png"/><Relationship Id="rId9" Type="http://schemas.openxmlformats.org/officeDocument/2006/relationships/image" Target="../media/image49.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30.xml"/><Relationship Id="rId1" Type="http://schemas.openxmlformats.org/officeDocument/2006/relationships/tags" Target="../tags/tag1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30.xml"/><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30.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3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3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30.xml"/><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8" Type="http://schemas.openxmlformats.org/officeDocument/2006/relationships/image" Target="../media/image56.png"/><Relationship Id="rId3" Type="http://schemas.microsoft.com/office/2007/relationships/media" Target="../media/media2.mp4"/><Relationship Id="rId7" Type="http://schemas.openxmlformats.org/officeDocument/2006/relationships/image" Target="../media/image5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4.png"/><Relationship Id="rId5" Type="http://schemas.openxmlformats.org/officeDocument/2006/relationships/slideLayout" Target="../slideLayouts/slideLayout132.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2479523-C230-BA56-E146-7A2B4EFD66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de soutien </a:t>
            </a:r>
          </a:p>
        </p:txBody>
      </p:sp>
      <p:grpSp>
        <p:nvGrpSpPr>
          <p:cNvPr id="3" name="Groupe 2">
            <a:extLst>
              <a:ext uri="{FF2B5EF4-FFF2-40B4-BE49-F238E27FC236}">
                <a16:creationId xmlns:a16="http://schemas.microsoft.com/office/drawing/2014/main" id="{85BAE690-DEDA-9705-2B1D-FD0055D1F792}"/>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A2D3D0F5-EFA4-B8E5-342F-CB1C2C79E4C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DC44EEB-B312-111D-753D-70D8A4B727D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8020635-6DD5-93FB-A560-2E415C0BE57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4" name="Image 3">
            <a:extLst>
              <a:ext uri="{FF2B5EF4-FFF2-40B4-BE49-F238E27FC236}">
                <a16:creationId xmlns:a16="http://schemas.microsoft.com/office/drawing/2014/main" id="{5F8D6BFA-FF98-09F8-2A5B-EAEAAC1666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9780" y="3164279"/>
            <a:ext cx="1623730" cy="2490576"/>
          </a:xfrm>
          <a:prstGeom prst="rect">
            <a:avLst/>
          </a:prstGeom>
        </p:spPr>
      </p:pic>
      <p:pic>
        <p:nvPicPr>
          <p:cNvPr id="11" name="Image 10">
            <a:extLst>
              <a:ext uri="{FF2B5EF4-FFF2-40B4-BE49-F238E27FC236}">
                <a16:creationId xmlns:a16="http://schemas.microsoft.com/office/drawing/2014/main" id="{7C3987E9-1E32-36AE-5F44-B4ED7539E6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119" y="3164279"/>
            <a:ext cx="1623730" cy="2490576"/>
          </a:xfrm>
          <a:prstGeom prst="rect">
            <a:avLst/>
          </a:prstGeom>
        </p:spPr>
      </p:pic>
      <p:pic>
        <p:nvPicPr>
          <p:cNvPr id="13" name="Image 12">
            <a:extLst>
              <a:ext uri="{FF2B5EF4-FFF2-40B4-BE49-F238E27FC236}">
                <a16:creationId xmlns:a16="http://schemas.microsoft.com/office/drawing/2014/main" id="{B18930B7-5CF9-EA41-D24F-6397229437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0135" y="3164279"/>
            <a:ext cx="1623730" cy="2490576"/>
          </a:xfrm>
          <a:prstGeom prst="rect">
            <a:avLst/>
          </a:prstGeom>
        </p:spPr>
      </p:pic>
      <p:pic>
        <p:nvPicPr>
          <p:cNvPr id="16" name="Image 15">
            <a:extLst>
              <a:ext uri="{FF2B5EF4-FFF2-40B4-BE49-F238E27FC236}">
                <a16:creationId xmlns:a16="http://schemas.microsoft.com/office/drawing/2014/main" id="{24FB1768-6037-F679-FDB6-C10202985E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6051" y="3164279"/>
            <a:ext cx="1623730" cy="2490576"/>
          </a:xfrm>
          <a:prstGeom prst="rect">
            <a:avLst/>
          </a:prstGeom>
        </p:spPr>
      </p:pic>
      <p:pic>
        <p:nvPicPr>
          <p:cNvPr id="20" name="Image 19">
            <a:extLst>
              <a:ext uri="{FF2B5EF4-FFF2-40B4-BE49-F238E27FC236}">
                <a16:creationId xmlns:a16="http://schemas.microsoft.com/office/drawing/2014/main" id="{A0916607-6AA9-D987-EAB0-0ABD4F450F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44220" y="3164279"/>
            <a:ext cx="1623730" cy="2490576"/>
          </a:xfrm>
          <a:prstGeom prst="rect">
            <a:avLst/>
          </a:prstGeom>
        </p:spPr>
      </p:pic>
    </p:spTree>
    <p:extLst>
      <p:ext uri="{BB962C8B-B14F-4D97-AF65-F5344CB8AC3E}">
        <p14:creationId xmlns:p14="http://schemas.microsoft.com/office/powerpoint/2010/main" val="1251822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E2007DED-A7A4-1496-C6CA-3C0B3D55903F}"/>
              </a:ext>
            </a:extLst>
          </p:cNvPr>
          <p:cNvSpPr/>
          <p:nvPr/>
        </p:nvSpPr>
        <p:spPr>
          <a:xfrm>
            <a:off x="524857" y="346871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03091" y="189993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19091" y="164793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524857" y="20134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60909" y="177307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704857" y="221882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556052" y="50781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704857" y="471767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668857" y="5195005"/>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906338" y="3261446"/>
            <a:ext cx="3779999"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15911" y="2076053"/>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None/>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 </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5199045" y="3223329"/>
            <a:ext cx="1164707"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5</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507744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82544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37662"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27055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0" name="Espace réservé du texte 5">
            <a:extLst>
              <a:ext uri="{FF2B5EF4-FFF2-40B4-BE49-F238E27FC236}">
                <a16:creationId xmlns:a16="http://schemas.microsoft.com/office/drawing/2014/main" id="{68231626-006E-6E85-B16A-7AD44F7FB1E6}"/>
              </a:ext>
            </a:extLst>
          </p:cNvPr>
          <p:cNvSpPr txBox="1">
            <a:spLocks/>
          </p:cNvSpPr>
          <p:nvPr/>
        </p:nvSpPr>
        <p:spPr>
          <a:xfrm>
            <a:off x="704857" y="3620617"/>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22" name="ZoneTexte 21">
            <a:extLst>
              <a:ext uri="{FF2B5EF4-FFF2-40B4-BE49-F238E27FC236}">
                <a16:creationId xmlns:a16="http://schemas.microsoft.com/office/drawing/2014/main" id="{14AD5EFF-D910-3BBE-2667-9CFC9637CFC7}"/>
              </a:ext>
            </a:extLst>
          </p:cNvPr>
          <p:cNvSpPr txBox="1"/>
          <p:nvPr/>
        </p:nvSpPr>
        <p:spPr>
          <a:xfrm>
            <a:off x="5207688" y="2158312"/>
            <a:ext cx="2770805"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Activités d’écriture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Évaluation</a:t>
            </a:r>
          </a:p>
        </p:txBody>
      </p:sp>
      <p:sp>
        <p:nvSpPr>
          <p:cNvPr id="9" name="ZoneTexte 8">
            <a:extLst>
              <a:ext uri="{FF2B5EF4-FFF2-40B4-BE49-F238E27FC236}">
                <a16:creationId xmlns:a16="http://schemas.microsoft.com/office/drawing/2014/main" id="{A0464D7F-7190-AAD7-AABA-348AAD425FD9}"/>
              </a:ext>
            </a:extLst>
          </p:cNvPr>
          <p:cNvSpPr txBox="1"/>
          <p:nvPr/>
        </p:nvSpPr>
        <p:spPr>
          <a:xfrm>
            <a:off x="5343740" y="3632633"/>
            <a:ext cx="2770805" cy="623248"/>
          </a:xfrm>
          <a:prstGeom prst="rect">
            <a:avLst/>
          </a:prstGeom>
          <a:noFill/>
        </p:spPr>
        <p:txBody>
          <a:bodyPr wrap="square">
            <a:spAutoFit/>
          </a:bodyPr>
          <a:lstStyle/>
          <a:p>
            <a:pPr marR="0" lvl="0" algn="l" defTabSz="914400" rtl="0" eaLnBrk="1" fontAlgn="auto" latinLnBrk="0" hangingPunct="1">
              <a:lnSpc>
                <a:spcPct val="100000"/>
              </a:lnSpc>
              <a:spcBef>
                <a:spcPts val="300"/>
              </a:spcBef>
              <a:spcAft>
                <a:spcPts val="0"/>
              </a:spcAft>
              <a:buClrTx/>
              <a:buSzTx/>
              <a:tabLst/>
              <a:defRPr/>
            </a:pPr>
            <a:endPar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endParaRP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a:t>
            </a:r>
          </a:p>
        </p:txBody>
      </p:sp>
    </p:spTree>
    <p:extLst>
      <p:ext uri="{BB962C8B-B14F-4D97-AF65-F5344CB8AC3E}">
        <p14:creationId xmlns:p14="http://schemas.microsoft.com/office/powerpoint/2010/main" val="2783409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4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88653" y="1371748"/>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91748" y="2224473"/>
            <a:ext cx="8336019"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640005" y="1694300"/>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 C02 – PO1 – PO2 – PO3 - LF1 – LF2.</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562620" y="2674184"/>
            <a:ext cx="2312142" cy="1509631"/>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    2-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049885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556352" y="2821848"/>
            <a:ext cx="3894877"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108 et de relire les phrases et répondre aux questions.</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EACB7B57-F453-4F17-D723-0B77B12CFA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5121" y="1033919"/>
            <a:ext cx="3212802" cy="4927991"/>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 : le quartier – le zoo – le cadeau – l’équipe – l’exercice.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( 10 points) </a:t>
            </a:r>
          </a:p>
        </p:txBody>
      </p:sp>
      <p:pic>
        <p:nvPicPr>
          <p:cNvPr id="2" name="Image 1">
            <a:extLst>
              <a:ext uri="{FF2B5EF4-FFF2-40B4-BE49-F238E27FC236}">
                <a16:creationId xmlns:a16="http://schemas.microsoft.com/office/drawing/2014/main" id="{5A3E4043-63CE-48AA-11F5-8DC9B7B87F03}"/>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a:fillRect/>
          </a:stretch>
        </p:blipFill>
        <p:spPr>
          <a:xfrm>
            <a:off x="3767806" y="1751798"/>
            <a:ext cx="1608387" cy="1771334"/>
          </a:xfrm>
          <a:prstGeom prst="rect">
            <a:avLst/>
          </a:prstGeom>
        </p:spPr>
      </p:pic>
      <p:pic>
        <p:nvPicPr>
          <p:cNvPr id="3" name="Espace réservé pour une image  17">
            <a:extLst>
              <a:ext uri="{FF2B5EF4-FFF2-40B4-BE49-F238E27FC236}">
                <a16:creationId xmlns:a16="http://schemas.microsoft.com/office/drawing/2014/main" id="{DB880E8C-0F00-6AA9-3D46-3591EE39B7C3}"/>
              </a:ext>
            </a:extLst>
          </p:cNvPr>
          <p:cNvPicPr>
            <a:picLocks noChangeAspect="1"/>
          </p:cNvPicPr>
          <p:nvPr/>
        </p:nvPicPr>
        <p:blipFill rotWithShape="1">
          <a:blip r:embed="rId6">
            <a:extLst>
              <a:ext uri="{28A0092B-C50C-407E-A947-70E740481C1C}">
                <a14:useLocalDpi xmlns:a14="http://schemas.microsoft.com/office/drawing/2010/main" val="0"/>
              </a:ext>
            </a:extLst>
          </a:blip>
          <a:srcRect l="-4695" r="-4695"/>
          <a:stretch>
            <a:fillRect/>
          </a:stretch>
        </p:blipFill>
        <p:spPr>
          <a:xfrm>
            <a:off x="5869661" y="1834959"/>
            <a:ext cx="1859007" cy="1771334"/>
          </a:xfrm>
          <a:prstGeom prst="rect">
            <a:avLst/>
          </a:prstGeom>
          <a:ln>
            <a:noFill/>
          </a:ln>
        </p:spPr>
      </p:pic>
      <p:pic>
        <p:nvPicPr>
          <p:cNvPr id="4" name="Image 3">
            <a:extLst>
              <a:ext uri="{FF2B5EF4-FFF2-40B4-BE49-F238E27FC236}">
                <a16:creationId xmlns:a16="http://schemas.microsoft.com/office/drawing/2014/main" id="{57630E89-FC55-355D-7D4B-D869A802B3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4955895" y="3918677"/>
            <a:ext cx="1608387" cy="1633870"/>
          </a:xfrm>
          <a:prstGeom prst="rect">
            <a:avLst/>
          </a:prstGeom>
        </p:spPr>
      </p:pic>
      <p:pic>
        <p:nvPicPr>
          <p:cNvPr id="5" name="Image 4">
            <a:extLst>
              <a:ext uri="{FF2B5EF4-FFF2-40B4-BE49-F238E27FC236}">
                <a16:creationId xmlns:a16="http://schemas.microsoft.com/office/drawing/2014/main" id="{38D64AF7-E096-0B91-AC4C-8F9F7E175910}"/>
              </a:ext>
            </a:extLst>
          </p:cNvPr>
          <p:cNvPicPr>
            <a:picLocks noChangeAspect="1"/>
          </p:cNvPicPr>
          <p:nvPr/>
        </p:nvPicPr>
        <p:blipFill>
          <a:blip r:embed="rId8"/>
          <a:stretch>
            <a:fillRect/>
          </a:stretch>
        </p:blipFill>
        <p:spPr>
          <a:xfrm>
            <a:off x="1665949" y="1763544"/>
            <a:ext cx="1608389" cy="1759588"/>
          </a:xfrm>
          <a:prstGeom prst="rect">
            <a:avLst/>
          </a:prstGeom>
        </p:spPr>
      </p:pic>
      <p:pic>
        <p:nvPicPr>
          <p:cNvPr id="6" name="Image 5">
            <a:extLst>
              <a:ext uri="{FF2B5EF4-FFF2-40B4-BE49-F238E27FC236}">
                <a16:creationId xmlns:a16="http://schemas.microsoft.com/office/drawing/2014/main" id="{13B5CE14-4DB7-BC90-728B-87F961C62E2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68817" y="3843873"/>
            <a:ext cx="1608387" cy="1759409"/>
          </a:xfrm>
          <a:prstGeom prst="rect">
            <a:avLst/>
          </a:prstGeom>
        </p:spPr>
      </p:pic>
    </p:spTree>
    <p:extLst>
      <p:ext uri="{BB962C8B-B14F-4D97-AF65-F5344CB8AC3E}">
        <p14:creationId xmlns:p14="http://schemas.microsoft.com/office/powerpoint/2010/main" val="15449516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4" name="Titre 1">
            <a:extLst>
              <a:ext uri="{FF2B5EF4-FFF2-40B4-BE49-F238E27FC236}">
                <a16:creationId xmlns:a16="http://schemas.microsoft.com/office/drawing/2014/main" id="{F6CB5A91-55B6-7541-0D33-CF841FC5390D}"/>
              </a:ext>
            </a:extLst>
          </p:cNvPr>
          <p:cNvSpPr>
            <a:spLocks noGrp="1"/>
          </p:cNvSpPr>
          <p:nvPr>
            <p:ph type="title"/>
          </p:nvPr>
        </p:nvSpPr>
        <p:spPr>
          <a:xfrm>
            <a:off x="1586534" y="777795"/>
            <a:ext cx="7064675" cy="612000"/>
          </a:xfrm>
        </p:spPr>
        <p:txBody>
          <a:bodyPr>
            <a:noAutofit/>
          </a:bodyPr>
          <a:lstStyle/>
          <a:p>
            <a:r>
              <a:rPr lang="fr-FR" sz="1400" dirty="0">
                <a:solidFill>
                  <a:schemeClr val="tx1">
                    <a:lumMod val="65000"/>
                    <a:lumOff val="35000"/>
                  </a:schemeClr>
                </a:solidFill>
              </a:rPr>
              <a:t>Regarde les images. Je vais te dire des phrases  et tu vas me montrer les images qui correspondent :</a:t>
            </a:r>
            <a:br>
              <a:rPr lang="fr-FR" sz="1400" dirty="0">
                <a:solidFill>
                  <a:schemeClr val="tx1">
                    <a:lumMod val="65000"/>
                    <a:lumOff val="35000"/>
                  </a:schemeClr>
                </a:solidFill>
              </a:rPr>
            </a:br>
            <a:r>
              <a:rPr lang="fr-FR" sz="1400" dirty="0">
                <a:solidFill>
                  <a:schemeClr val="tx1">
                    <a:lumMod val="65000"/>
                    <a:lumOff val="35000"/>
                  </a:schemeClr>
                </a:solidFill>
              </a:rPr>
              <a:t> Sami était dans le salon avec sa sœur - Karim et ses amis passent des moments agréables à la forêt – Lina a fait de l’écriture – Dans la ferme, il y a beaucoup d’animaux – Sami a soufflé les bougies.</a:t>
            </a:r>
          </a:p>
        </p:txBody>
      </p:sp>
      <p:pic>
        <p:nvPicPr>
          <p:cNvPr id="8" name="Image 7">
            <a:extLst>
              <a:ext uri="{FF2B5EF4-FFF2-40B4-BE49-F238E27FC236}">
                <a16:creationId xmlns:a16="http://schemas.microsoft.com/office/drawing/2014/main" id="{BB9A32FA-4ABF-085E-F22A-A4F3D4B0B6F6}"/>
              </a:ext>
            </a:extLst>
          </p:cNvPr>
          <p:cNvPicPr>
            <a:picLocks noChangeAspect="1"/>
          </p:cNvPicPr>
          <p:nvPr/>
        </p:nvPicPr>
        <p:blipFill>
          <a:blip r:embed="rId5">
            <a:extLst>
              <a:ext uri="{28A0092B-C50C-407E-A947-70E740481C1C}">
                <a14:useLocalDpi xmlns:a14="http://schemas.microsoft.com/office/drawing/2010/main" val="0"/>
              </a:ext>
            </a:extLst>
          </a:blip>
          <a:srcRect l="-1452" t="3550" r="6734" b="6325"/>
          <a:stretch>
            <a:fillRect/>
          </a:stretch>
        </p:blipFill>
        <p:spPr>
          <a:xfrm>
            <a:off x="4841755" y="3772778"/>
            <a:ext cx="1992206" cy="12976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 9">
            <a:extLst>
              <a:ext uri="{FF2B5EF4-FFF2-40B4-BE49-F238E27FC236}">
                <a16:creationId xmlns:a16="http://schemas.microsoft.com/office/drawing/2014/main" id="{698B763F-53D0-0419-8A58-97E35FB92B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28338" y="3713601"/>
            <a:ext cx="2173908" cy="1415995"/>
          </a:xfrm>
          <a:prstGeom prst="rect">
            <a:avLst/>
          </a:prstGeom>
        </p:spPr>
      </p:pic>
      <p:pic>
        <p:nvPicPr>
          <p:cNvPr id="12" name="Image 11">
            <a:extLst>
              <a:ext uri="{FF2B5EF4-FFF2-40B4-BE49-F238E27FC236}">
                <a16:creationId xmlns:a16="http://schemas.microsoft.com/office/drawing/2014/main" id="{2E9FA18F-C5A7-62B9-C6F4-79B5B3A3429A}"/>
              </a:ext>
            </a:extLst>
          </p:cNvPr>
          <p:cNvPicPr>
            <a:picLocks noChangeAspect="1"/>
          </p:cNvPicPr>
          <p:nvPr/>
        </p:nvPicPr>
        <p:blipFill>
          <a:blip r:embed="rId7">
            <a:extLst>
              <a:ext uri="{28A0092B-C50C-407E-A947-70E740481C1C}">
                <a14:useLocalDpi xmlns:a14="http://schemas.microsoft.com/office/drawing/2010/main" val="0"/>
              </a:ext>
            </a:extLst>
          </a:blip>
          <a:srcRect l="5622" t="5272" r="4447" b="7422"/>
          <a:stretch>
            <a:fillRect/>
          </a:stretch>
        </p:blipFill>
        <p:spPr>
          <a:xfrm>
            <a:off x="3575897" y="2204268"/>
            <a:ext cx="1992206" cy="1222726"/>
          </a:xfrm>
          <a:prstGeom prst="rect">
            <a:avLst/>
          </a:prstGeom>
        </p:spPr>
      </p:pic>
      <p:pic>
        <p:nvPicPr>
          <p:cNvPr id="16" name="Espace réservé pour une image  8">
            <a:extLst>
              <a:ext uri="{FF2B5EF4-FFF2-40B4-BE49-F238E27FC236}">
                <a16:creationId xmlns:a16="http://schemas.microsoft.com/office/drawing/2014/main" id="{BE113801-1A02-58A0-D2DC-60EFE091165D}"/>
              </a:ext>
            </a:extLst>
          </p:cNvPr>
          <p:cNvPicPr>
            <a:picLocks noChangeAspect="1"/>
          </p:cNvPicPr>
          <p:nvPr/>
        </p:nvPicPr>
        <p:blipFill rotWithShape="1">
          <a:blip r:embed="rId8">
            <a:extLst>
              <a:ext uri="{28A0092B-C50C-407E-A947-70E740481C1C}">
                <a14:useLocalDpi xmlns:a14="http://schemas.microsoft.com/office/drawing/2010/main" val="0"/>
              </a:ext>
            </a:extLst>
          </a:blip>
          <a:srcRect l="9285" t="6717" r="5843" b="13547"/>
          <a:stretch>
            <a:fillRect/>
          </a:stretch>
        </p:blipFill>
        <p:spPr>
          <a:xfrm>
            <a:off x="1162862" y="2204268"/>
            <a:ext cx="1992206" cy="12227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Image 16">
            <a:extLst>
              <a:ext uri="{FF2B5EF4-FFF2-40B4-BE49-F238E27FC236}">
                <a16:creationId xmlns:a16="http://schemas.microsoft.com/office/drawing/2014/main" id="{CE8B191F-DF1E-F7B9-D6AD-6B5ED09FAE01}"/>
              </a:ext>
            </a:extLst>
          </p:cNvPr>
          <p:cNvPicPr>
            <a:picLocks noChangeAspect="1"/>
          </p:cNvPicPr>
          <p:nvPr/>
        </p:nvPicPr>
        <p:blipFill>
          <a:blip r:embed="rId9">
            <a:extLst>
              <a:ext uri="{28A0092B-C50C-407E-A947-70E740481C1C}">
                <a14:useLocalDpi xmlns:a14="http://schemas.microsoft.com/office/drawing/2010/main" val="0"/>
              </a:ext>
            </a:extLst>
          </a:blip>
          <a:srcRect l="6176" t="7572" r="2406" b="22133"/>
          <a:stretch>
            <a:fillRect/>
          </a:stretch>
        </p:blipFill>
        <p:spPr>
          <a:xfrm>
            <a:off x="5988932" y="2232617"/>
            <a:ext cx="1992206" cy="11436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956038" y="2519474"/>
            <a:ext cx="7116418" cy="118494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Produire, à l’oral, des mots de vocabulaire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et les mettre dans des phrases </a:t>
            </a:r>
          </a:p>
        </p:txBody>
      </p:sp>
    </p:spTree>
    <p:extLst>
      <p:ext uri="{BB962C8B-B14F-4D97-AF65-F5344CB8AC3E}">
        <p14:creationId xmlns:p14="http://schemas.microsoft.com/office/powerpoint/2010/main" val="3962042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54354" y="755999"/>
            <a:ext cx="7341773" cy="612000"/>
          </a:xfrm>
        </p:spPr>
        <p:txBody>
          <a:bodyPr>
            <a:normAutofit/>
          </a:bodyPr>
          <a:lstStyle/>
          <a:p>
            <a:r>
              <a:rPr lang="fr-FR" dirty="0">
                <a:solidFill>
                  <a:schemeClr val="tx1">
                    <a:lumMod val="65000"/>
                    <a:lumOff val="35000"/>
                  </a:schemeClr>
                </a:solidFill>
              </a:rPr>
              <a:t>Mets ton doigt sur chaque image, dis-moi le mot en français et mets-le dans une phrase.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 </a:t>
            </a:r>
          </a:p>
        </p:txBody>
      </p:sp>
      <p:pic>
        <p:nvPicPr>
          <p:cNvPr id="5" name="Image 4">
            <a:extLst>
              <a:ext uri="{FF2B5EF4-FFF2-40B4-BE49-F238E27FC236}">
                <a16:creationId xmlns:a16="http://schemas.microsoft.com/office/drawing/2014/main" id="{93BC6BA0-332C-88AB-4ED1-B2273054E6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23688" y="4033481"/>
            <a:ext cx="1712554" cy="1873547"/>
          </a:xfrm>
          <a:prstGeom prst="rect">
            <a:avLst/>
          </a:prstGeom>
        </p:spPr>
      </p:pic>
      <p:pic>
        <p:nvPicPr>
          <p:cNvPr id="6" name="Image 5">
            <a:extLst>
              <a:ext uri="{FF2B5EF4-FFF2-40B4-BE49-F238E27FC236}">
                <a16:creationId xmlns:a16="http://schemas.microsoft.com/office/drawing/2014/main" id="{DCD31025-AC24-0299-AAE1-BB9E7384823F}"/>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a:fillRect/>
          </a:stretch>
        </p:blipFill>
        <p:spPr>
          <a:xfrm flipH="1">
            <a:off x="1554354" y="1921343"/>
            <a:ext cx="1712554" cy="1873356"/>
          </a:xfrm>
          <a:prstGeom prst="rect">
            <a:avLst/>
          </a:prstGeom>
        </p:spPr>
      </p:pic>
      <p:pic>
        <p:nvPicPr>
          <p:cNvPr id="7" name="Image 6">
            <a:extLst>
              <a:ext uri="{FF2B5EF4-FFF2-40B4-BE49-F238E27FC236}">
                <a16:creationId xmlns:a16="http://schemas.microsoft.com/office/drawing/2014/main" id="{391EF916-10E6-81BE-1A01-26E8431EE6FA}"/>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a:fillRect/>
          </a:stretch>
        </p:blipFill>
        <p:spPr>
          <a:xfrm>
            <a:off x="3789889" y="1889838"/>
            <a:ext cx="1712553" cy="1873357"/>
          </a:xfrm>
          <a:prstGeom prst="rect">
            <a:avLst/>
          </a:prstGeom>
        </p:spPr>
      </p:pic>
      <p:pic>
        <p:nvPicPr>
          <p:cNvPr id="8" name="Espace réservé pour une image  11">
            <a:extLst>
              <a:ext uri="{FF2B5EF4-FFF2-40B4-BE49-F238E27FC236}">
                <a16:creationId xmlns:a16="http://schemas.microsoft.com/office/drawing/2014/main" id="{19C00DD1-DF13-F1FF-1F08-7CA2142ACC83}"/>
              </a:ext>
            </a:extLst>
          </p:cNvPr>
          <p:cNvPicPr>
            <a:picLocks noChangeAspect="1"/>
          </p:cNvPicPr>
          <p:nvPr/>
        </p:nvPicPr>
        <p:blipFill rotWithShape="1">
          <a:blip r:embed="rId8">
            <a:extLst>
              <a:ext uri="{28A0092B-C50C-407E-A947-70E740481C1C}">
                <a14:useLocalDpi xmlns:a14="http://schemas.microsoft.com/office/drawing/2010/main" val="0"/>
              </a:ext>
            </a:extLst>
          </a:blip>
          <a:srcRect l="-4695" r="-4695"/>
          <a:stretch>
            <a:fillRect/>
          </a:stretch>
        </p:blipFill>
        <p:spPr>
          <a:xfrm>
            <a:off x="6025423" y="1908763"/>
            <a:ext cx="1898516" cy="1898516"/>
          </a:xfrm>
          <a:prstGeom prst="rect">
            <a:avLst/>
          </a:prstGeom>
          <a:ln>
            <a:noFill/>
          </a:ln>
        </p:spPr>
      </p:pic>
      <p:pic>
        <p:nvPicPr>
          <p:cNvPr id="9" name="Image 8">
            <a:extLst>
              <a:ext uri="{FF2B5EF4-FFF2-40B4-BE49-F238E27FC236}">
                <a16:creationId xmlns:a16="http://schemas.microsoft.com/office/drawing/2014/main" id="{3444F164-B223-1F2F-F75D-50E0E397B40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4907759" y="4024019"/>
            <a:ext cx="1801891" cy="1801892"/>
          </a:xfrm>
          <a:prstGeom prst="rect">
            <a:avLst/>
          </a:prstGeom>
        </p:spPr>
      </p:pic>
    </p:spTree>
    <p:extLst>
      <p:ext uri="{BB962C8B-B14F-4D97-AF65-F5344CB8AC3E}">
        <p14:creationId xmlns:p14="http://schemas.microsoft.com/office/powerpoint/2010/main" val="3494392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16704658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482193" y="5671114"/>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a:t>
            </a:r>
            <a:r>
              <a:rPr kumimoji="0" lang="fr-FR" sz="1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ecte</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Titre 1">
            <a:extLst>
              <a:ext uri="{FF2B5EF4-FFF2-40B4-BE49-F238E27FC236}">
                <a16:creationId xmlns:a16="http://schemas.microsoft.com/office/drawing/2014/main" id="{F5CD5078-70FA-D2EA-F00B-79D6869A5D37}"/>
              </a:ext>
            </a:extLst>
          </p:cNvPr>
          <p:cNvSpPr txBox="1">
            <a:spLocks/>
          </p:cNvSpPr>
          <p:nvPr/>
        </p:nvSpPr>
        <p:spPr>
          <a:xfrm>
            <a:off x="1152000" y="1883774"/>
            <a:ext cx="6840000" cy="32599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285750" marR="0" lvl="0" indent="-28575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24D7B"/>
                </a:solidFill>
                <a:effectLst/>
                <a:uLnTx/>
                <a:uFillTx/>
                <a:latin typeface="Dosis SemiBold" pitchFamily="2" charset="0"/>
                <a:ea typeface="+mn-ea"/>
                <a:cs typeface="+mn-cs"/>
              </a:rPr>
              <a:t>Comment tu t’appelles ?  </a:t>
            </a:r>
          </a:p>
          <a:p>
            <a:pPr marL="285750" marR="0" lvl="0" indent="-28575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24D7B"/>
                </a:solidFill>
                <a:effectLst/>
                <a:uLnTx/>
                <a:uFillTx/>
                <a:latin typeface="Dosis SemiBold" pitchFamily="2" charset="0"/>
                <a:ea typeface="+mn-ea"/>
                <a:cs typeface="+mn-cs"/>
              </a:rPr>
              <a:t>Qu’est-ce que tu aimes faire après l’école ?  </a:t>
            </a:r>
          </a:p>
          <a:p>
            <a:pPr marL="285750" marR="0" lvl="0" indent="-28575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24D7B"/>
                </a:solidFill>
                <a:effectLst/>
                <a:uLnTx/>
                <a:uFillTx/>
                <a:latin typeface="Dosis SemiBold" pitchFamily="2" charset="0"/>
                <a:ea typeface="+mn-ea"/>
                <a:cs typeface="+mn-cs"/>
              </a:rPr>
              <a:t>Quels sont les animaux que tu veux voir au zoo ?</a:t>
            </a:r>
          </a:p>
          <a:p>
            <a:pPr marL="285750" marR="0" lvl="0" indent="-28575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lang="fr-FR" sz="2000" b="1" dirty="0">
                <a:ln w="0"/>
                <a:solidFill>
                  <a:srgbClr val="424D7B"/>
                </a:solidFill>
                <a:latin typeface="Dosis SemiBold" pitchFamily="2" charset="0"/>
              </a:rPr>
              <a:t>Tu es allé(e) où avec ta classe ?</a:t>
            </a:r>
            <a:endParaRPr kumimoji="0" lang="fr-FR" sz="2000" b="1" i="0" u="none" strike="noStrike" kern="1200" cap="none" spc="0" normalizeH="0" baseline="0" noProof="0" dirty="0">
              <a:ln w="0"/>
              <a:solidFill>
                <a:srgbClr val="424D7B"/>
              </a:solidFill>
              <a:effectLst/>
              <a:uLnTx/>
              <a:uFillTx/>
              <a:latin typeface="Dosis SemiBold" pitchFamily="2" charset="0"/>
              <a:ea typeface="+mn-ea"/>
              <a:cs typeface="+mn-cs"/>
            </a:endParaRPr>
          </a:p>
          <a:p>
            <a:pPr marL="285750" marR="0" lvl="0" indent="-28575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24D7B"/>
                </a:solidFill>
                <a:effectLst/>
                <a:uLnTx/>
                <a:uFillTx/>
                <a:latin typeface="Dosis SemiBold" pitchFamily="2" charset="0"/>
                <a:ea typeface="+mn-ea"/>
                <a:cs typeface="+mn-cs"/>
              </a:rPr>
              <a:t>Quels sont les cadeaux que tu as reçus ?</a:t>
            </a:r>
          </a:p>
        </p:txBody>
      </p:sp>
    </p:spTree>
    <p:extLst>
      <p:ext uri="{BB962C8B-B14F-4D97-AF65-F5344CB8AC3E}">
        <p14:creationId xmlns:p14="http://schemas.microsoft.com/office/powerpoint/2010/main" val="27113653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67216-FE8A-B674-CF26-626FE4A205D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490E60A-C898-7409-70FF-2332C3B1E6F9}"/>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BEEDDF-2D01-99BE-6C85-2496BDEB505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252BC2F8-4DB1-BD32-5AF1-7E9AABE0B01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D3DEC73-E0F6-3109-412C-625FD6E1EE07}"/>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6A8576B-61F2-3226-7B04-A5F61FE0CF1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Prendre la parole pour partager des informations</a:t>
            </a:r>
          </a:p>
        </p:txBody>
      </p:sp>
    </p:spTree>
    <p:extLst>
      <p:ext uri="{BB962C8B-B14F-4D97-AF65-F5344CB8AC3E}">
        <p14:creationId xmlns:p14="http://schemas.microsoft.com/office/powerpoint/2010/main" val="1331586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3"/>
          <a:stretch>
            <a:fillRect/>
          </a:stretch>
        </p:blipFill>
        <p:spPr>
          <a:xfrm>
            <a:off x="3781474" y="3498799"/>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121474" y="2714045"/>
            <a:ext cx="938876" cy="1048901"/>
          </a:xfrm>
          <a:prstGeom prst="rect">
            <a:avLst/>
          </a:prstGeom>
        </p:spPr>
      </p:pic>
      <p:sp>
        <p:nvSpPr>
          <p:cNvPr id="6" name="Rectangle 5">
            <a:extLst>
              <a:ext uri="{FF2B5EF4-FFF2-40B4-BE49-F238E27FC236}">
                <a16:creationId xmlns:a16="http://schemas.microsoft.com/office/drawing/2014/main" id="{BB0D36A3-3EFB-8A12-58A2-50284FE3DB21}"/>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itre 1">
            <a:extLst>
              <a:ext uri="{FF2B5EF4-FFF2-40B4-BE49-F238E27FC236}">
                <a16:creationId xmlns:a16="http://schemas.microsoft.com/office/drawing/2014/main" id="{10BB002E-DD05-4A9A-D26C-80845AD0FA2C}"/>
              </a:ext>
            </a:extLst>
          </p:cNvPr>
          <p:cNvSpPr>
            <a:spLocks noGrp="1"/>
          </p:cNvSpPr>
          <p:nvPr>
            <p:ph type="title"/>
          </p:nvPr>
        </p:nvSpPr>
        <p:spPr>
          <a:xfrm>
            <a:off x="1653499" y="755999"/>
            <a:ext cx="6677166" cy="612000"/>
          </a:xfrm>
        </p:spPr>
        <p:txBody>
          <a:bodyPr>
            <a:normAutofit fontScale="90000"/>
          </a:bodyPr>
          <a:lstStyle/>
          <a:p>
            <a:r>
              <a:rPr lang="fr-FR" dirty="0">
                <a:solidFill>
                  <a:schemeClr val="tx1">
                    <a:lumMod val="65000"/>
                    <a:lumOff val="35000"/>
                  </a:schemeClr>
                </a:solidFill>
              </a:rPr>
              <a:t>Parle de ce que tu as fait en classe, de l’endroit où tu étais le weekend dernier, de ce que tu as fait et ce que tu as vu au zoo et à la ferme et de ton anniversaire. Tu dois dire </a:t>
            </a:r>
            <a:r>
              <a:rPr lang="fr-FR" b="1" dirty="0">
                <a:solidFill>
                  <a:schemeClr val="tx1">
                    <a:lumMod val="65000"/>
                    <a:lumOff val="35000"/>
                  </a:schemeClr>
                </a:solidFill>
              </a:rPr>
              <a:t>5 phrases</a:t>
            </a:r>
            <a:r>
              <a:rPr lang="fr-FR" dirty="0">
                <a:solidFill>
                  <a:schemeClr val="tx1">
                    <a:lumMod val="65000"/>
                    <a:lumOff val="35000"/>
                  </a:schemeClr>
                </a:solidFill>
              </a:rPr>
              <a:t>. </a:t>
            </a:r>
            <a:r>
              <a:rPr lang="fr-FR" i="1" u="sng" dirty="0">
                <a:solidFill>
                  <a:schemeClr val="tx1">
                    <a:lumMod val="65000"/>
                    <a:lumOff val="35000"/>
                  </a:schemeClr>
                </a:solidFill>
              </a:rPr>
              <a:t>L’enseignant explique la situation à l’apprenant.</a:t>
            </a:r>
            <a:endParaRPr lang="fr-MA" i="1" u="sng" dirty="0">
              <a:solidFill>
                <a:schemeClr val="tx1">
                  <a:lumMod val="65000"/>
                  <a:lumOff val="35000"/>
                </a:schemeClr>
              </a:solidFill>
            </a:endParaRPr>
          </a:p>
        </p:txBody>
      </p:sp>
      <p:sp>
        <p:nvSpPr>
          <p:cNvPr id="9" name="ZoneTexte 8">
            <a:extLst>
              <a:ext uri="{FF2B5EF4-FFF2-40B4-BE49-F238E27FC236}">
                <a16:creationId xmlns:a16="http://schemas.microsoft.com/office/drawing/2014/main" id="{EB85945C-1BF5-31A6-1D6F-3E1ADD7B2287}"/>
              </a:ext>
            </a:extLst>
          </p:cNvPr>
          <p:cNvSpPr txBox="1"/>
          <p:nvPr/>
        </p:nvSpPr>
        <p:spPr>
          <a:xfrm>
            <a:off x="1490982" y="1888647"/>
            <a:ext cx="6839683" cy="1015663"/>
          </a:xfrm>
          <a:prstGeom prst="rect">
            <a:avLst/>
          </a:prstGeom>
          <a:noFill/>
        </p:spPr>
        <p:txBody>
          <a:bodyPr wrap="square" rtlCol="0">
            <a:spAutoFit/>
          </a:bodyPr>
          <a:lstStyle/>
          <a:p>
            <a:pPr lvl="0" algn="ju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Parle de ce que tu as fait en classe, de l’endroit où tu étais le weekend dernier, de ce que tu as fait et ce que tu as vu au zoo et à la ferme et de ton anniversaire. </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3114389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( 4 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21041273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373803" y="1774289"/>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4" name="Titre 1">
            <a:extLst>
              <a:ext uri="{FF2B5EF4-FFF2-40B4-BE49-F238E27FC236}">
                <a16:creationId xmlns:a16="http://schemas.microsoft.com/office/drawing/2014/main" id="{14EDEC02-0A6D-A4E8-6F65-8B27F2B13856}"/>
              </a:ext>
            </a:extLst>
          </p:cNvPr>
          <p:cNvSpPr txBox="1">
            <a:spLocks/>
          </p:cNvSpPr>
          <p:nvPr/>
        </p:nvSpPr>
        <p:spPr>
          <a:xfrm>
            <a:off x="1089329" y="2723724"/>
            <a:ext cx="7404170" cy="2675523"/>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a:lnSpc>
                <a:spcPct val="200000"/>
              </a:lnSpc>
            </a:pPr>
            <a:r>
              <a:rPr lang="fr-FR" sz="2400" dirty="0">
                <a:solidFill>
                  <a:srgbClr val="424D7B"/>
                </a:solidFill>
                <a:latin typeface="Arial" panose="020B0604020202020204" pitchFamily="34" charset="0"/>
                <a:cs typeface="Arial" panose="020B0604020202020204" pitchFamily="34" charset="0"/>
              </a:rPr>
              <a:t>   Le   phoque     La nuit     La foire        La bougie</a:t>
            </a:r>
          </a:p>
          <a:p>
            <a:pPr algn="ctr">
              <a:lnSpc>
                <a:spcPct val="200000"/>
              </a:lnSpc>
            </a:pPr>
            <a:r>
              <a:rPr lang="fr-FR" sz="2400" dirty="0">
                <a:solidFill>
                  <a:srgbClr val="424D7B"/>
                </a:solidFill>
                <a:latin typeface="Arial" panose="020B0604020202020204" pitchFamily="34" charset="0"/>
                <a:cs typeface="Arial" panose="020B0604020202020204" pitchFamily="34" charset="0"/>
              </a:rPr>
              <a:t>       Le phare      construire      Soigner     La loi   </a:t>
            </a:r>
          </a:p>
          <a:p>
            <a:pPr algn="ctr">
              <a:lnSpc>
                <a:spcPct val="200000"/>
              </a:lnSpc>
            </a:pPr>
            <a:r>
              <a:rPr lang="fr-FR" sz="2400" dirty="0">
                <a:solidFill>
                  <a:srgbClr val="424D7B"/>
                </a:solidFill>
                <a:latin typeface="Arial" panose="020B0604020202020204" pitchFamily="34" charset="0"/>
                <a:cs typeface="Arial" panose="020B0604020202020204" pitchFamily="34" charset="0"/>
              </a:rPr>
              <a:t>   Un éléphant         La montagne        La gare</a:t>
            </a:r>
          </a:p>
        </p:txBody>
      </p:sp>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00455" y="221050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2" name="TextBox 6">
            <a:extLst>
              <a:ext uri="{FF2B5EF4-FFF2-40B4-BE49-F238E27FC236}">
                <a16:creationId xmlns:a16="http://schemas.microsoft.com/office/drawing/2014/main" id="{FECE73E9-494A-6CE7-F5F7-740F99550215}"/>
              </a:ext>
            </a:extLst>
          </p:cNvPr>
          <p:cNvSpPr txBox="1"/>
          <p:nvPr>
            <p:custDataLst>
              <p:tags r:id="rId2"/>
            </p:custDataLst>
          </p:nvPr>
        </p:nvSpPr>
        <p:spPr>
          <a:xfrm>
            <a:off x="1934714" y="5471059"/>
            <a:ext cx="7610401" cy="63094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Fluidité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1  point  (0,5 point par phrase)</a:t>
            </a:r>
          </a:p>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a:t>
            </a: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Correction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5 points (0,5 point par mot)  </a:t>
            </a:r>
          </a:p>
        </p:txBody>
      </p:sp>
      <p:sp>
        <p:nvSpPr>
          <p:cNvPr id="4" name="Titre 1">
            <a:extLst>
              <a:ext uri="{FF2B5EF4-FFF2-40B4-BE49-F238E27FC236}">
                <a16:creationId xmlns:a16="http://schemas.microsoft.com/office/drawing/2014/main" id="{FD6C1CE9-317F-5A1C-CC52-4D49ECBC7029}"/>
              </a:ext>
            </a:extLst>
          </p:cNvPr>
          <p:cNvSpPr txBox="1">
            <a:spLocks/>
          </p:cNvSpPr>
          <p:nvPr/>
        </p:nvSpPr>
        <p:spPr>
          <a:xfrm>
            <a:off x="645073" y="2649172"/>
            <a:ext cx="7853854" cy="1866068"/>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189" lvl="0" indent="-457189" defTabSz="914377">
              <a:lnSpc>
                <a:spcPct val="200000"/>
              </a:lnSpc>
              <a:buFont typeface="+mj-lt"/>
              <a:buAutoNum type="arabicPeriod"/>
              <a:defRPr/>
            </a:pPr>
            <a:r>
              <a:rPr lang="fr-FR" sz="2400" b="1" dirty="0">
                <a:ln w="0"/>
                <a:solidFill>
                  <a:srgbClr val="424D7B"/>
                </a:solidFill>
                <a:latin typeface="Dosis SemiBold" pitchFamily="2" charset="0"/>
              </a:rPr>
              <a:t>Salma a fait une course.  </a:t>
            </a:r>
          </a:p>
          <a:p>
            <a:pPr marL="457189" lvl="0" indent="-457189" defTabSz="914377">
              <a:lnSpc>
                <a:spcPct val="200000"/>
              </a:lnSpc>
              <a:buFont typeface="+mj-lt"/>
              <a:buAutoNum type="arabicPeriod"/>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Nabil a soufflé</a:t>
            </a:r>
            <a:r>
              <a:rPr lang="fr-FR" sz="2400" b="1" dirty="0">
                <a:ln w="0"/>
                <a:solidFill>
                  <a:srgbClr val="424D7B"/>
                </a:solidFill>
                <a:latin typeface="Dosis SemiBold" pitchFamily="2" charset="0"/>
              </a:rPr>
              <a:t> les bougies.</a:t>
            </a:r>
            <a:endPar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2425585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89827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8" y="755999"/>
            <a:ext cx="6578543" cy="612000"/>
          </a:xfrm>
        </p:spPr>
        <p:txBody>
          <a:bodyPr>
            <a:normAutofit fontScale="90000"/>
          </a:bodyPr>
          <a:lstStyle/>
          <a:p>
            <a:r>
              <a:rPr lang="fr-FR" dirty="0">
                <a:solidFill>
                  <a:schemeClr val="tx1">
                    <a:lumMod val="65000"/>
                    <a:lumOff val="35000"/>
                  </a:schemeClr>
                </a:solidFill>
              </a:rPr>
              <a:t>Voici le paragraphe que tu vas lire. Observe le paragraphe pendant 30 secondes. Après,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CEC18316-FF36-2495-5C79-62E82773FA02}"/>
              </a:ext>
            </a:extLst>
          </p:cNvPr>
          <p:cNvPicPr>
            <a:picLocks noChangeAspect="1"/>
          </p:cNvPicPr>
          <p:nvPr/>
        </p:nvPicPr>
        <p:blipFill>
          <a:blip r:embed="rId4"/>
          <a:stretch>
            <a:fillRect/>
          </a:stretch>
        </p:blipFill>
        <p:spPr>
          <a:xfrm>
            <a:off x="6233398" y="5310130"/>
            <a:ext cx="2128406" cy="997834"/>
          </a:xfrm>
          <a:prstGeom prst="rect">
            <a:avLst/>
          </a:prstGeom>
        </p:spPr>
      </p:pic>
      <p:sp>
        <p:nvSpPr>
          <p:cNvPr id="2" name="Titre 1">
            <a:extLst>
              <a:ext uri="{FF2B5EF4-FFF2-40B4-BE49-F238E27FC236}">
                <a16:creationId xmlns:a16="http://schemas.microsoft.com/office/drawing/2014/main" id="{EE5738AD-6B68-CD8C-4504-ADC716686768}"/>
              </a:ext>
            </a:extLst>
          </p:cNvPr>
          <p:cNvSpPr txBox="1">
            <a:spLocks/>
          </p:cNvSpPr>
          <p:nvPr/>
        </p:nvSpPr>
        <p:spPr>
          <a:xfrm>
            <a:off x="983583" y="2303479"/>
            <a:ext cx="7176833" cy="20711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R="0" lvl="0" algn="just" defTabSz="914400" rtl="0" eaLnBrk="1" fontAlgn="auto" latinLnBrk="0" hangingPunct="1">
              <a:lnSpc>
                <a:spcPct val="150000"/>
              </a:lnSpc>
              <a:spcBef>
                <a:spcPct val="0"/>
              </a:spcBef>
              <a:spcAft>
                <a:spcPts val="0"/>
              </a:spcAft>
              <a:buClrTx/>
              <a:buSzTx/>
              <a:tabLst/>
              <a:defRPr/>
            </a:pPr>
            <a:r>
              <a:rPr lang="fr-FR" sz="2400" b="1" dirty="0">
                <a:ln w="0"/>
                <a:solidFill>
                  <a:srgbClr val="424D7B"/>
                </a:solidFill>
                <a:latin typeface="Dosis SemiBold" pitchFamily="2" charset="0"/>
              </a:rPr>
              <a:t>Dimanche dernier, notre école a fait une sortie au zoo. Nous avons vu beaucoup d’animaux sauvages. C’était une sortie très amusante.</a:t>
            </a:r>
            <a:endPar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4204074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6.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9894</TotalTime>
  <Words>1062</Words>
  <Application>Microsoft Office PowerPoint</Application>
  <PresentationFormat>Affichage à l'écran (4:3)</PresentationFormat>
  <Paragraphs>115</Paragraphs>
  <Slides>27</Slides>
  <Notes>2</Notes>
  <HiddenSlides>0</HiddenSlides>
  <MMClips>2</MMClips>
  <ScaleCrop>false</ScaleCrop>
  <HeadingPairs>
    <vt:vector size="6" baseType="variant">
      <vt:variant>
        <vt:lpstr>Polices utilisées</vt:lpstr>
      </vt:variant>
      <vt:variant>
        <vt:i4>10</vt:i4>
      </vt:variant>
      <vt:variant>
        <vt:lpstr>Thème</vt:lpstr>
      </vt:variant>
      <vt:variant>
        <vt:i4>18</vt:i4>
      </vt:variant>
      <vt:variant>
        <vt:lpstr>Titres des diapositives</vt:lpstr>
      </vt:variant>
      <vt:variant>
        <vt:i4>27</vt:i4>
      </vt:variant>
    </vt:vector>
  </HeadingPairs>
  <TitlesOfParts>
    <vt:vector size="55" baseType="lpstr">
      <vt:lpstr>Dosis ExtraBold</vt:lpstr>
      <vt:lpstr>Dosis Medium</vt:lpstr>
      <vt:lpstr>Aptos Display</vt:lpstr>
      <vt:lpstr>Aptos</vt:lpstr>
      <vt:lpstr>Mistral</vt:lpstr>
      <vt:lpstr>Wingdings</vt:lpstr>
      <vt:lpstr>Calibri</vt:lpstr>
      <vt:lpstr>Arial</vt:lpstr>
      <vt:lpstr>Dosis</vt:lpstr>
      <vt:lpstr>Dosis SemiBold</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1_Env-Enseignant</vt:lpstr>
      <vt:lpstr>3_Lecture</vt:lpstr>
      <vt:lpstr>2_Env-Enseignant</vt:lpstr>
      <vt:lpstr>5_New Voc_01-Livret</vt:lpstr>
      <vt:lpstr>Thème Office</vt:lpstr>
      <vt:lpstr>3_Env-Enseignant</vt:lpstr>
      <vt:lpstr>1_Révision</vt:lpstr>
      <vt:lpstr>6_New Voc_01-Livret</vt:lpstr>
      <vt:lpstr>Présentation PowerPoint</vt:lpstr>
      <vt:lpstr>Il convient de lancer le mode diaporama pour la diffusion de la leçon en classe</vt:lpstr>
      <vt:lpstr>Pictogrammes</vt:lpstr>
      <vt:lpstr>Contenu de la semaine de soutien </vt:lpstr>
      <vt:lpstr>Organisation de la semaine 5</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Présentation PowerPoint</vt:lpstr>
      <vt:lpstr>Regarde les images. Je vais te dire des mots et tu vas me montrer les images qui correspondent : le quartier – le zoo – le cadeau – l’équipe – l’exercice.</vt:lpstr>
      <vt:lpstr>Présentation PowerPoint</vt:lpstr>
      <vt:lpstr>Regarde les images. Je vais te dire des phrases  et tu vas me montrer les images qui correspondent :  Sami était dans le salon avec sa sœur - Karim et ses amis passent des moments agréables à la forêt – Lina a fait de l’écriture – Dans la ferme, il y a beaucoup d’animaux – Sami a soufflé les bougies.</vt:lpstr>
      <vt:lpstr>Présentation PowerPoint</vt:lpstr>
      <vt:lpstr>Mets ton doigt sur chaque image, dis-moi le mot en français et mets-le dans une phrase.</vt:lpstr>
      <vt:lpstr>Présentation PowerPoint</vt:lpstr>
      <vt:lpstr>Je vais te poser des questions et tu dois répondre correctement.</vt:lpstr>
      <vt:lpstr>Présentation PowerPoint</vt:lpstr>
      <vt:lpstr>Parle de ce que tu as fait en classe, de l’endroit où tu étais le weekend dernier, de ce que tu as fait et ce que tu as vu au zoo et à la ferme et de ton anniversaire. Tu dois dire 5 phrases. L’enseignant explique la situation à l’apprenant.</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Hakim</dc:creator>
  <cp:lastModifiedBy>KHALID.RAMNI</cp:lastModifiedBy>
  <cp:revision>53</cp:revision>
  <cp:lastPrinted>2025-08-13T10:11:39Z</cp:lastPrinted>
  <dcterms:created xsi:type="dcterms:W3CDTF">2025-08-01T12:31:49Z</dcterms:created>
  <dcterms:modified xsi:type="dcterms:W3CDTF">2026-04-23T17:28:46Z</dcterms:modified>
</cp:coreProperties>
</file>