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1.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6.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7.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98" r:id="rId11"/>
    <p:sldMasterId id="2147483808" r:id="rId12"/>
    <p:sldMasterId id="2147483818" r:id="rId13"/>
    <p:sldMasterId id="2147483826" r:id="rId14"/>
    <p:sldMasterId id="2147483831" r:id="rId15"/>
    <p:sldMasterId id="2147483843" r:id="rId16"/>
    <p:sldMasterId id="2147483851" r:id="rId17"/>
    <p:sldMasterId id="2147483865" r:id="rId18"/>
  </p:sldMasterIdLst>
  <p:notesMasterIdLst>
    <p:notesMasterId r:id="rId94"/>
  </p:notesMasterIdLst>
  <p:sldIdLst>
    <p:sldId id="257" r:id="rId19"/>
    <p:sldId id="1029" r:id="rId20"/>
    <p:sldId id="951" r:id="rId21"/>
    <p:sldId id="1322" r:id="rId22"/>
    <p:sldId id="1308" r:id="rId23"/>
    <p:sldId id="1000" r:id="rId24"/>
    <p:sldId id="1146" r:id="rId25"/>
    <p:sldId id="1147" r:id="rId26"/>
    <p:sldId id="1116" r:id="rId27"/>
    <p:sldId id="1200" r:id="rId28"/>
    <p:sldId id="1250" r:id="rId29"/>
    <p:sldId id="1323" r:id="rId30"/>
    <p:sldId id="1324" r:id="rId31"/>
    <p:sldId id="1251" r:id="rId32"/>
    <p:sldId id="1256" r:id="rId33"/>
    <p:sldId id="1257" r:id="rId34"/>
    <p:sldId id="1117" r:id="rId35"/>
    <p:sldId id="1229" r:id="rId36"/>
    <p:sldId id="1230" r:id="rId37"/>
    <p:sldId id="1231" r:id="rId38"/>
    <p:sldId id="1232" r:id="rId39"/>
    <p:sldId id="1233" r:id="rId40"/>
    <p:sldId id="1234" r:id="rId41"/>
    <p:sldId id="1258" r:id="rId42"/>
    <p:sldId id="1259" r:id="rId43"/>
    <p:sldId id="1260" r:id="rId44"/>
    <p:sldId id="1261" r:id="rId45"/>
    <p:sldId id="1008" r:id="rId46"/>
    <p:sldId id="964" r:id="rId47"/>
    <p:sldId id="1266" r:id="rId48"/>
    <p:sldId id="1267" r:id="rId49"/>
    <p:sldId id="1284" r:id="rId50"/>
    <p:sldId id="1242" r:id="rId51"/>
    <p:sldId id="1285" r:id="rId52"/>
    <p:sldId id="1286" r:id="rId53"/>
    <p:sldId id="1287" r:id="rId54"/>
    <p:sldId id="1288" r:id="rId55"/>
    <p:sldId id="1289" r:id="rId56"/>
    <p:sldId id="1294" r:id="rId57"/>
    <p:sldId id="1295" r:id="rId58"/>
    <p:sldId id="1296" r:id="rId59"/>
    <p:sldId id="1297" r:id="rId60"/>
    <p:sldId id="1270" r:id="rId61"/>
    <p:sldId id="1303" r:id="rId62"/>
    <p:sldId id="1304" r:id="rId63"/>
    <p:sldId id="1305" r:id="rId64"/>
    <p:sldId id="1301" r:id="rId65"/>
    <p:sldId id="1302" r:id="rId66"/>
    <p:sldId id="1277" r:id="rId67"/>
    <p:sldId id="1271" r:id="rId68"/>
    <p:sldId id="1300" r:id="rId69"/>
    <p:sldId id="1275" r:id="rId70"/>
    <p:sldId id="1010" r:id="rId71"/>
    <p:sldId id="1263" r:id="rId72"/>
    <p:sldId id="1262" r:id="rId73"/>
    <p:sldId id="1269" r:id="rId74"/>
    <p:sldId id="1310" r:id="rId75"/>
    <p:sldId id="1311" r:id="rId76"/>
    <p:sldId id="1274" r:id="rId77"/>
    <p:sldId id="1312" r:id="rId78"/>
    <p:sldId id="1276" r:id="rId79"/>
    <p:sldId id="1313" r:id="rId80"/>
    <p:sldId id="1314" r:id="rId81"/>
    <p:sldId id="1315" r:id="rId82"/>
    <p:sldId id="1316" r:id="rId83"/>
    <p:sldId id="1264" r:id="rId84"/>
    <p:sldId id="1317" r:id="rId85"/>
    <p:sldId id="1318" r:id="rId86"/>
    <p:sldId id="1319" r:id="rId87"/>
    <p:sldId id="1291" r:id="rId88"/>
    <p:sldId id="1320" r:id="rId89"/>
    <p:sldId id="1280" r:id="rId90"/>
    <p:sldId id="1321" r:id="rId91"/>
    <p:sldId id="1279" r:id="rId92"/>
    <p:sldId id="689" r:id="rId93"/>
  </p:sldIdLst>
  <p:sldSz cx="9144000" cy="6858000" type="screen4x3"/>
  <p:notesSz cx="6735763" cy="9866313"/>
  <p:embeddedFontLst>
    <p:embeddedFont>
      <p:font typeface="Dosis" pitchFamily="2" charset="0"/>
      <p:regular r:id="rId95"/>
      <p:bold r:id="rId96"/>
    </p:embeddedFont>
    <p:embeddedFont>
      <p:font typeface="Dosis ExtraBold" pitchFamily="2" charset="0"/>
      <p:bold r:id="rId97"/>
    </p:embeddedFont>
    <p:embeddedFont>
      <p:font typeface="Dosis Medium" pitchFamily="2" charset="0"/>
      <p:regular r:id="rId98"/>
    </p:embeddedFont>
    <p:embeddedFont>
      <p:font typeface="Dosis SemiBold" pitchFamily="2" charset="0"/>
      <p:bold r:id="rId99"/>
    </p:embeddedFont>
    <p:embeddedFont>
      <p:font typeface="Mistral" panose="03090702030407020403" pitchFamily="66" charset="0"/>
      <p:regular r:id="rId10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B5377"/>
    <a:srgbClr val="424D7B"/>
    <a:srgbClr val="A1A6BC"/>
    <a:srgbClr val="2196B1"/>
    <a:srgbClr val="DEEBF7"/>
    <a:srgbClr val="565F88"/>
    <a:srgbClr val="2AB6D7"/>
    <a:srgbClr val="55B7DE"/>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84" autoAdjust="0"/>
    <p:restoredTop sz="95363" autoAdjust="0"/>
  </p:normalViewPr>
  <p:slideViewPr>
    <p:cSldViewPr snapToGrid="0">
      <p:cViewPr varScale="1">
        <p:scale>
          <a:sx n="77" d="100"/>
          <a:sy n="77" d="100"/>
        </p:scale>
        <p:origin x="683"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slide" Target="slides/slide50.xml"/><Relationship Id="rId84" Type="http://schemas.openxmlformats.org/officeDocument/2006/relationships/slide" Target="slides/slide66.xml"/><Relationship Id="rId89" Type="http://schemas.openxmlformats.org/officeDocument/2006/relationships/slide" Target="slides/slide71.xml"/><Relationship Id="rId7" Type="http://schemas.openxmlformats.org/officeDocument/2006/relationships/slideMaster" Target="slideMasters/slideMaster7.xml"/><Relationship Id="rId71" Type="http://schemas.openxmlformats.org/officeDocument/2006/relationships/slide" Target="slides/slide53.xml"/><Relationship Id="rId92" Type="http://schemas.openxmlformats.org/officeDocument/2006/relationships/slide" Target="slides/slide74.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slide" Target="slides/slide48.xml"/><Relationship Id="rId74" Type="http://schemas.openxmlformats.org/officeDocument/2006/relationships/slide" Target="slides/slide56.xml"/><Relationship Id="rId79" Type="http://schemas.openxmlformats.org/officeDocument/2006/relationships/slide" Target="slides/slide61.xml"/><Relationship Id="rId87" Type="http://schemas.openxmlformats.org/officeDocument/2006/relationships/slide" Target="slides/slide69.xml"/><Relationship Id="rId102"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43.xml"/><Relationship Id="rId82" Type="http://schemas.openxmlformats.org/officeDocument/2006/relationships/slide" Target="slides/slide64.xml"/><Relationship Id="rId90" Type="http://schemas.openxmlformats.org/officeDocument/2006/relationships/slide" Target="slides/slide72.xml"/><Relationship Id="rId95" Type="http://schemas.openxmlformats.org/officeDocument/2006/relationships/font" Target="fonts/font1.fntdata"/><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slide" Target="slides/slide59.xml"/><Relationship Id="rId100" Type="http://schemas.openxmlformats.org/officeDocument/2006/relationships/font" Target="fonts/font6.fntdata"/><Relationship Id="rId105"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80" Type="http://schemas.openxmlformats.org/officeDocument/2006/relationships/slide" Target="slides/slide62.xml"/><Relationship Id="rId85" Type="http://schemas.openxmlformats.org/officeDocument/2006/relationships/slide" Target="slides/slide67.xml"/><Relationship Id="rId93" Type="http://schemas.openxmlformats.org/officeDocument/2006/relationships/slide" Target="slides/slide75.xml"/><Relationship Id="rId98"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103" Type="http://schemas.openxmlformats.org/officeDocument/2006/relationships/theme" Target="theme/theme1.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slide" Target="slides/slide65.xml"/><Relationship Id="rId88" Type="http://schemas.openxmlformats.org/officeDocument/2006/relationships/slide" Target="slides/slide70.xml"/><Relationship Id="rId91" Type="http://schemas.openxmlformats.org/officeDocument/2006/relationships/slide" Target="slides/slide73.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slide" Target="slides/slide68.xml"/><Relationship Id="rId94" Type="http://schemas.openxmlformats.org/officeDocument/2006/relationships/notesMaster" Target="notesMasters/notesMaster1.xml"/><Relationship Id="rId99" Type="http://schemas.openxmlformats.org/officeDocument/2006/relationships/font" Target="fonts/font5.fntdata"/><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slide" Target="slides/slide58.xml"/><Relationship Id="rId97" Type="http://schemas.openxmlformats.org/officeDocument/2006/relationships/font" Target="fonts/font3.fntdata"/><Relationship Id="rId10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21/04/2026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6.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21/04/2026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009893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21/04/2026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29692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21/04/2026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3891965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21/04/2026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848875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21/04/2026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504359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21/04/2026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0104154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21/04/2026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516011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21/04/2026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56894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21/04/2026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45937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21/04/2026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112134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21/04/2026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6079336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15206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65476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168778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8094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031298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770720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9021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645837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416272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429800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4408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79209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382287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112091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632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32430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86357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63298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33060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7259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259311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484833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5835100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4359104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4.jpg"/><Relationship Id="rId5" Type="http://schemas.openxmlformats.org/officeDocument/2006/relationships/slideLayout" Target="../slideLayouts/slideLayout76.xml"/><Relationship Id="rId10" Type="http://schemas.openxmlformats.org/officeDocument/2006/relationships/theme" Target="../theme/theme1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10.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9.jpg"/><Relationship Id="rId5" Type="http://schemas.openxmlformats.org/officeDocument/2006/relationships/slideLayout" Target="../slideLayouts/slideLayout85.xml"/><Relationship Id="rId10" Type="http://schemas.openxmlformats.org/officeDocument/2006/relationships/theme" Target="../theme/theme12.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99.xml"/><Relationship Id="rId7" Type="http://schemas.openxmlformats.org/officeDocument/2006/relationships/image" Target="../media/image10.png"/><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9.jpg"/><Relationship Id="rId5" Type="http://schemas.openxmlformats.org/officeDocument/2006/relationships/theme" Target="../theme/theme14.xml"/><Relationship Id="rId4" Type="http://schemas.openxmlformats.org/officeDocument/2006/relationships/slideLayout" Target="../slideLayouts/slideLayout10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5.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5" Type="http://schemas.openxmlformats.org/officeDocument/2006/relationships/slideLayout" Target="../slideLayouts/slideLayout116.xml"/><Relationship Id="rId4" Type="http://schemas.openxmlformats.org/officeDocument/2006/relationships/slideLayout" Target="../slideLayouts/slideLayout115.xml"/><Relationship Id="rId9" Type="http://schemas.openxmlformats.org/officeDocument/2006/relationships/image" Target="../media/image4.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image" Target="../media/image9.jpg"/><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image" Target="../media/image9.jpg"/><Relationship Id="rId5" Type="http://schemas.openxmlformats.org/officeDocument/2006/relationships/theme" Target="../theme/theme18.xml"/><Relationship Id="rId4"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21/04/2026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814446"/>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507981"/>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4765383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3.xml"/><Relationship Id="rId5" Type="http://schemas.openxmlformats.org/officeDocument/2006/relationships/image" Target="../media/image34.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1.png"/><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95.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99.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9.png"/><Relationship Id="rId1" Type="http://schemas.openxmlformats.org/officeDocument/2006/relationships/slideLayout" Target="../slideLayouts/slideLayout99.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99.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99.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99.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9.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9.png"/><Relationship Id="rId5" Type="http://schemas.openxmlformats.org/officeDocument/2006/relationships/image" Target="../media/image51.png"/><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9.xml"/><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5.png"/><Relationship Id="rId7" Type="http://schemas.openxmlformats.org/officeDocument/2006/relationships/image" Target="../media/image55.png"/><Relationship Id="rId2" Type="http://schemas.openxmlformats.org/officeDocument/2006/relationships/slideLayout" Target="../slideLayouts/slideLayout130.xml"/><Relationship Id="rId1" Type="http://schemas.openxmlformats.org/officeDocument/2006/relationships/tags" Target="../tags/tag6.xml"/><Relationship Id="rId6" Type="http://schemas.openxmlformats.org/officeDocument/2006/relationships/image" Target="../media/image54.png"/><Relationship Id="rId5" Type="http://schemas.openxmlformats.org/officeDocument/2006/relationships/image" Target="../media/image53.jpg"/><Relationship Id="rId4" Type="http://schemas.openxmlformats.org/officeDocument/2006/relationships/image" Target="../media/image36.png"/><Relationship Id="rId9" Type="http://schemas.openxmlformats.org/officeDocument/2006/relationships/image" Target="../media/image57.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6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5.png"/><Relationship Id="rId7" Type="http://schemas.openxmlformats.org/officeDocument/2006/relationships/image" Target="../media/image60.png"/><Relationship Id="rId2" Type="http://schemas.openxmlformats.org/officeDocument/2006/relationships/slideLayout" Target="../slideLayouts/slideLayout130.xml"/><Relationship Id="rId1" Type="http://schemas.openxmlformats.org/officeDocument/2006/relationships/tags" Target="../tags/tag8.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36.png"/><Relationship Id="rId9" Type="http://schemas.openxmlformats.org/officeDocument/2006/relationships/image" Target="../media/image62.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35.png"/><Relationship Id="rId7" Type="http://schemas.openxmlformats.org/officeDocument/2006/relationships/image" Target="../media/image65.png"/><Relationship Id="rId2" Type="http://schemas.openxmlformats.org/officeDocument/2006/relationships/slideLayout" Target="../slideLayouts/slideLayout130.xml"/><Relationship Id="rId1" Type="http://schemas.openxmlformats.org/officeDocument/2006/relationships/tags" Target="../tags/tag10.xml"/><Relationship Id="rId6" Type="http://schemas.openxmlformats.org/officeDocument/2006/relationships/image" Target="../media/image64.png"/><Relationship Id="rId5" Type="http://schemas.openxmlformats.org/officeDocument/2006/relationships/image" Target="../media/image63.jpg"/><Relationship Id="rId4" Type="http://schemas.openxmlformats.org/officeDocument/2006/relationships/image" Target="../media/image36.png"/><Relationship Id="rId9" Type="http://schemas.openxmlformats.org/officeDocument/2006/relationships/image" Target="../media/image67.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30.xml"/><Relationship Id="rId1" Type="http://schemas.openxmlformats.org/officeDocument/2006/relationships/tags" Target="../tags/tag12.xml"/><Relationship Id="rId4" Type="http://schemas.openxmlformats.org/officeDocument/2006/relationships/image" Target="../media/image36.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6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9.png"/><Relationship Id="rId1" Type="http://schemas.openxmlformats.org/officeDocument/2006/relationships/slideLayout" Target="../slideLayouts/slideLayout130.xml"/><Relationship Id="rId4" Type="http://schemas.openxmlformats.org/officeDocument/2006/relationships/image" Target="../media/image69.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52.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6.png"/><Relationship Id="rId4" Type="http://schemas.openxmlformats.org/officeDocument/2006/relationships/image" Target="../media/image35.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13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36.png"/><Relationship Id="rId4" Type="http://schemas.openxmlformats.org/officeDocument/2006/relationships/image" Target="../media/image35.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52.png"/></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0.xml"/><Relationship Id="rId4" Type="http://schemas.openxmlformats.org/officeDocument/2006/relationships/image" Target="../media/image70.png"/></Relationships>
</file>

<file path=ppt/slides/_rels/slide75.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1.png"/><Relationship Id="rId5" Type="http://schemas.openxmlformats.org/officeDocument/2006/relationships/slideLayout" Target="../slideLayouts/slideLayout132.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8F82AB8-BCF9-195F-C9F8-AE7B47E9A2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de soutien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4" name="Image 3">
            <a:extLst>
              <a:ext uri="{FF2B5EF4-FFF2-40B4-BE49-F238E27FC236}">
                <a16:creationId xmlns:a16="http://schemas.microsoft.com/office/drawing/2014/main" id="{5F8D6BFA-FF98-09F8-2A5B-EAEAAC1666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9780" y="2525309"/>
            <a:ext cx="1623730" cy="2490576"/>
          </a:xfrm>
          <a:prstGeom prst="rect">
            <a:avLst/>
          </a:prstGeom>
        </p:spPr>
      </p:pic>
      <p:pic>
        <p:nvPicPr>
          <p:cNvPr id="11" name="Image 10">
            <a:extLst>
              <a:ext uri="{FF2B5EF4-FFF2-40B4-BE49-F238E27FC236}">
                <a16:creationId xmlns:a16="http://schemas.microsoft.com/office/drawing/2014/main" id="{7C3987E9-1E32-36AE-5F44-B4ED7539E6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119" y="2525309"/>
            <a:ext cx="1623730" cy="2490576"/>
          </a:xfrm>
          <a:prstGeom prst="rect">
            <a:avLst/>
          </a:prstGeom>
        </p:spPr>
      </p:pic>
      <p:pic>
        <p:nvPicPr>
          <p:cNvPr id="13" name="Image 12">
            <a:extLst>
              <a:ext uri="{FF2B5EF4-FFF2-40B4-BE49-F238E27FC236}">
                <a16:creationId xmlns:a16="http://schemas.microsoft.com/office/drawing/2014/main" id="{B18930B7-5CF9-EA41-D24F-6397229437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0135" y="2525309"/>
            <a:ext cx="1623730" cy="2490576"/>
          </a:xfrm>
          <a:prstGeom prst="rect">
            <a:avLst/>
          </a:prstGeom>
        </p:spPr>
      </p:pic>
      <p:pic>
        <p:nvPicPr>
          <p:cNvPr id="16" name="Image 15">
            <a:extLst>
              <a:ext uri="{FF2B5EF4-FFF2-40B4-BE49-F238E27FC236}">
                <a16:creationId xmlns:a16="http://schemas.microsoft.com/office/drawing/2014/main" id="{24FB1768-6037-F679-FDB6-C10202985E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6051" y="2525309"/>
            <a:ext cx="1623730" cy="2490576"/>
          </a:xfrm>
          <a:prstGeom prst="rect">
            <a:avLst/>
          </a:prstGeom>
        </p:spPr>
      </p:pic>
      <p:pic>
        <p:nvPicPr>
          <p:cNvPr id="20" name="Image 19">
            <a:extLst>
              <a:ext uri="{FF2B5EF4-FFF2-40B4-BE49-F238E27FC236}">
                <a16:creationId xmlns:a16="http://schemas.microsoft.com/office/drawing/2014/main" id="{A0916607-6AA9-D987-EAB0-0ABD4F450F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44220" y="2525309"/>
            <a:ext cx="1623730" cy="2490576"/>
          </a:xfrm>
          <a:prstGeom prst="rect">
            <a:avLst/>
          </a:prstGeom>
        </p:spPr>
      </p:pic>
    </p:spTree>
    <p:extLst>
      <p:ext uri="{BB962C8B-B14F-4D97-AF65-F5344CB8AC3E}">
        <p14:creationId xmlns:p14="http://schemas.microsoft.com/office/powerpoint/2010/main" val="1251822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906338" y="210851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80573" y="4742848"/>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637662" y="475061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878257" y="5270472"/>
            <a:ext cx="3059261"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de lecture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278340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Lecture et compréhension  de texte.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Lecture de mots.</a:t>
            </a:r>
          </a:p>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lang="fr-MA" dirty="0">
                <a:solidFill>
                  <a:srgbClr val="565F88"/>
                </a:solidFill>
              </a:rPr>
              <a:t>Lecture et compréhension de phrases</a:t>
            </a: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Lire et comprendre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des phrases.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un texte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2" name="ZoneTexte 1">
            <a:extLst>
              <a:ext uri="{FF2B5EF4-FFF2-40B4-BE49-F238E27FC236}">
                <a16:creationId xmlns:a16="http://schemas.microsoft.com/office/drawing/2014/main" id="{22ECA19F-84EE-43E7-6D92-CB314DB1A6A4}"/>
              </a:ext>
            </a:extLst>
          </p:cNvPr>
          <p:cNvSpPr txBox="1"/>
          <p:nvPr/>
        </p:nvSpPr>
        <p:spPr>
          <a:xfrm>
            <a:off x="1073309" y="2409516"/>
            <a:ext cx="7212563" cy="1909305"/>
          </a:xfrm>
          <a:prstGeom prst="rect">
            <a:avLst/>
          </a:prstGeom>
          <a:noFill/>
        </p:spPr>
        <p:txBody>
          <a:bodyPr wrap="square" rtlCol="0">
            <a:spAutoFit/>
          </a:bodyPr>
          <a:lstStyle/>
          <a:p>
            <a:pPr lvl="0" algn="ctr">
              <a:lnSpc>
                <a:spcPct val="200000"/>
              </a:lnSpc>
            </a:pPr>
            <a:r>
              <a:rPr lang="fr-FR" sz="3200" b="1" dirty="0">
                <a:ln w="0"/>
                <a:solidFill>
                  <a:srgbClr val="00ACA4"/>
                </a:solidFill>
                <a:latin typeface="Arial" panose="020B0604020202020204" pitchFamily="34" charset="0"/>
                <a:cs typeface="Arial" panose="020B0604020202020204" pitchFamily="34" charset="0"/>
              </a:rPr>
              <a:t>ph</a:t>
            </a:r>
            <a:r>
              <a:rPr lang="fr-FR" sz="3200" b="1" dirty="0">
                <a:ln w="0"/>
                <a:solidFill>
                  <a:srgbClr val="565F88"/>
                </a:solidFill>
                <a:latin typeface="Arial" panose="020B0604020202020204" pitchFamily="34" charset="0"/>
                <a:cs typeface="Arial" panose="020B0604020202020204" pitchFamily="34" charset="0"/>
              </a:rPr>
              <a:t>oto           élé</a:t>
            </a:r>
            <a:r>
              <a:rPr lang="fr-FR" sz="3200" b="1" dirty="0">
                <a:ln w="0"/>
                <a:solidFill>
                  <a:srgbClr val="00ACA4"/>
                </a:solidFill>
                <a:latin typeface="Arial" panose="020B0604020202020204" pitchFamily="34" charset="0"/>
                <a:cs typeface="Arial" panose="020B0604020202020204" pitchFamily="34" charset="0"/>
              </a:rPr>
              <a:t>ph</a:t>
            </a:r>
            <a:r>
              <a:rPr lang="fr-FR" sz="3200" b="1" dirty="0">
                <a:ln w="0"/>
                <a:solidFill>
                  <a:srgbClr val="565F88"/>
                </a:solidFill>
                <a:latin typeface="Arial" panose="020B0604020202020204" pitchFamily="34" charset="0"/>
                <a:cs typeface="Arial" panose="020B0604020202020204" pitchFamily="34" charset="0"/>
              </a:rPr>
              <a:t>ant      </a:t>
            </a:r>
            <a:r>
              <a:rPr lang="fr-FR" sz="3200" b="1" dirty="0">
                <a:ln w="0"/>
                <a:solidFill>
                  <a:srgbClr val="00ACA4"/>
                </a:solidFill>
                <a:latin typeface="Arial" panose="020B0604020202020204" pitchFamily="34" charset="0"/>
                <a:cs typeface="Arial" panose="020B0604020202020204" pitchFamily="34" charset="0"/>
              </a:rPr>
              <a:t>ph</a:t>
            </a:r>
            <a:r>
              <a:rPr lang="fr-FR" sz="3200" b="1" dirty="0">
                <a:ln w="0"/>
                <a:solidFill>
                  <a:srgbClr val="565F88"/>
                </a:solidFill>
                <a:latin typeface="Arial" panose="020B0604020202020204" pitchFamily="34" charset="0"/>
                <a:cs typeface="Arial" panose="020B0604020202020204" pitchFamily="34" charset="0"/>
              </a:rPr>
              <a:t>oque</a:t>
            </a:r>
          </a:p>
          <a:p>
            <a:pPr algn="ctr">
              <a:lnSpc>
                <a:spcPct val="200000"/>
              </a:lnSpc>
            </a:pPr>
            <a:r>
              <a:rPr lang="fr-FR" sz="3200" b="1" dirty="0">
                <a:ln w="0"/>
                <a:solidFill>
                  <a:srgbClr val="424D7B"/>
                </a:solidFill>
                <a:latin typeface="Arial" panose="020B0604020202020204" pitchFamily="34" charset="0"/>
                <a:cs typeface="Arial" panose="020B0604020202020204" pitchFamily="34" charset="0"/>
              </a:rPr>
              <a:t>la n</a:t>
            </a:r>
            <a:r>
              <a:rPr lang="fr-FR" sz="3200" b="1" dirty="0">
                <a:ln w="0"/>
                <a:solidFill>
                  <a:srgbClr val="00ACA4"/>
                </a:solidFill>
                <a:latin typeface="Arial" panose="020B0604020202020204" pitchFamily="34" charset="0"/>
                <a:cs typeface="Arial" panose="020B0604020202020204" pitchFamily="34" charset="0"/>
              </a:rPr>
              <a:t>ui</a:t>
            </a:r>
            <a:r>
              <a:rPr lang="fr-FR" sz="3200" b="1" dirty="0">
                <a:ln w="0"/>
                <a:solidFill>
                  <a:srgbClr val="424D7B"/>
                </a:solidFill>
                <a:latin typeface="Arial" panose="020B0604020202020204" pitchFamily="34" charset="0"/>
                <a:cs typeface="Arial" panose="020B0604020202020204" pitchFamily="34" charset="0"/>
              </a:rPr>
              <a:t>t</a:t>
            </a:r>
            <a:r>
              <a:rPr lang="fr-FR" sz="3200" b="1" dirty="0">
                <a:ln w="0"/>
                <a:solidFill>
                  <a:srgbClr val="00B050"/>
                </a:solidFill>
                <a:latin typeface="Arial" panose="020B0604020202020204" pitchFamily="34" charset="0"/>
                <a:cs typeface="Arial" panose="020B0604020202020204" pitchFamily="34" charset="0"/>
              </a:rPr>
              <a:t>            </a:t>
            </a:r>
            <a:r>
              <a:rPr lang="fr-FR" sz="3200" b="1" dirty="0">
                <a:ln w="0"/>
                <a:solidFill>
                  <a:srgbClr val="565F88"/>
                </a:solidFill>
                <a:latin typeface="Arial" panose="020B0604020202020204" pitchFamily="34" charset="0"/>
                <a:cs typeface="Arial" panose="020B0604020202020204" pitchFamily="34" charset="0"/>
              </a:rPr>
              <a:t>la l</a:t>
            </a:r>
            <a:r>
              <a:rPr lang="fr-FR" sz="3200" b="1" dirty="0">
                <a:ln w="0"/>
                <a:solidFill>
                  <a:srgbClr val="00ACA4"/>
                </a:solidFill>
                <a:latin typeface="Arial" panose="020B0604020202020204" pitchFamily="34" charset="0"/>
                <a:cs typeface="Arial" panose="020B0604020202020204" pitchFamily="34" charset="0"/>
              </a:rPr>
              <a:t>oi      </a:t>
            </a:r>
            <a:r>
              <a:rPr lang="fr-FR" sz="3200" b="1" dirty="0">
                <a:ln w="0"/>
                <a:solidFill>
                  <a:srgbClr val="424D7B"/>
                </a:solidFill>
                <a:latin typeface="Arial" panose="020B0604020202020204" pitchFamily="34" charset="0"/>
                <a:cs typeface="Arial" panose="020B0604020202020204" pitchFamily="34" charset="0"/>
              </a:rPr>
              <a:t>  constr</a:t>
            </a:r>
            <a:r>
              <a:rPr lang="fr-FR" sz="3200" b="1" dirty="0">
                <a:ln w="0"/>
                <a:solidFill>
                  <a:srgbClr val="00ACA4"/>
                </a:solidFill>
                <a:latin typeface="Arial" panose="020B0604020202020204" pitchFamily="34" charset="0"/>
                <a:cs typeface="Arial" panose="020B0604020202020204" pitchFamily="34" charset="0"/>
              </a:rPr>
              <a:t>ui</a:t>
            </a:r>
            <a:r>
              <a:rPr lang="fr-FR" sz="3200" b="1" dirty="0">
                <a:ln w="0"/>
                <a:solidFill>
                  <a:srgbClr val="424D7B"/>
                </a:solidFill>
                <a:latin typeface="Arial" panose="020B0604020202020204" pitchFamily="34" charset="0"/>
                <a:cs typeface="Arial" panose="020B0604020202020204" pitchFamily="34" charset="0"/>
              </a:rPr>
              <a:t>re</a:t>
            </a:r>
            <a:r>
              <a:rPr lang="fr-FR" sz="3200" b="1" dirty="0">
                <a:ln w="0"/>
                <a:solidFill>
                  <a:srgbClr val="565F88"/>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C0F4259-8E9D-CBAC-196D-78A72022FF3E}"/>
              </a:ext>
            </a:extLst>
          </p:cNvPr>
          <p:cNvSpPr>
            <a:spLocks noGrp="1"/>
          </p:cNvSpPr>
          <p:nvPr>
            <p:ph type="title"/>
          </p:nvPr>
        </p:nvSpPr>
        <p:spPr>
          <a:xfrm>
            <a:off x="1660468" y="756000"/>
            <a:ext cx="6840000" cy="612000"/>
          </a:xfrm>
        </p:spPr>
        <p:txBody>
          <a:bodyPr/>
          <a:lstStyle/>
          <a:p>
            <a:r>
              <a:rPr lang="fr-FR" dirty="0">
                <a:solidFill>
                  <a:schemeClr val="tx1">
                    <a:lumMod val="65000"/>
                    <a:lumOff val="35000"/>
                  </a:schemeClr>
                </a:solidFill>
                <a:latin typeface="Dosis Medium" pitchFamily="2" charset="0"/>
              </a:rPr>
              <a:t>Qui veut lire à voix haute ?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5E475E-5456-7498-F298-E33BAA20CC3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41F6424E-A265-9258-7E8C-92411D901C14}"/>
              </a:ext>
            </a:extLst>
          </p:cNvPr>
          <p:cNvSpPr txBox="1"/>
          <p:nvPr/>
        </p:nvSpPr>
        <p:spPr>
          <a:xfrm>
            <a:off x="1073309" y="2409516"/>
            <a:ext cx="7212563" cy="1909305"/>
          </a:xfrm>
          <a:prstGeom prst="rect">
            <a:avLst/>
          </a:prstGeom>
          <a:noFill/>
        </p:spPr>
        <p:txBody>
          <a:bodyPr wrap="square" rtlCol="0">
            <a:spAutoFit/>
          </a:bodyPr>
          <a:lstStyle/>
          <a:p>
            <a:pPr lvl="0" algn="ctr">
              <a:lnSpc>
                <a:spcPct val="200000"/>
              </a:lnSpc>
            </a:pPr>
            <a:r>
              <a:rPr lang="fr-FR" sz="3200" b="1" dirty="0">
                <a:ln w="0"/>
                <a:solidFill>
                  <a:srgbClr val="00ACA4"/>
                </a:solidFill>
                <a:latin typeface="Arial" panose="020B0604020202020204" pitchFamily="34" charset="0"/>
                <a:cs typeface="Arial" panose="020B0604020202020204" pitchFamily="34" charset="0"/>
              </a:rPr>
              <a:t>ph</a:t>
            </a:r>
            <a:r>
              <a:rPr lang="fr-FR" sz="3200" b="1" dirty="0">
                <a:ln w="0"/>
                <a:solidFill>
                  <a:srgbClr val="565F88"/>
                </a:solidFill>
                <a:latin typeface="Arial" panose="020B0604020202020204" pitchFamily="34" charset="0"/>
                <a:cs typeface="Arial" panose="020B0604020202020204" pitchFamily="34" charset="0"/>
              </a:rPr>
              <a:t>oto           élé</a:t>
            </a:r>
            <a:r>
              <a:rPr lang="fr-FR" sz="3200" b="1" dirty="0">
                <a:ln w="0"/>
                <a:solidFill>
                  <a:srgbClr val="00ACA4"/>
                </a:solidFill>
                <a:latin typeface="Arial" panose="020B0604020202020204" pitchFamily="34" charset="0"/>
                <a:cs typeface="Arial" panose="020B0604020202020204" pitchFamily="34" charset="0"/>
              </a:rPr>
              <a:t>ph</a:t>
            </a:r>
            <a:r>
              <a:rPr lang="fr-FR" sz="3200" b="1" dirty="0">
                <a:ln w="0"/>
                <a:solidFill>
                  <a:srgbClr val="565F88"/>
                </a:solidFill>
                <a:latin typeface="Arial" panose="020B0604020202020204" pitchFamily="34" charset="0"/>
                <a:cs typeface="Arial" panose="020B0604020202020204" pitchFamily="34" charset="0"/>
              </a:rPr>
              <a:t>ant      </a:t>
            </a:r>
            <a:r>
              <a:rPr lang="fr-FR" sz="3200" b="1" dirty="0">
                <a:ln w="0"/>
                <a:solidFill>
                  <a:srgbClr val="00ACA4"/>
                </a:solidFill>
                <a:latin typeface="Arial" panose="020B0604020202020204" pitchFamily="34" charset="0"/>
                <a:cs typeface="Arial" panose="020B0604020202020204" pitchFamily="34" charset="0"/>
              </a:rPr>
              <a:t>ph</a:t>
            </a:r>
            <a:r>
              <a:rPr lang="fr-FR" sz="3200" b="1" dirty="0">
                <a:ln w="0"/>
                <a:solidFill>
                  <a:srgbClr val="565F88"/>
                </a:solidFill>
                <a:latin typeface="Arial" panose="020B0604020202020204" pitchFamily="34" charset="0"/>
                <a:cs typeface="Arial" panose="020B0604020202020204" pitchFamily="34" charset="0"/>
              </a:rPr>
              <a:t>oque</a:t>
            </a:r>
          </a:p>
          <a:p>
            <a:pPr algn="ctr">
              <a:lnSpc>
                <a:spcPct val="200000"/>
              </a:lnSpc>
            </a:pPr>
            <a:r>
              <a:rPr lang="fr-FR" sz="3200" b="1" dirty="0">
                <a:ln w="0"/>
                <a:solidFill>
                  <a:srgbClr val="424D7B"/>
                </a:solidFill>
                <a:latin typeface="Arial" panose="020B0604020202020204" pitchFamily="34" charset="0"/>
                <a:cs typeface="Arial" panose="020B0604020202020204" pitchFamily="34" charset="0"/>
              </a:rPr>
              <a:t>la n</a:t>
            </a:r>
            <a:r>
              <a:rPr lang="fr-FR" sz="3200" b="1" dirty="0">
                <a:ln w="0"/>
                <a:solidFill>
                  <a:srgbClr val="00ACA4"/>
                </a:solidFill>
                <a:latin typeface="Arial" panose="020B0604020202020204" pitchFamily="34" charset="0"/>
                <a:cs typeface="Arial" panose="020B0604020202020204" pitchFamily="34" charset="0"/>
              </a:rPr>
              <a:t>ui</a:t>
            </a:r>
            <a:r>
              <a:rPr lang="fr-FR" sz="3200" b="1" dirty="0">
                <a:ln w="0"/>
                <a:solidFill>
                  <a:srgbClr val="424D7B"/>
                </a:solidFill>
                <a:latin typeface="Arial" panose="020B0604020202020204" pitchFamily="34" charset="0"/>
                <a:cs typeface="Arial" panose="020B0604020202020204" pitchFamily="34" charset="0"/>
              </a:rPr>
              <a:t>t</a:t>
            </a:r>
            <a:r>
              <a:rPr lang="fr-FR" sz="3200" b="1" dirty="0">
                <a:ln w="0"/>
                <a:solidFill>
                  <a:srgbClr val="00B050"/>
                </a:solidFill>
                <a:latin typeface="Arial" panose="020B0604020202020204" pitchFamily="34" charset="0"/>
                <a:cs typeface="Arial" panose="020B0604020202020204" pitchFamily="34" charset="0"/>
              </a:rPr>
              <a:t>            </a:t>
            </a:r>
            <a:r>
              <a:rPr lang="fr-FR" sz="3200" b="1" dirty="0">
                <a:ln w="0"/>
                <a:solidFill>
                  <a:srgbClr val="565F88"/>
                </a:solidFill>
                <a:latin typeface="Arial" panose="020B0604020202020204" pitchFamily="34" charset="0"/>
                <a:cs typeface="Arial" panose="020B0604020202020204" pitchFamily="34" charset="0"/>
              </a:rPr>
              <a:t>la l</a:t>
            </a:r>
            <a:r>
              <a:rPr lang="fr-FR" sz="3200" b="1" dirty="0">
                <a:ln w="0"/>
                <a:solidFill>
                  <a:srgbClr val="00ACA4"/>
                </a:solidFill>
                <a:latin typeface="Arial" panose="020B0604020202020204" pitchFamily="34" charset="0"/>
                <a:cs typeface="Arial" panose="020B0604020202020204" pitchFamily="34" charset="0"/>
              </a:rPr>
              <a:t>oi      </a:t>
            </a:r>
            <a:r>
              <a:rPr lang="fr-FR" sz="3200" b="1" dirty="0">
                <a:ln w="0"/>
                <a:solidFill>
                  <a:srgbClr val="424D7B"/>
                </a:solidFill>
                <a:latin typeface="Arial" panose="020B0604020202020204" pitchFamily="34" charset="0"/>
                <a:cs typeface="Arial" panose="020B0604020202020204" pitchFamily="34" charset="0"/>
              </a:rPr>
              <a:t>  constr</a:t>
            </a:r>
            <a:r>
              <a:rPr lang="fr-FR" sz="3200" b="1" dirty="0">
                <a:ln w="0"/>
                <a:solidFill>
                  <a:srgbClr val="00ACA4"/>
                </a:solidFill>
                <a:latin typeface="Arial" panose="020B0604020202020204" pitchFamily="34" charset="0"/>
                <a:cs typeface="Arial" panose="020B0604020202020204" pitchFamily="34" charset="0"/>
              </a:rPr>
              <a:t>ui</a:t>
            </a:r>
            <a:r>
              <a:rPr lang="fr-FR" sz="3200" b="1" dirty="0">
                <a:ln w="0"/>
                <a:solidFill>
                  <a:srgbClr val="424D7B"/>
                </a:solidFill>
                <a:latin typeface="Arial" panose="020B0604020202020204" pitchFamily="34" charset="0"/>
                <a:cs typeface="Arial" panose="020B0604020202020204" pitchFamily="34" charset="0"/>
              </a:rPr>
              <a:t>re</a:t>
            </a:r>
            <a:r>
              <a:rPr lang="fr-FR" sz="3200" b="1" dirty="0">
                <a:ln w="0"/>
                <a:solidFill>
                  <a:srgbClr val="565F88"/>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6B12-79BD-3921-6D0F-AB0AE2B9F6E5}"/>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F79CCA8-02A4-EE75-931A-B0745DCE8C1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DD9F969D-D39A-59FE-30BE-43C4D6F0A13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FDB674-E615-C331-F76F-A26C0F104CC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E678CE2-389A-2114-022F-014DA79322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2" name="ZoneTexte 1">
            <a:extLst>
              <a:ext uri="{FF2B5EF4-FFF2-40B4-BE49-F238E27FC236}">
                <a16:creationId xmlns:a16="http://schemas.microsoft.com/office/drawing/2014/main" id="{D7547488-D26F-4F35-84FD-9B8ED3B968C1}"/>
              </a:ext>
            </a:extLst>
          </p:cNvPr>
          <p:cNvSpPr txBox="1"/>
          <p:nvPr/>
        </p:nvSpPr>
        <p:spPr>
          <a:xfrm>
            <a:off x="834901" y="2267643"/>
            <a:ext cx="7696862" cy="190930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3200" b="1" i="0" u="none" strike="noStrike" kern="1200" cap="none" spc="0" normalizeH="0" baseline="0" noProof="0" dirty="0">
                <a:ln w="0"/>
                <a:solidFill>
                  <a:srgbClr val="ED7D31"/>
                </a:solidFill>
                <a:effectLst/>
                <a:uLnTx/>
                <a:uFillTx/>
                <a:latin typeface="Arial" panose="020B0604020202020204" pitchFamily="34" charset="0"/>
                <a:cs typeface="Arial" panose="020B0604020202020204" pitchFamily="34" charset="0"/>
              </a:rPr>
              <a:t>g</a:t>
            </a:r>
            <a:r>
              <a:rPr kumimoji="0" lang="fr-FR" sz="3200" b="1" i="0" u="none" strike="noStrike" kern="1200" cap="none" spc="0" normalizeH="0" baseline="0" noProof="0" dirty="0">
                <a:ln w="0"/>
                <a:solidFill>
                  <a:srgbClr val="FF0000"/>
                </a:solidFill>
                <a:effectLst/>
                <a:uLnTx/>
                <a:uFillTx/>
                <a:latin typeface="Arial" panose="020B0604020202020204" pitchFamily="34" charset="0"/>
                <a:cs typeface="Arial" panose="020B0604020202020204" pitchFamily="34" charset="0"/>
              </a:rPr>
              <a:t>â</a:t>
            </a:r>
            <a:r>
              <a:rPr kumimoji="0" lang="fr-FR" sz="32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teau   </a:t>
            </a:r>
            <a:r>
              <a:rPr kumimoji="0" lang="fr-FR" sz="3200" b="1" i="0" u="none" strike="noStrike" kern="1200" cap="none" spc="0" normalizeH="0" baseline="0" noProof="0" dirty="0">
                <a:ln w="0"/>
                <a:solidFill>
                  <a:srgbClr val="ED7D31"/>
                </a:solidFill>
                <a:effectLst/>
                <a:uLnTx/>
                <a:uFillTx/>
                <a:latin typeface="Arial" panose="020B0604020202020204" pitchFamily="34" charset="0"/>
                <a:cs typeface="Arial" panose="020B0604020202020204" pitchFamily="34" charset="0"/>
              </a:rPr>
              <a:t>g</a:t>
            </a:r>
            <a:r>
              <a:rPr kumimoji="0" lang="fr-FR" sz="3200" b="1" i="0" u="none" strike="noStrike" kern="1200" cap="none" spc="0" normalizeH="0" baseline="0" noProof="0" dirty="0">
                <a:ln w="0"/>
                <a:solidFill>
                  <a:srgbClr val="FF0000"/>
                </a:solidFill>
                <a:effectLst/>
                <a:uLnTx/>
                <a:uFillTx/>
                <a:latin typeface="Arial" panose="020B0604020202020204" pitchFamily="34" charset="0"/>
                <a:cs typeface="Arial" panose="020B0604020202020204" pitchFamily="34" charset="0"/>
              </a:rPr>
              <a:t>o</a:t>
            </a:r>
            <a:r>
              <a:rPr kumimoji="0" lang="fr-FR" sz="32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mme   </a:t>
            </a:r>
            <a:r>
              <a:rPr kumimoji="0" lang="fr-FR" sz="3200" b="1" i="0" u="none" strike="noStrike" kern="1200" cap="none" spc="0" normalizeH="0" baseline="0" noProof="0" dirty="0">
                <a:ln w="0"/>
                <a:solidFill>
                  <a:srgbClr val="565F88"/>
                </a:solidFill>
                <a:effectLst/>
                <a:uLnTx/>
                <a:uFillTx/>
                <a:latin typeface="Arial" panose="020B0604020202020204" pitchFamily="34" charset="0"/>
                <a:cs typeface="Arial" panose="020B0604020202020204" pitchFamily="34" charset="0"/>
              </a:rPr>
              <a:t>lé</a:t>
            </a:r>
            <a:r>
              <a:rPr kumimoji="0" lang="fr-FR" sz="3200" b="1" i="0" u="none" strike="noStrike" kern="1200" cap="none" spc="0" normalizeH="0" baseline="0" noProof="0" dirty="0">
                <a:ln w="0"/>
                <a:solidFill>
                  <a:srgbClr val="ED7D31"/>
                </a:solidFill>
                <a:effectLst/>
                <a:uLnTx/>
                <a:uFillTx/>
                <a:latin typeface="Arial" panose="020B0604020202020204" pitchFamily="34" charset="0"/>
                <a:cs typeface="Arial" panose="020B0604020202020204" pitchFamily="34" charset="0"/>
              </a:rPr>
              <a:t>g</a:t>
            </a:r>
            <a:r>
              <a:rPr kumimoji="0" lang="fr-FR" sz="3200" b="1" i="0" u="none" strike="noStrike" kern="1200" cap="none" spc="0" normalizeH="0" baseline="0" noProof="0" dirty="0">
                <a:ln w="0"/>
                <a:solidFill>
                  <a:srgbClr val="FF0000"/>
                </a:solidFill>
                <a:effectLst/>
                <a:uLnTx/>
                <a:uFillTx/>
                <a:latin typeface="Arial" panose="020B0604020202020204" pitchFamily="34" charset="0"/>
                <a:cs typeface="Arial" panose="020B0604020202020204" pitchFamily="34" charset="0"/>
              </a:rPr>
              <a:t>u</a:t>
            </a:r>
            <a:r>
              <a:rPr kumimoji="0" lang="fr-FR" sz="32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mes   </a:t>
            </a:r>
            <a:r>
              <a:rPr kumimoji="0" lang="fr-FR" sz="3200" b="1" i="0" u="none" strike="noStrike" kern="1200" cap="none" spc="0" normalizeH="0" baseline="0" noProof="0" dirty="0">
                <a:ln w="0"/>
                <a:solidFill>
                  <a:srgbClr val="ED7D31"/>
                </a:solidFill>
                <a:effectLst/>
                <a:uLnTx/>
                <a:uFillTx/>
                <a:latin typeface="Arial" panose="020B0604020202020204" pitchFamily="34" charset="0"/>
                <a:cs typeface="Arial" panose="020B0604020202020204" pitchFamily="34" charset="0"/>
              </a:rPr>
              <a:t>g</a:t>
            </a:r>
            <a:r>
              <a:rPr kumimoji="0" lang="fr-FR" sz="3200" b="1" i="0" u="none" strike="noStrike" kern="1200" cap="none" spc="0" normalizeH="0" baseline="0" noProof="0" dirty="0">
                <a:ln w="0"/>
                <a:solidFill>
                  <a:srgbClr val="FF0000"/>
                </a:solidFill>
                <a:effectLst/>
                <a:uLnTx/>
                <a:uFillTx/>
                <a:latin typeface="Arial" panose="020B0604020202020204" pitchFamily="34" charset="0"/>
                <a:cs typeface="Arial" panose="020B0604020202020204" pitchFamily="34" charset="0"/>
              </a:rPr>
              <a:t>r</a:t>
            </a:r>
            <a:r>
              <a:rPr kumimoji="0" lang="fr-FR" sz="3200" b="1" i="0" u="none" strike="noStrike" kern="1200" cap="none" spc="0" normalizeH="0" baseline="0" noProof="0" dirty="0">
                <a:ln w="0"/>
                <a:solidFill>
                  <a:srgbClr val="565F88"/>
                </a:solidFill>
                <a:effectLst/>
                <a:uLnTx/>
                <a:uFillTx/>
                <a:latin typeface="Arial" panose="020B0604020202020204" pitchFamily="34" charset="0"/>
                <a:cs typeface="Arial" panose="020B0604020202020204" pitchFamily="34" charset="0"/>
              </a:rPr>
              <a:t>is  </a:t>
            </a:r>
            <a:r>
              <a:rPr kumimoji="0" lang="fr-FR" sz="3200" b="1" i="0" u="none" strike="noStrike" kern="1200" cap="none" spc="0" normalizeH="0" baseline="0" noProof="0" dirty="0">
                <a:ln w="0"/>
                <a:solidFill>
                  <a:srgbClr val="ED7D31"/>
                </a:solidFill>
                <a:effectLst/>
                <a:uLnTx/>
                <a:uFillTx/>
                <a:latin typeface="Arial" panose="020B0604020202020204" pitchFamily="34" charset="0"/>
                <a:cs typeface="Arial" panose="020B0604020202020204" pitchFamily="34" charset="0"/>
              </a:rPr>
              <a:t>g</a:t>
            </a:r>
            <a:r>
              <a:rPr kumimoji="0" lang="fr-FR" sz="3200" b="1" i="0" u="none" strike="noStrike" kern="1200" cap="none" spc="0" normalizeH="0" baseline="0" noProof="0" dirty="0">
                <a:ln w="0"/>
                <a:solidFill>
                  <a:srgbClr val="FF0000"/>
                </a:solidFill>
                <a:effectLst/>
                <a:uLnTx/>
                <a:uFillTx/>
                <a:latin typeface="Arial" panose="020B0604020202020204" pitchFamily="34" charset="0"/>
                <a:cs typeface="Arial" panose="020B0604020202020204" pitchFamily="34" charset="0"/>
              </a:rPr>
              <a:t>l</a:t>
            </a:r>
            <a:r>
              <a:rPr kumimoji="0" lang="fr-FR" sz="32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ace</a:t>
            </a:r>
          </a:p>
          <a:p>
            <a:pPr>
              <a:lnSpc>
                <a:spcPct val="200000"/>
              </a:lnSpc>
              <a:defRPr/>
            </a:pPr>
            <a:r>
              <a:rPr lang="fr-FR" sz="3200" b="1" dirty="0">
                <a:ln w="0"/>
                <a:solidFill>
                  <a:srgbClr val="424D7B"/>
                </a:solidFill>
                <a:latin typeface="Arial" panose="020B0604020202020204" pitchFamily="34" charset="0"/>
                <a:cs typeface="Arial" panose="020B0604020202020204" pitchFamily="34" charset="0"/>
              </a:rPr>
              <a:t>Bei</a:t>
            </a:r>
            <a:r>
              <a:rPr lang="fr-FR" sz="3200" b="1" dirty="0">
                <a:ln w="0"/>
                <a:solidFill>
                  <a:srgbClr val="00ACA4"/>
                </a:solidFill>
                <a:latin typeface="Arial" panose="020B0604020202020204" pitchFamily="34" charset="0"/>
                <a:cs typeface="Arial" panose="020B0604020202020204" pitchFamily="34" charset="0"/>
              </a:rPr>
              <a:t>gn</a:t>
            </a:r>
            <a:r>
              <a:rPr lang="fr-FR" sz="3200" b="1" dirty="0">
                <a:ln w="0"/>
                <a:solidFill>
                  <a:srgbClr val="424D7B"/>
                </a:solidFill>
                <a:latin typeface="Arial" panose="020B0604020202020204" pitchFamily="34" charset="0"/>
                <a:cs typeface="Arial" panose="020B0604020202020204" pitchFamily="34" charset="0"/>
              </a:rPr>
              <a:t>et       La campa</a:t>
            </a:r>
            <a:r>
              <a:rPr lang="fr-FR" sz="3200" b="1" dirty="0">
                <a:ln w="0"/>
                <a:solidFill>
                  <a:srgbClr val="00ACA4"/>
                </a:solidFill>
                <a:latin typeface="Arial" panose="020B0604020202020204" pitchFamily="34" charset="0"/>
                <a:cs typeface="Arial" panose="020B0604020202020204" pitchFamily="34" charset="0"/>
              </a:rPr>
              <a:t>gn</a:t>
            </a:r>
            <a:r>
              <a:rPr lang="fr-FR" sz="3200" b="1" dirty="0">
                <a:ln w="0"/>
                <a:solidFill>
                  <a:srgbClr val="424D7B"/>
                </a:solidFill>
                <a:latin typeface="Arial" panose="020B0604020202020204" pitchFamily="34" charset="0"/>
                <a:cs typeface="Arial" panose="020B0604020202020204" pitchFamily="34" charset="0"/>
              </a:rPr>
              <a:t>e       </a:t>
            </a:r>
            <a:r>
              <a:rPr lang="fr-FR" sz="3200" b="1" dirty="0">
                <a:ln w="0"/>
                <a:solidFill>
                  <a:srgbClr val="565F88"/>
                </a:solidFill>
                <a:latin typeface="Arial" panose="020B0604020202020204" pitchFamily="34" charset="0"/>
                <a:cs typeface="Arial" panose="020B0604020202020204" pitchFamily="34" charset="0"/>
              </a:rPr>
              <a:t>Ga</a:t>
            </a:r>
            <a:r>
              <a:rPr lang="fr-FR" sz="3200" b="1" dirty="0">
                <a:ln w="0"/>
                <a:solidFill>
                  <a:srgbClr val="00ACA4"/>
                </a:solidFill>
                <a:latin typeface="Arial" panose="020B0604020202020204" pitchFamily="34" charset="0"/>
                <a:cs typeface="Arial" panose="020B0604020202020204" pitchFamily="34" charset="0"/>
              </a:rPr>
              <a:t>gn</a:t>
            </a:r>
            <a:r>
              <a:rPr lang="fr-FR" sz="3200" b="1" dirty="0">
                <a:ln w="0"/>
                <a:solidFill>
                  <a:srgbClr val="565F88"/>
                </a:solidFill>
                <a:latin typeface="Arial" panose="020B0604020202020204" pitchFamily="34" charset="0"/>
                <a:cs typeface="Arial" panose="020B0604020202020204" pitchFamily="34" charset="0"/>
              </a:rPr>
              <a:t>er</a:t>
            </a:r>
            <a:r>
              <a:rPr kumimoji="0" lang="fr-FR" sz="32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961145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C6B8E-CA9C-D7E4-E4D0-3F1E6E7DACA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8D651F0D-13A1-D176-821F-F168F0B8E9DE}"/>
              </a:ext>
            </a:extLst>
          </p:cNvPr>
          <p:cNvSpPr>
            <a:spLocks noGrp="1"/>
          </p:cNvSpPr>
          <p:nvPr>
            <p:ph type="title"/>
          </p:nvPr>
        </p:nvSpPr>
        <p:spPr>
          <a:xfrm>
            <a:off x="1660468" y="756000"/>
            <a:ext cx="6840000" cy="612000"/>
          </a:xfrm>
        </p:spPr>
        <p:txBody>
          <a:bodyPr/>
          <a:lstStyle/>
          <a:p>
            <a:r>
              <a:rPr lang="fr-FR" dirty="0">
                <a:solidFill>
                  <a:schemeClr val="tx1">
                    <a:lumMod val="65000"/>
                    <a:lumOff val="35000"/>
                  </a:schemeClr>
                </a:solidFill>
                <a:latin typeface="Dosis Medium" pitchFamily="2" charset="0"/>
              </a:rPr>
              <a:t>Qui veut lire à voix haute ?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D06B6E-594C-F96D-E3A4-A709D4A2794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6F6EC0C7-B89D-47EF-E32C-F5F18FD480C7}"/>
              </a:ext>
            </a:extLst>
          </p:cNvPr>
          <p:cNvSpPr txBox="1"/>
          <p:nvPr/>
        </p:nvSpPr>
        <p:spPr>
          <a:xfrm>
            <a:off x="834901" y="2267643"/>
            <a:ext cx="7696862" cy="190930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3200" b="1" i="0" u="none" strike="noStrike" kern="1200" cap="none" spc="0" normalizeH="0" baseline="0" noProof="0" dirty="0">
                <a:ln w="0"/>
                <a:solidFill>
                  <a:srgbClr val="ED7D31"/>
                </a:solidFill>
                <a:effectLst/>
                <a:uLnTx/>
                <a:uFillTx/>
                <a:latin typeface="Arial" panose="020B0604020202020204" pitchFamily="34" charset="0"/>
                <a:cs typeface="Arial" panose="020B0604020202020204" pitchFamily="34" charset="0"/>
              </a:rPr>
              <a:t>g</a:t>
            </a:r>
            <a:r>
              <a:rPr kumimoji="0" lang="fr-FR" sz="3200" b="1" i="0" u="none" strike="noStrike" kern="1200" cap="none" spc="0" normalizeH="0" baseline="0" noProof="0" dirty="0">
                <a:ln w="0"/>
                <a:solidFill>
                  <a:srgbClr val="FF0000"/>
                </a:solidFill>
                <a:effectLst/>
                <a:uLnTx/>
                <a:uFillTx/>
                <a:latin typeface="Arial" panose="020B0604020202020204" pitchFamily="34" charset="0"/>
                <a:cs typeface="Arial" panose="020B0604020202020204" pitchFamily="34" charset="0"/>
              </a:rPr>
              <a:t>â</a:t>
            </a:r>
            <a:r>
              <a:rPr kumimoji="0" lang="fr-FR" sz="32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teau   </a:t>
            </a:r>
            <a:r>
              <a:rPr kumimoji="0" lang="fr-FR" sz="3200" b="1" i="0" u="none" strike="noStrike" kern="1200" cap="none" spc="0" normalizeH="0" baseline="0" noProof="0" dirty="0">
                <a:ln w="0"/>
                <a:solidFill>
                  <a:srgbClr val="ED7D31"/>
                </a:solidFill>
                <a:effectLst/>
                <a:uLnTx/>
                <a:uFillTx/>
                <a:latin typeface="Arial" panose="020B0604020202020204" pitchFamily="34" charset="0"/>
                <a:cs typeface="Arial" panose="020B0604020202020204" pitchFamily="34" charset="0"/>
              </a:rPr>
              <a:t>g</a:t>
            </a:r>
            <a:r>
              <a:rPr kumimoji="0" lang="fr-FR" sz="3200" b="1" i="0" u="none" strike="noStrike" kern="1200" cap="none" spc="0" normalizeH="0" baseline="0" noProof="0" dirty="0">
                <a:ln w="0"/>
                <a:solidFill>
                  <a:srgbClr val="FF0000"/>
                </a:solidFill>
                <a:effectLst/>
                <a:uLnTx/>
                <a:uFillTx/>
                <a:latin typeface="Arial" panose="020B0604020202020204" pitchFamily="34" charset="0"/>
                <a:cs typeface="Arial" panose="020B0604020202020204" pitchFamily="34" charset="0"/>
              </a:rPr>
              <a:t>o</a:t>
            </a:r>
            <a:r>
              <a:rPr kumimoji="0" lang="fr-FR" sz="32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mme   </a:t>
            </a:r>
            <a:r>
              <a:rPr kumimoji="0" lang="fr-FR" sz="3200" b="1" i="0" u="none" strike="noStrike" kern="1200" cap="none" spc="0" normalizeH="0" baseline="0" noProof="0" dirty="0">
                <a:ln w="0"/>
                <a:solidFill>
                  <a:srgbClr val="565F88"/>
                </a:solidFill>
                <a:effectLst/>
                <a:uLnTx/>
                <a:uFillTx/>
                <a:latin typeface="Arial" panose="020B0604020202020204" pitchFamily="34" charset="0"/>
                <a:cs typeface="Arial" panose="020B0604020202020204" pitchFamily="34" charset="0"/>
              </a:rPr>
              <a:t>lé</a:t>
            </a:r>
            <a:r>
              <a:rPr kumimoji="0" lang="fr-FR" sz="3200" b="1" i="0" u="none" strike="noStrike" kern="1200" cap="none" spc="0" normalizeH="0" baseline="0" noProof="0" dirty="0">
                <a:ln w="0"/>
                <a:solidFill>
                  <a:srgbClr val="ED7D31"/>
                </a:solidFill>
                <a:effectLst/>
                <a:uLnTx/>
                <a:uFillTx/>
                <a:latin typeface="Arial" panose="020B0604020202020204" pitchFamily="34" charset="0"/>
                <a:cs typeface="Arial" panose="020B0604020202020204" pitchFamily="34" charset="0"/>
              </a:rPr>
              <a:t>g</a:t>
            </a:r>
            <a:r>
              <a:rPr kumimoji="0" lang="fr-FR" sz="3200" b="1" i="0" u="none" strike="noStrike" kern="1200" cap="none" spc="0" normalizeH="0" baseline="0" noProof="0" dirty="0">
                <a:ln w="0"/>
                <a:solidFill>
                  <a:srgbClr val="FF0000"/>
                </a:solidFill>
                <a:effectLst/>
                <a:uLnTx/>
                <a:uFillTx/>
                <a:latin typeface="Arial" panose="020B0604020202020204" pitchFamily="34" charset="0"/>
                <a:cs typeface="Arial" panose="020B0604020202020204" pitchFamily="34" charset="0"/>
              </a:rPr>
              <a:t>u</a:t>
            </a:r>
            <a:r>
              <a:rPr kumimoji="0" lang="fr-FR" sz="32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mes   </a:t>
            </a:r>
            <a:r>
              <a:rPr kumimoji="0" lang="fr-FR" sz="3200" b="1" i="0" u="none" strike="noStrike" kern="1200" cap="none" spc="0" normalizeH="0" baseline="0" noProof="0" dirty="0">
                <a:ln w="0"/>
                <a:solidFill>
                  <a:srgbClr val="ED7D31"/>
                </a:solidFill>
                <a:effectLst/>
                <a:uLnTx/>
                <a:uFillTx/>
                <a:latin typeface="Arial" panose="020B0604020202020204" pitchFamily="34" charset="0"/>
                <a:cs typeface="Arial" panose="020B0604020202020204" pitchFamily="34" charset="0"/>
              </a:rPr>
              <a:t>g</a:t>
            </a:r>
            <a:r>
              <a:rPr kumimoji="0" lang="fr-FR" sz="3200" b="1" i="0" u="none" strike="noStrike" kern="1200" cap="none" spc="0" normalizeH="0" baseline="0" noProof="0" dirty="0">
                <a:ln w="0"/>
                <a:solidFill>
                  <a:srgbClr val="FF0000"/>
                </a:solidFill>
                <a:effectLst/>
                <a:uLnTx/>
                <a:uFillTx/>
                <a:latin typeface="Arial" panose="020B0604020202020204" pitchFamily="34" charset="0"/>
                <a:cs typeface="Arial" panose="020B0604020202020204" pitchFamily="34" charset="0"/>
              </a:rPr>
              <a:t>r</a:t>
            </a:r>
            <a:r>
              <a:rPr kumimoji="0" lang="fr-FR" sz="3200" b="1" i="0" u="none" strike="noStrike" kern="1200" cap="none" spc="0" normalizeH="0" baseline="0" noProof="0" dirty="0">
                <a:ln w="0"/>
                <a:solidFill>
                  <a:srgbClr val="565F88"/>
                </a:solidFill>
                <a:effectLst/>
                <a:uLnTx/>
                <a:uFillTx/>
                <a:latin typeface="Arial" panose="020B0604020202020204" pitchFamily="34" charset="0"/>
                <a:cs typeface="Arial" panose="020B0604020202020204" pitchFamily="34" charset="0"/>
              </a:rPr>
              <a:t>is  </a:t>
            </a:r>
            <a:r>
              <a:rPr kumimoji="0" lang="fr-FR" sz="3200" b="1" i="0" u="none" strike="noStrike" kern="1200" cap="none" spc="0" normalizeH="0" baseline="0" noProof="0" dirty="0">
                <a:ln w="0"/>
                <a:solidFill>
                  <a:srgbClr val="ED7D31"/>
                </a:solidFill>
                <a:effectLst/>
                <a:uLnTx/>
                <a:uFillTx/>
                <a:latin typeface="Arial" panose="020B0604020202020204" pitchFamily="34" charset="0"/>
                <a:cs typeface="Arial" panose="020B0604020202020204" pitchFamily="34" charset="0"/>
              </a:rPr>
              <a:t>g</a:t>
            </a:r>
            <a:r>
              <a:rPr kumimoji="0" lang="fr-FR" sz="3200" b="1" i="0" u="none" strike="noStrike" kern="1200" cap="none" spc="0" normalizeH="0" baseline="0" noProof="0" dirty="0">
                <a:ln w="0"/>
                <a:solidFill>
                  <a:srgbClr val="FF0000"/>
                </a:solidFill>
                <a:effectLst/>
                <a:uLnTx/>
                <a:uFillTx/>
                <a:latin typeface="Arial" panose="020B0604020202020204" pitchFamily="34" charset="0"/>
                <a:cs typeface="Arial" panose="020B0604020202020204" pitchFamily="34" charset="0"/>
              </a:rPr>
              <a:t>l</a:t>
            </a:r>
            <a:r>
              <a:rPr kumimoji="0" lang="fr-FR" sz="32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ace</a:t>
            </a:r>
          </a:p>
          <a:p>
            <a:pPr>
              <a:lnSpc>
                <a:spcPct val="200000"/>
              </a:lnSpc>
              <a:defRPr/>
            </a:pPr>
            <a:r>
              <a:rPr lang="fr-FR" sz="3200" b="1" dirty="0">
                <a:ln w="0"/>
                <a:solidFill>
                  <a:srgbClr val="424D7B"/>
                </a:solidFill>
                <a:latin typeface="Arial" panose="020B0604020202020204" pitchFamily="34" charset="0"/>
                <a:cs typeface="Arial" panose="020B0604020202020204" pitchFamily="34" charset="0"/>
              </a:rPr>
              <a:t>Bei</a:t>
            </a:r>
            <a:r>
              <a:rPr lang="fr-FR" sz="3200" b="1" dirty="0">
                <a:ln w="0"/>
                <a:solidFill>
                  <a:srgbClr val="00ACA4"/>
                </a:solidFill>
                <a:latin typeface="Arial" panose="020B0604020202020204" pitchFamily="34" charset="0"/>
                <a:cs typeface="Arial" panose="020B0604020202020204" pitchFamily="34" charset="0"/>
              </a:rPr>
              <a:t>gn</a:t>
            </a:r>
            <a:r>
              <a:rPr lang="fr-FR" sz="3200" b="1" dirty="0">
                <a:ln w="0"/>
                <a:solidFill>
                  <a:srgbClr val="424D7B"/>
                </a:solidFill>
                <a:latin typeface="Arial" panose="020B0604020202020204" pitchFamily="34" charset="0"/>
                <a:cs typeface="Arial" panose="020B0604020202020204" pitchFamily="34" charset="0"/>
              </a:rPr>
              <a:t>et       La campa</a:t>
            </a:r>
            <a:r>
              <a:rPr lang="fr-FR" sz="3200" b="1" dirty="0">
                <a:ln w="0"/>
                <a:solidFill>
                  <a:srgbClr val="00ACA4"/>
                </a:solidFill>
                <a:latin typeface="Arial" panose="020B0604020202020204" pitchFamily="34" charset="0"/>
                <a:cs typeface="Arial" panose="020B0604020202020204" pitchFamily="34" charset="0"/>
              </a:rPr>
              <a:t>gn</a:t>
            </a:r>
            <a:r>
              <a:rPr lang="fr-FR" sz="3200" b="1" dirty="0">
                <a:ln w="0"/>
                <a:solidFill>
                  <a:srgbClr val="424D7B"/>
                </a:solidFill>
                <a:latin typeface="Arial" panose="020B0604020202020204" pitchFamily="34" charset="0"/>
                <a:cs typeface="Arial" panose="020B0604020202020204" pitchFamily="34" charset="0"/>
              </a:rPr>
              <a:t>e       </a:t>
            </a:r>
            <a:r>
              <a:rPr lang="fr-FR" sz="3200" b="1" dirty="0">
                <a:ln w="0"/>
                <a:solidFill>
                  <a:srgbClr val="565F88"/>
                </a:solidFill>
                <a:latin typeface="Arial" panose="020B0604020202020204" pitchFamily="34" charset="0"/>
                <a:cs typeface="Arial" panose="020B0604020202020204" pitchFamily="34" charset="0"/>
              </a:rPr>
              <a:t>Ga</a:t>
            </a:r>
            <a:r>
              <a:rPr lang="fr-FR" sz="3200" b="1" dirty="0">
                <a:ln w="0"/>
                <a:solidFill>
                  <a:srgbClr val="00ACA4"/>
                </a:solidFill>
                <a:latin typeface="Arial" panose="020B0604020202020204" pitchFamily="34" charset="0"/>
                <a:cs typeface="Arial" panose="020B0604020202020204" pitchFamily="34" charset="0"/>
              </a:rPr>
              <a:t>gn</a:t>
            </a:r>
            <a:r>
              <a:rPr lang="fr-FR" sz="3200" b="1" dirty="0">
                <a:ln w="0"/>
                <a:solidFill>
                  <a:srgbClr val="565F88"/>
                </a:solidFill>
                <a:latin typeface="Arial" panose="020B0604020202020204" pitchFamily="34" charset="0"/>
                <a:cs typeface="Arial" panose="020B0604020202020204" pitchFamily="34" charset="0"/>
              </a:rPr>
              <a:t>er</a:t>
            </a:r>
            <a:r>
              <a:rPr kumimoji="0" lang="fr-FR" sz="32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543242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001C6-63AF-F347-8211-75107B522461}"/>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235F6291-0F0E-E21D-5533-134B43290EC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19A7988-A332-6342-85AE-90F58DC8875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D6A727-B447-679C-9F5C-832F3793BAB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13685E8E-E7EE-909C-7D7D-65CA002A1FD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3" name="ZoneTexte 2">
            <a:extLst>
              <a:ext uri="{FF2B5EF4-FFF2-40B4-BE49-F238E27FC236}">
                <a16:creationId xmlns:a16="http://schemas.microsoft.com/office/drawing/2014/main" id="{F0C0A78E-3EFD-C415-AD9A-1C1F2D3F5F14}"/>
              </a:ext>
            </a:extLst>
          </p:cNvPr>
          <p:cNvSpPr txBox="1"/>
          <p:nvPr/>
        </p:nvSpPr>
        <p:spPr>
          <a:xfrm>
            <a:off x="946729" y="2335372"/>
            <a:ext cx="7553739" cy="1682192"/>
          </a:xfrm>
          <a:prstGeom prst="rect">
            <a:avLst/>
          </a:prstGeom>
          <a:noFill/>
        </p:spPr>
        <p:txBody>
          <a:bodyPr wrap="square" rtlCol="0">
            <a:spAutoFit/>
          </a:bodyPr>
          <a:lstStyle/>
          <a:p>
            <a:pPr lvl="0">
              <a:lnSpc>
                <a:spcPct val="200000"/>
              </a:lnSpc>
              <a:defRPr/>
            </a:pPr>
            <a:r>
              <a:rPr kumimoji="0" lang="fr-FR" sz="28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     La monta</a:t>
            </a:r>
            <a:r>
              <a:rPr lang="fr-FR" sz="2800" b="1" dirty="0" err="1">
                <a:ln w="0"/>
                <a:solidFill>
                  <a:srgbClr val="00ACA4"/>
                </a:solidFill>
                <a:latin typeface="Arial" panose="020B0604020202020204" pitchFamily="34" charset="0"/>
                <a:cs typeface="Arial" panose="020B0604020202020204" pitchFamily="34" charset="0"/>
              </a:rPr>
              <a:t>gn</a:t>
            </a:r>
            <a:r>
              <a:rPr lang="fr-FR" sz="2800" b="1" dirty="0" err="1">
                <a:ln w="0"/>
                <a:solidFill>
                  <a:srgbClr val="424D7B"/>
                </a:solidFill>
                <a:latin typeface="Arial" panose="020B0604020202020204" pitchFamily="34" charset="0"/>
                <a:cs typeface="Arial" panose="020B0604020202020204" pitchFamily="34" charset="0"/>
              </a:rPr>
              <a:t>e</a:t>
            </a:r>
            <a:r>
              <a:rPr lang="fr-FR" sz="2800" b="1" dirty="0">
                <a:ln w="0"/>
                <a:solidFill>
                  <a:srgbClr val="424D7B"/>
                </a:solidFill>
                <a:latin typeface="Arial" panose="020B0604020202020204" pitchFamily="34" charset="0"/>
                <a:cs typeface="Arial" panose="020B0604020202020204" pitchFamily="34" charset="0"/>
              </a:rPr>
              <a:t>    </a:t>
            </a:r>
            <a:r>
              <a:rPr kumimoji="0" lang="fr-FR" sz="28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Soi</a:t>
            </a:r>
            <a:r>
              <a:rPr kumimoji="0" lang="fr-FR" sz="2800" b="1" i="0" u="none" strike="noStrike" kern="1200" cap="none" spc="0" normalizeH="0" baseline="0" noProof="0" dirty="0">
                <a:ln w="0"/>
                <a:solidFill>
                  <a:srgbClr val="00ACA4"/>
                </a:solidFill>
                <a:effectLst/>
                <a:uLnTx/>
                <a:uFillTx/>
                <a:latin typeface="Arial" panose="020B0604020202020204" pitchFamily="34" charset="0"/>
                <a:cs typeface="Arial" panose="020B0604020202020204" pitchFamily="34" charset="0"/>
              </a:rPr>
              <a:t>gn</a:t>
            </a:r>
            <a:r>
              <a:rPr kumimoji="0" lang="fr-FR" sz="28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er   Un poi</a:t>
            </a:r>
            <a:r>
              <a:rPr kumimoji="0" lang="fr-FR" sz="2800" b="1" i="0" u="none" strike="noStrike" kern="1200" cap="none" spc="0" normalizeH="0" baseline="0" noProof="0" dirty="0">
                <a:ln w="0"/>
                <a:solidFill>
                  <a:srgbClr val="00ACA4"/>
                </a:solidFill>
                <a:effectLst/>
                <a:uLnTx/>
                <a:uFillTx/>
                <a:latin typeface="Arial" panose="020B0604020202020204" pitchFamily="34" charset="0"/>
                <a:cs typeface="Arial" panose="020B0604020202020204" pitchFamily="34" charset="0"/>
              </a:rPr>
              <a:t>gn</a:t>
            </a:r>
            <a:r>
              <a:rPr kumimoji="0" lang="fr-FR" sz="28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et</a:t>
            </a:r>
          </a:p>
          <a:p>
            <a:pPr lvl="0">
              <a:lnSpc>
                <a:spcPct val="200000"/>
              </a:lnSpc>
              <a:defRPr/>
            </a:pPr>
            <a:r>
              <a:rPr lang="fr-FR" sz="2800" b="1" dirty="0">
                <a:ln w="0"/>
                <a:solidFill>
                  <a:srgbClr val="424D7B"/>
                </a:solidFill>
                <a:latin typeface="Arial" panose="020B0604020202020204" pitchFamily="34" charset="0"/>
                <a:cs typeface="Arial" panose="020B0604020202020204" pitchFamily="34" charset="0"/>
              </a:rPr>
              <a:t>Une bou</a:t>
            </a:r>
            <a:r>
              <a:rPr lang="fr-FR" sz="2800" b="1" dirty="0">
                <a:ln w="0"/>
                <a:solidFill>
                  <a:srgbClr val="00B0F0"/>
                </a:solidFill>
                <a:latin typeface="Arial" panose="020B0604020202020204" pitchFamily="34" charset="0"/>
                <a:cs typeface="Arial" panose="020B0604020202020204" pitchFamily="34" charset="0"/>
              </a:rPr>
              <a:t>g</a:t>
            </a:r>
            <a:r>
              <a:rPr lang="fr-FR" sz="2800" b="1" dirty="0">
                <a:ln w="0"/>
                <a:solidFill>
                  <a:srgbClr val="FF0000"/>
                </a:solidFill>
                <a:latin typeface="Arial" panose="020B0604020202020204" pitchFamily="34" charset="0"/>
                <a:cs typeface="Arial" panose="020B0604020202020204" pitchFamily="34" charset="0"/>
              </a:rPr>
              <a:t>ie</a:t>
            </a:r>
            <a:r>
              <a:rPr lang="fr-FR" sz="2800" b="1" dirty="0">
                <a:ln w="0"/>
                <a:solidFill>
                  <a:srgbClr val="424D7B"/>
                </a:solidFill>
                <a:latin typeface="Arial" panose="020B0604020202020204" pitchFamily="34" charset="0"/>
                <a:cs typeface="Arial" panose="020B0604020202020204" pitchFamily="34" charset="0"/>
              </a:rPr>
              <a:t>    Un </a:t>
            </a:r>
            <a:r>
              <a:rPr lang="fr-FR" sz="2800" b="1" dirty="0">
                <a:ln w="0"/>
                <a:solidFill>
                  <a:srgbClr val="00B0F0"/>
                </a:solidFill>
                <a:latin typeface="Arial" panose="020B0604020202020204" pitchFamily="34" charset="0"/>
                <a:cs typeface="Arial" panose="020B0604020202020204" pitchFamily="34" charset="0"/>
              </a:rPr>
              <a:t>g</a:t>
            </a:r>
            <a:r>
              <a:rPr lang="fr-FR" sz="2800" b="1" dirty="0">
                <a:ln w="0"/>
                <a:solidFill>
                  <a:srgbClr val="FF0000"/>
                </a:solidFill>
                <a:latin typeface="Arial" panose="020B0604020202020204" pitchFamily="34" charset="0"/>
                <a:cs typeface="Arial" panose="020B0604020202020204" pitchFamily="34" charset="0"/>
              </a:rPr>
              <a:t>e</a:t>
            </a:r>
            <a:r>
              <a:rPr lang="fr-FR" sz="2800" b="1" dirty="0">
                <a:ln w="0"/>
                <a:solidFill>
                  <a:srgbClr val="424D7B"/>
                </a:solidFill>
                <a:latin typeface="Arial" panose="020B0604020202020204" pitchFamily="34" charset="0"/>
                <a:cs typeface="Arial" panose="020B0604020202020204" pitchFamily="34" charset="0"/>
              </a:rPr>
              <a:t>nou    La </a:t>
            </a:r>
            <a:r>
              <a:rPr lang="fr-FR" sz="2800" b="1" dirty="0">
                <a:ln w="0"/>
                <a:solidFill>
                  <a:srgbClr val="00B0F0"/>
                </a:solidFill>
                <a:latin typeface="Arial" panose="020B0604020202020204" pitchFamily="34" charset="0"/>
                <a:cs typeface="Arial" panose="020B0604020202020204" pitchFamily="34" charset="0"/>
              </a:rPr>
              <a:t>g</a:t>
            </a:r>
            <a:r>
              <a:rPr lang="fr-FR" sz="2800" b="1" dirty="0">
                <a:ln w="0"/>
                <a:solidFill>
                  <a:srgbClr val="FF0000"/>
                </a:solidFill>
                <a:latin typeface="Arial" panose="020B0604020202020204" pitchFamily="34" charset="0"/>
                <a:cs typeface="Arial" panose="020B0604020202020204" pitchFamily="34" charset="0"/>
              </a:rPr>
              <a:t>y</a:t>
            </a:r>
            <a:r>
              <a:rPr lang="fr-FR" sz="2800" b="1" dirty="0">
                <a:ln w="0"/>
                <a:solidFill>
                  <a:srgbClr val="424D7B"/>
                </a:solidFill>
                <a:latin typeface="Arial" panose="020B0604020202020204" pitchFamily="34" charset="0"/>
                <a:cs typeface="Arial" panose="020B0604020202020204" pitchFamily="34" charset="0"/>
              </a:rPr>
              <a:t>mnastique </a:t>
            </a:r>
            <a:endParaRPr kumimoji="0" lang="fr-FR" sz="2800" b="1" i="0" u="none" strike="noStrike" kern="1200" cap="none" spc="0" normalizeH="0" baseline="0" noProof="0" dirty="0">
              <a:ln w="0"/>
              <a:solidFill>
                <a:srgbClr val="00ACA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5715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0772D-AFB9-FCFA-E69A-0B1555C9525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2CD98C6-A1F0-7595-0CB5-BF1C92D1384C}"/>
              </a:ext>
            </a:extLst>
          </p:cNvPr>
          <p:cNvSpPr>
            <a:spLocks noGrp="1"/>
          </p:cNvSpPr>
          <p:nvPr>
            <p:ph type="title"/>
          </p:nvPr>
        </p:nvSpPr>
        <p:spPr>
          <a:xfrm>
            <a:off x="1660468" y="756000"/>
            <a:ext cx="6840000" cy="612000"/>
          </a:xfrm>
        </p:spPr>
        <p:txBody>
          <a:bodyPr/>
          <a:lstStyle/>
          <a:p>
            <a:r>
              <a:rPr lang="fr-FR" dirty="0">
                <a:solidFill>
                  <a:schemeClr val="tx1">
                    <a:lumMod val="65000"/>
                    <a:lumOff val="35000"/>
                  </a:schemeClr>
                </a:solidFill>
                <a:latin typeface="Dosis Medium" pitchFamily="2" charset="0"/>
              </a:rPr>
              <a:t>Qui veut lire à voix haute ?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30516B-1F03-B9E9-BB12-2AA28D4ADF9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0DA9841E-4ABA-5AFE-E833-813562B28313}"/>
              </a:ext>
            </a:extLst>
          </p:cNvPr>
          <p:cNvSpPr txBox="1"/>
          <p:nvPr/>
        </p:nvSpPr>
        <p:spPr>
          <a:xfrm>
            <a:off x="946729" y="2335372"/>
            <a:ext cx="7553739" cy="1682192"/>
          </a:xfrm>
          <a:prstGeom prst="rect">
            <a:avLst/>
          </a:prstGeom>
          <a:noFill/>
        </p:spPr>
        <p:txBody>
          <a:bodyPr wrap="square" rtlCol="0">
            <a:spAutoFit/>
          </a:bodyPr>
          <a:lstStyle/>
          <a:p>
            <a:pPr lvl="0">
              <a:lnSpc>
                <a:spcPct val="200000"/>
              </a:lnSpc>
              <a:defRPr/>
            </a:pPr>
            <a:r>
              <a:rPr kumimoji="0" lang="fr-FR" sz="28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     La monta</a:t>
            </a:r>
            <a:r>
              <a:rPr lang="fr-FR" sz="2800" b="1" dirty="0" err="1">
                <a:ln w="0"/>
                <a:solidFill>
                  <a:srgbClr val="00ACA4"/>
                </a:solidFill>
                <a:latin typeface="Arial" panose="020B0604020202020204" pitchFamily="34" charset="0"/>
                <a:cs typeface="Arial" panose="020B0604020202020204" pitchFamily="34" charset="0"/>
              </a:rPr>
              <a:t>gn</a:t>
            </a:r>
            <a:r>
              <a:rPr lang="fr-FR" sz="2800" b="1" dirty="0" err="1">
                <a:ln w="0"/>
                <a:solidFill>
                  <a:srgbClr val="424D7B"/>
                </a:solidFill>
                <a:latin typeface="Arial" panose="020B0604020202020204" pitchFamily="34" charset="0"/>
                <a:cs typeface="Arial" panose="020B0604020202020204" pitchFamily="34" charset="0"/>
              </a:rPr>
              <a:t>e</a:t>
            </a:r>
            <a:r>
              <a:rPr lang="fr-FR" sz="2800" b="1" dirty="0">
                <a:ln w="0"/>
                <a:solidFill>
                  <a:srgbClr val="424D7B"/>
                </a:solidFill>
                <a:latin typeface="Arial" panose="020B0604020202020204" pitchFamily="34" charset="0"/>
                <a:cs typeface="Arial" panose="020B0604020202020204" pitchFamily="34" charset="0"/>
              </a:rPr>
              <a:t>    </a:t>
            </a:r>
            <a:r>
              <a:rPr kumimoji="0" lang="fr-FR" sz="28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Soi</a:t>
            </a:r>
            <a:r>
              <a:rPr kumimoji="0" lang="fr-FR" sz="2800" b="1" i="0" u="none" strike="noStrike" kern="1200" cap="none" spc="0" normalizeH="0" baseline="0" noProof="0" dirty="0">
                <a:ln w="0"/>
                <a:solidFill>
                  <a:srgbClr val="00ACA4"/>
                </a:solidFill>
                <a:effectLst/>
                <a:uLnTx/>
                <a:uFillTx/>
                <a:latin typeface="Arial" panose="020B0604020202020204" pitchFamily="34" charset="0"/>
                <a:cs typeface="Arial" panose="020B0604020202020204" pitchFamily="34" charset="0"/>
              </a:rPr>
              <a:t>gn</a:t>
            </a:r>
            <a:r>
              <a:rPr kumimoji="0" lang="fr-FR" sz="28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er   Un poi</a:t>
            </a:r>
            <a:r>
              <a:rPr kumimoji="0" lang="fr-FR" sz="2800" b="1" i="0" u="none" strike="noStrike" kern="1200" cap="none" spc="0" normalizeH="0" baseline="0" noProof="0" dirty="0">
                <a:ln w="0"/>
                <a:solidFill>
                  <a:srgbClr val="00ACA4"/>
                </a:solidFill>
                <a:effectLst/>
                <a:uLnTx/>
                <a:uFillTx/>
                <a:latin typeface="Arial" panose="020B0604020202020204" pitchFamily="34" charset="0"/>
                <a:cs typeface="Arial" panose="020B0604020202020204" pitchFamily="34" charset="0"/>
              </a:rPr>
              <a:t>gn</a:t>
            </a:r>
            <a:r>
              <a:rPr kumimoji="0" lang="fr-FR" sz="2800" b="1" i="0" u="none" strike="noStrike" kern="1200" cap="none" spc="0" normalizeH="0" baseline="0" noProof="0" dirty="0">
                <a:ln w="0"/>
                <a:solidFill>
                  <a:srgbClr val="424D7B"/>
                </a:solidFill>
                <a:effectLst/>
                <a:uLnTx/>
                <a:uFillTx/>
                <a:latin typeface="Arial" panose="020B0604020202020204" pitchFamily="34" charset="0"/>
                <a:cs typeface="Arial" panose="020B0604020202020204" pitchFamily="34" charset="0"/>
              </a:rPr>
              <a:t>et</a:t>
            </a:r>
          </a:p>
          <a:p>
            <a:pPr lvl="0">
              <a:lnSpc>
                <a:spcPct val="200000"/>
              </a:lnSpc>
              <a:defRPr/>
            </a:pPr>
            <a:r>
              <a:rPr lang="fr-FR" sz="2800" b="1" dirty="0">
                <a:ln w="0"/>
                <a:solidFill>
                  <a:srgbClr val="424D7B"/>
                </a:solidFill>
                <a:latin typeface="Arial" panose="020B0604020202020204" pitchFamily="34" charset="0"/>
                <a:cs typeface="Arial" panose="020B0604020202020204" pitchFamily="34" charset="0"/>
              </a:rPr>
              <a:t>Une bou</a:t>
            </a:r>
            <a:r>
              <a:rPr lang="fr-FR" sz="2800" b="1" dirty="0">
                <a:ln w="0"/>
                <a:solidFill>
                  <a:srgbClr val="00B0F0"/>
                </a:solidFill>
                <a:latin typeface="Arial" panose="020B0604020202020204" pitchFamily="34" charset="0"/>
                <a:cs typeface="Arial" panose="020B0604020202020204" pitchFamily="34" charset="0"/>
              </a:rPr>
              <a:t>g</a:t>
            </a:r>
            <a:r>
              <a:rPr lang="fr-FR" sz="2800" b="1" dirty="0">
                <a:ln w="0"/>
                <a:solidFill>
                  <a:srgbClr val="FF0000"/>
                </a:solidFill>
                <a:latin typeface="Arial" panose="020B0604020202020204" pitchFamily="34" charset="0"/>
                <a:cs typeface="Arial" panose="020B0604020202020204" pitchFamily="34" charset="0"/>
              </a:rPr>
              <a:t>ie</a:t>
            </a:r>
            <a:r>
              <a:rPr lang="fr-FR" sz="2800" b="1" dirty="0">
                <a:ln w="0"/>
                <a:solidFill>
                  <a:srgbClr val="424D7B"/>
                </a:solidFill>
                <a:latin typeface="Arial" panose="020B0604020202020204" pitchFamily="34" charset="0"/>
                <a:cs typeface="Arial" panose="020B0604020202020204" pitchFamily="34" charset="0"/>
              </a:rPr>
              <a:t>    Un </a:t>
            </a:r>
            <a:r>
              <a:rPr lang="fr-FR" sz="2800" b="1" dirty="0">
                <a:ln w="0"/>
                <a:solidFill>
                  <a:srgbClr val="00B0F0"/>
                </a:solidFill>
                <a:latin typeface="Arial" panose="020B0604020202020204" pitchFamily="34" charset="0"/>
                <a:cs typeface="Arial" panose="020B0604020202020204" pitchFamily="34" charset="0"/>
              </a:rPr>
              <a:t>g</a:t>
            </a:r>
            <a:r>
              <a:rPr lang="fr-FR" sz="2800" b="1" dirty="0">
                <a:ln w="0"/>
                <a:solidFill>
                  <a:srgbClr val="FF0000"/>
                </a:solidFill>
                <a:latin typeface="Arial" panose="020B0604020202020204" pitchFamily="34" charset="0"/>
                <a:cs typeface="Arial" panose="020B0604020202020204" pitchFamily="34" charset="0"/>
              </a:rPr>
              <a:t>e</a:t>
            </a:r>
            <a:r>
              <a:rPr lang="fr-FR" sz="2800" b="1" dirty="0">
                <a:ln w="0"/>
                <a:solidFill>
                  <a:srgbClr val="424D7B"/>
                </a:solidFill>
                <a:latin typeface="Arial" panose="020B0604020202020204" pitchFamily="34" charset="0"/>
                <a:cs typeface="Arial" panose="020B0604020202020204" pitchFamily="34" charset="0"/>
              </a:rPr>
              <a:t>nou    La </a:t>
            </a:r>
            <a:r>
              <a:rPr lang="fr-FR" sz="2800" b="1" dirty="0">
                <a:ln w="0"/>
                <a:solidFill>
                  <a:srgbClr val="00B0F0"/>
                </a:solidFill>
                <a:latin typeface="Arial" panose="020B0604020202020204" pitchFamily="34" charset="0"/>
                <a:cs typeface="Arial" panose="020B0604020202020204" pitchFamily="34" charset="0"/>
              </a:rPr>
              <a:t>g</a:t>
            </a:r>
            <a:r>
              <a:rPr lang="fr-FR" sz="2800" b="1" dirty="0">
                <a:ln w="0"/>
                <a:solidFill>
                  <a:srgbClr val="FF0000"/>
                </a:solidFill>
                <a:latin typeface="Arial" panose="020B0604020202020204" pitchFamily="34" charset="0"/>
                <a:cs typeface="Arial" panose="020B0604020202020204" pitchFamily="34" charset="0"/>
              </a:rPr>
              <a:t>y</a:t>
            </a:r>
            <a:r>
              <a:rPr lang="fr-FR" sz="2800" b="1" dirty="0">
                <a:ln w="0"/>
                <a:solidFill>
                  <a:srgbClr val="424D7B"/>
                </a:solidFill>
                <a:latin typeface="Arial" panose="020B0604020202020204" pitchFamily="34" charset="0"/>
                <a:cs typeface="Arial" panose="020B0604020202020204" pitchFamily="34" charset="0"/>
              </a:rPr>
              <a:t>mnastique </a:t>
            </a:r>
            <a:endParaRPr kumimoji="0" lang="fr-FR" sz="2800" b="1" i="0" u="none" strike="noStrike" kern="1200" cap="none" spc="0" normalizeH="0" baseline="0" noProof="0" dirty="0">
              <a:ln w="0"/>
              <a:solidFill>
                <a:srgbClr val="00ACA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2117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22BBB-10FC-25F3-151E-B25A2306A26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410005F-3638-237A-5B9B-D42B96E5981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phrases silencieusement. </a:t>
            </a:r>
          </a:p>
        </p:txBody>
      </p:sp>
      <p:grpSp>
        <p:nvGrpSpPr>
          <p:cNvPr id="5" name="Groupe 4">
            <a:extLst>
              <a:ext uri="{FF2B5EF4-FFF2-40B4-BE49-F238E27FC236}">
                <a16:creationId xmlns:a16="http://schemas.microsoft.com/office/drawing/2014/main" id="{B513584F-146B-074D-E2A9-361EDBDB9082}"/>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AEA22BB5-D05B-53E7-2347-5211B08AFC2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6904369-46DE-87AE-376D-76C2908DB40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CDE4890E-31AF-925D-90D7-863DB9C363EF}"/>
              </a:ext>
            </a:extLst>
          </p:cNvPr>
          <p:cNvSpPr txBox="1"/>
          <p:nvPr/>
        </p:nvSpPr>
        <p:spPr>
          <a:xfrm>
            <a:off x="1065572" y="2491402"/>
            <a:ext cx="7466428" cy="2083263"/>
          </a:xfrm>
          <a:prstGeom prst="rect">
            <a:avLst/>
          </a:prstGeom>
          <a:noFill/>
        </p:spPr>
        <p:txBody>
          <a:bodyPr wrap="square" rtlCol="0">
            <a:spAutoFit/>
          </a:bodyPr>
          <a:lstStyle/>
          <a:p>
            <a:pPr marR="0" lvl="0" algn="l" defTabSz="914400" rtl="0" eaLnBrk="1" fontAlgn="auto" latinLnBrk="0" hangingPunct="1">
              <a:lnSpc>
                <a:spcPct val="15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Hier, j’ai écrit une histoire de robots.</a:t>
            </a:r>
          </a:p>
          <a:p>
            <a:pPr marR="0" lvl="0" algn="l" defTabSz="914400" rtl="0" eaLnBrk="1" fontAlgn="auto" latinLnBrk="0" hangingPunct="1">
              <a:lnSpc>
                <a:spcPct val="15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Il a mangé des crêpes au miel et au beurre.</a:t>
            </a:r>
          </a:p>
          <a:p>
            <a:pPr marR="0" lvl="0" algn="l" defTabSz="914400" rtl="0" eaLnBrk="1" fontAlgn="auto" latinLnBrk="0" hangingPunct="1">
              <a:lnSpc>
                <a:spcPct val="15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Lila a fait une sortie au zoo.</a:t>
            </a:r>
          </a:p>
        </p:txBody>
      </p:sp>
    </p:spTree>
    <p:extLst>
      <p:ext uri="{BB962C8B-B14F-4D97-AF65-F5344CB8AC3E}">
        <p14:creationId xmlns:p14="http://schemas.microsoft.com/office/powerpoint/2010/main" val="32842981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3BC81-0202-738A-2C62-893AC8A12FDF}"/>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DD975053-E32F-1008-1119-30020A464C1C}"/>
              </a:ext>
            </a:extLst>
          </p:cNvPr>
          <p:cNvSpPr>
            <a:spLocks noGrp="1"/>
          </p:cNvSpPr>
          <p:nvPr>
            <p:ph type="title"/>
          </p:nvPr>
        </p:nvSpPr>
        <p:spPr>
          <a:xfrm>
            <a:off x="1692000" y="756000"/>
            <a:ext cx="6840000" cy="612000"/>
          </a:xfrm>
        </p:spPr>
        <p:txBody>
          <a:bodyPr>
            <a:normAutofit/>
          </a:bodyPr>
          <a:lstStyle/>
          <a:p>
            <a:r>
              <a:rPr lang="fr-FR" sz="1800" dirty="0">
                <a:solidFill>
                  <a:schemeClr val="tx1">
                    <a:lumMod val="65000"/>
                    <a:lumOff val="35000"/>
                  </a:schemeClr>
                </a:solidFill>
                <a:latin typeface="Dosis Medium" pitchFamily="2" charset="0"/>
              </a:rPr>
              <a:t>Qui veut lire à voix haute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65ACA844-9784-AAE7-6C3D-DBEACC08054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F80E20BF-17C4-2662-F0CA-0244F2490AEB}"/>
              </a:ext>
            </a:extLst>
          </p:cNvPr>
          <p:cNvSpPr txBox="1"/>
          <p:nvPr/>
        </p:nvSpPr>
        <p:spPr>
          <a:xfrm>
            <a:off x="1065572" y="2491402"/>
            <a:ext cx="7466428" cy="2083263"/>
          </a:xfrm>
          <a:prstGeom prst="rect">
            <a:avLst/>
          </a:prstGeom>
          <a:noFill/>
        </p:spPr>
        <p:txBody>
          <a:bodyPr wrap="square" rtlCol="0">
            <a:spAutoFit/>
          </a:bodyPr>
          <a:lstStyle/>
          <a:p>
            <a:pPr marR="0" lvl="0" algn="l" defTabSz="914400" rtl="0" eaLnBrk="1" fontAlgn="auto" latinLnBrk="0" hangingPunct="1">
              <a:lnSpc>
                <a:spcPct val="15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Hier, j’ai écrit une histoire de robots.</a:t>
            </a:r>
          </a:p>
          <a:p>
            <a:pPr marR="0" lvl="0" algn="l" defTabSz="914400" rtl="0" eaLnBrk="1" fontAlgn="auto" latinLnBrk="0" hangingPunct="1">
              <a:lnSpc>
                <a:spcPct val="15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Il a mangé des crêpes au miel et au beurre.</a:t>
            </a:r>
          </a:p>
          <a:p>
            <a:pPr marR="0" lvl="0" algn="l" defTabSz="914400" rtl="0" eaLnBrk="1" fontAlgn="auto" latinLnBrk="0" hangingPunct="1">
              <a:lnSpc>
                <a:spcPct val="15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Lila a fait une sortie au zoo.</a:t>
            </a:r>
          </a:p>
        </p:txBody>
      </p:sp>
    </p:spTree>
    <p:extLst>
      <p:ext uri="{BB962C8B-B14F-4D97-AF65-F5344CB8AC3E}">
        <p14:creationId xmlns:p14="http://schemas.microsoft.com/office/powerpoint/2010/main" val="3464962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927B3ED-4D71-EE46-061A-D106B9DF6C2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phrases silencieusement. </a:t>
            </a:r>
          </a:p>
        </p:txBody>
      </p:sp>
      <p:grpSp>
        <p:nvGrpSpPr>
          <p:cNvPr id="5" name="Groupe 4">
            <a:extLst>
              <a:ext uri="{FF2B5EF4-FFF2-40B4-BE49-F238E27FC236}">
                <a16:creationId xmlns:a16="http://schemas.microsoft.com/office/drawing/2014/main" id="{E5BED81F-8D54-7D01-2A00-8A2B7EEFD2F7}"/>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EEB12AF4-0B14-BA04-BB17-D013964371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4D2E2AB-C2AB-F771-D083-19ED4FB4A4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ZoneTexte 11">
            <a:extLst>
              <a:ext uri="{FF2B5EF4-FFF2-40B4-BE49-F238E27FC236}">
                <a16:creationId xmlns:a16="http://schemas.microsoft.com/office/drawing/2014/main" id="{5784E6E9-A984-93BE-92C7-710018EE599A}"/>
              </a:ext>
            </a:extLst>
          </p:cNvPr>
          <p:cNvSpPr txBox="1"/>
          <p:nvPr/>
        </p:nvSpPr>
        <p:spPr>
          <a:xfrm>
            <a:off x="555832" y="2532001"/>
            <a:ext cx="8198553" cy="1794722"/>
          </a:xfrm>
          <a:prstGeom prst="rect">
            <a:avLst/>
          </a:prstGeom>
          <a:noFill/>
        </p:spPr>
        <p:txBody>
          <a:bodyPr wrap="square" rtlCol="0">
            <a:spAutoFit/>
          </a:bodyPr>
          <a:lstStyle/>
          <a:p>
            <a:pPr marR="0" lvl="0" algn="l" defTabSz="914400" rtl="0" eaLnBrk="1" fontAlgn="auto" latinLnBrk="0" hangingPunct="1">
              <a:lnSpc>
                <a:spcPct val="20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Nous avons mangé de grands morceaux de gâteau.</a:t>
            </a:r>
          </a:p>
          <a:p>
            <a:pPr marR="0" lvl="0" algn="l" defTabSz="914400" rtl="0" eaLnBrk="1" fontAlgn="auto" latinLnBrk="0" hangingPunct="1">
              <a:lnSpc>
                <a:spcPct val="20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J’ai reçu un livre, un pull et des babouches rouges.</a:t>
            </a: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3077CFFB-AE5E-1BA9-2E47-B4D1F3D068B1}"/>
              </a:ext>
            </a:extLst>
          </p:cNvPr>
          <p:cNvSpPr>
            <a:spLocks noGrp="1"/>
          </p:cNvSpPr>
          <p:nvPr>
            <p:ph type="title"/>
          </p:nvPr>
        </p:nvSpPr>
        <p:spPr>
          <a:xfrm>
            <a:off x="1692000" y="756000"/>
            <a:ext cx="6840000" cy="612000"/>
          </a:xfrm>
        </p:spPr>
        <p:txBody>
          <a:bodyPr>
            <a:normAutofit/>
          </a:bodyPr>
          <a:lstStyle/>
          <a:p>
            <a:r>
              <a:rPr lang="fr-FR" sz="1800" dirty="0">
                <a:solidFill>
                  <a:schemeClr val="tx1">
                    <a:lumMod val="65000"/>
                    <a:lumOff val="35000"/>
                  </a:schemeClr>
                </a:solidFill>
                <a:latin typeface="Dosis Medium" pitchFamily="2" charset="0"/>
              </a:rPr>
              <a:t>Qui veut lire à voix haute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5A5EBE5-5E07-5C98-11A6-EC8741A26A5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FEB3858C-5296-C28C-7C3D-A68250DD3359}"/>
              </a:ext>
            </a:extLst>
          </p:cNvPr>
          <p:cNvSpPr txBox="1"/>
          <p:nvPr/>
        </p:nvSpPr>
        <p:spPr>
          <a:xfrm>
            <a:off x="555832" y="2532001"/>
            <a:ext cx="8198553" cy="1794722"/>
          </a:xfrm>
          <a:prstGeom prst="rect">
            <a:avLst/>
          </a:prstGeom>
          <a:noFill/>
        </p:spPr>
        <p:txBody>
          <a:bodyPr wrap="square" rtlCol="0">
            <a:spAutoFit/>
          </a:bodyPr>
          <a:lstStyle/>
          <a:p>
            <a:pPr marR="0" lvl="0" algn="l" defTabSz="914400" rtl="0" eaLnBrk="1" fontAlgn="auto" latinLnBrk="0" hangingPunct="1">
              <a:lnSpc>
                <a:spcPct val="20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Nous avons mangé de grands morceaux de gâteau.</a:t>
            </a:r>
          </a:p>
          <a:p>
            <a:pPr marR="0" lvl="0" algn="l" defTabSz="914400" rtl="0" eaLnBrk="1" fontAlgn="auto" latinLnBrk="0" hangingPunct="1">
              <a:lnSpc>
                <a:spcPct val="200000"/>
              </a:lnSpc>
              <a:spcBef>
                <a:spcPts val="0"/>
              </a:spcBef>
              <a:spcAft>
                <a:spcPts val="0"/>
              </a:spcAft>
              <a:buClrTx/>
              <a:buSzTx/>
              <a:tabLst/>
              <a:defRPr/>
            </a:pPr>
            <a:r>
              <a:rPr kumimoji="0" lang="fr-FR" sz="3000" b="1" i="0" u="none" strike="noStrike" kern="1200" cap="none" spc="0" normalizeH="0" baseline="0" noProof="0" dirty="0">
                <a:ln w="0"/>
                <a:solidFill>
                  <a:srgbClr val="565F88"/>
                </a:solidFill>
                <a:effectLst/>
                <a:uLnTx/>
                <a:uFillTx/>
                <a:latin typeface="Dosis SemiBold" pitchFamily="2" charset="0"/>
                <a:ea typeface="+mn-ea"/>
                <a:cs typeface="+mn-cs"/>
              </a:rPr>
              <a:t>•  J’ai reçu un livre, un pull et des babouches rouges.</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sp>
        <p:nvSpPr>
          <p:cNvPr id="8" name="Titre 5">
            <a:extLst>
              <a:ext uri="{FF2B5EF4-FFF2-40B4-BE49-F238E27FC236}">
                <a16:creationId xmlns:a16="http://schemas.microsoft.com/office/drawing/2014/main" id="{61CC9B79-48A1-8970-0997-851FD509B5F2}"/>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Observez cette image et lisez la question. Je vais vous proposer des réponses.   </a:t>
            </a:r>
          </a:p>
        </p:txBody>
      </p:sp>
      <p:sp>
        <p:nvSpPr>
          <p:cNvPr id="10" name="ZoneTexte 9">
            <a:extLst>
              <a:ext uri="{FF2B5EF4-FFF2-40B4-BE49-F238E27FC236}">
                <a16:creationId xmlns:a16="http://schemas.microsoft.com/office/drawing/2014/main" id="{943CCCAF-9CA2-94E1-B04A-3FDFDF5F07E2}"/>
              </a:ext>
            </a:extLst>
          </p:cNvPr>
          <p:cNvSpPr txBox="1"/>
          <p:nvPr/>
        </p:nvSpPr>
        <p:spPr>
          <a:xfrm>
            <a:off x="1426789" y="1811090"/>
            <a:ext cx="6290422"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SemiBold" pitchFamily="2" charset="0"/>
              </a:rPr>
              <a:t>Qu’est-ce que </a:t>
            </a:r>
            <a:r>
              <a:rPr kumimoji="0" lang="fr-FR" sz="2400" b="1" i="0" u="none" strike="noStrike" kern="1200" cap="none" spc="0" normalizeH="0" baseline="0" noProof="0" dirty="0" err="1">
                <a:ln>
                  <a:noFill/>
                </a:ln>
                <a:solidFill>
                  <a:srgbClr val="424D7B"/>
                </a:solidFill>
                <a:effectLst/>
                <a:uLnTx/>
                <a:uFillTx/>
                <a:latin typeface="Dosis SemiBold" pitchFamily="2" charset="0"/>
              </a:rPr>
              <a:t>Manal</a:t>
            </a:r>
            <a:r>
              <a:rPr kumimoji="0" lang="fr-FR" sz="2400" b="1" i="0" u="none" strike="noStrike" kern="1200" cap="none" spc="0" normalizeH="0" baseline="0" noProof="0" dirty="0">
                <a:ln>
                  <a:noFill/>
                </a:ln>
                <a:solidFill>
                  <a:srgbClr val="424D7B"/>
                </a:solidFill>
                <a:effectLst/>
                <a:uLnTx/>
                <a:uFillTx/>
                <a:latin typeface="Dosis SemiBold" pitchFamily="2" charset="0"/>
              </a:rPr>
              <a:t> a reçu pour son anniversaire ?</a:t>
            </a:r>
            <a:endParaRPr kumimoji="0" lang="fr-MA" sz="2400" b="1" i="0" u="none" strike="noStrike" kern="1200" cap="none" spc="0" normalizeH="0" baseline="0" noProof="0" dirty="0">
              <a:ln>
                <a:noFill/>
              </a:ln>
              <a:solidFill>
                <a:srgbClr val="424D7B"/>
              </a:solidFill>
              <a:effectLst/>
              <a:uLnTx/>
              <a:uFillTx/>
              <a:latin typeface="Dosis SemiBold" pitchFamily="2" charset="0"/>
            </a:endParaRPr>
          </a:p>
        </p:txBody>
      </p:sp>
      <p:grpSp>
        <p:nvGrpSpPr>
          <p:cNvPr id="12" name="Groupe 11">
            <a:extLst>
              <a:ext uri="{FF2B5EF4-FFF2-40B4-BE49-F238E27FC236}">
                <a16:creationId xmlns:a16="http://schemas.microsoft.com/office/drawing/2014/main" id="{E5428C1D-5FF3-F28A-1E60-48F1BB7E7EF5}"/>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5AFED31F-4790-7979-3C8C-D88A1F5ED94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EEB5EEA-FE1C-3639-7136-3FD20B02BB0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BC0729BE-7FA3-33FA-AE54-4CE9CFCF2C05}"/>
              </a:ext>
            </a:extLst>
          </p:cNvPr>
          <p:cNvPicPr>
            <a:picLocks noChangeAspect="1"/>
          </p:cNvPicPr>
          <p:nvPr/>
        </p:nvPicPr>
        <p:blipFill>
          <a:blip r:embed="rId4"/>
          <a:stretch>
            <a:fillRect/>
          </a:stretch>
        </p:blipFill>
        <p:spPr>
          <a:xfrm>
            <a:off x="2630243" y="2694461"/>
            <a:ext cx="4263538" cy="2575291"/>
          </a:xfrm>
          <a:prstGeom prst="rect">
            <a:avLst/>
          </a:prstGeom>
        </p:spPr>
      </p:pic>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1BF7FFAD-FC57-999B-7B52-097DC049D5E7}"/>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Prenez vos ardoises.</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87B462CD-F3AB-CC07-70BF-35E76E23B38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EB632A12-BAC2-496A-C054-2F57A3D5B880}"/>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1E6C61DC-9E25-5EC3-8FDF-F03AE3F0F28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4E00A46-8442-B35C-BFDD-156557BB8F1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813CF57F-D665-C02E-C668-77DE7272CEC8}"/>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Ecrivez le numéro de la bonne réponse sur votre ardoise (1, 2</a:t>
            </a:r>
            <a:r>
              <a:rPr lang="fr-FR" dirty="0">
                <a:solidFill>
                  <a:prstClr val="black">
                    <a:lumMod val="65000"/>
                    <a:lumOff val="35000"/>
                  </a:prstClr>
                </a:solidFill>
                <a:latin typeface="Dosis Medium" pitchFamily="2" charset="0"/>
              </a:rPr>
              <a:t>, 3 ou</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4 ).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2E4295B3-E54A-E9F5-FBA6-A27C467D24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pic>
        <p:nvPicPr>
          <p:cNvPr id="4" name="Image 3">
            <a:extLst>
              <a:ext uri="{FF2B5EF4-FFF2-40B4-BE49-F238E27FC236}">
                <a16:creationId xmlns:a16="http://schemas.microsoft.com/office/drawing/2014/main" id="{2ED95F24-4CD8-5813-3E06-9AA508A4DE27}"/>
              </a:ext>
            </a:extLst>
          </p:cNvPr>
          <p:cNvPicPr>
            <a:picLocks noChangeAspect="1"/>
          </p:cNvPicPr>
          <p:nvPr/>
        </p:nvPicPr>
        <p:blipFill>
          <a:blip r:embed="rId3"/>
          <a:stretch>
            <a:fillRect/>
          </a:stretch>
        </p:blipFill>
        <p:spPr>
          <a:xfrm>
            <a:off x="570209" y="2868676"/>
            <a:ext cx="8003582" cy="1846447"/>
          </a:xfrm>
          <a:prstGeom prst="rect">
            <a:avLst/>
          </a:prstGeom>
        </p:spPr>
      </p:pic>
      <p:pic>
        <p:nvPicPr>
          <p:cNvPr id="11" name="Image 10" descr="Une image contenant orange, conception&#10;&#10;Le contenu généré par l’IA peut être incorrect.">
            <a:extLst>
              <a:ext uri="{FF2B5EF4-FFF2-40B4-BE49-F238E27FC236}">
                <a16:creationId xmlns:a16="http://schemas.microsoft.com/office/drawing/2014/main" id="{2D85A4CA-EB32-942A-0EE5-584E6E579E10}"/>
              </a:ext>
            </a:extLst>
          </p:cNvPr>
          <p:cNvPicPr>
            <a:picLocks noChangeAspect="1"/>
          </p:cNvPicPr>
          <p:nvPr/>
        </p:nvPicPr>
        <p:blipFill>
          <a:blip r:embed="rId4"/>
          <a:stretch>
            <a:fillRect/>
          </a:stretch>
        </p:blipFill>
        <p:spPr>
          <a:xfrm>
            <a:off x="520216" y="3236180"/>
            <a:ext cx="365140" cy="1340984"/>
          </a:xfrm>
          <a:prstGeom prst="rect">
            <a:avLst/>
          </a:prstGeom>
        </p:spPr>
      </p:pic>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8150B-966D-B6AD-7061-3F913B0EF425}"/>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DD68060C-6C86-0114-920D-60C6009ECA14}"/>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FC2E51EA-A140-E22F-7DE2-2C6C81F887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2DAE5403-D964-59DD-40A2-36CE78130291}"/>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E68BAE5-FFBF-DFF7-11C3-AD559D6D9BC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D651F4-DD74-1D28-58C1-1D9F6E8726E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22783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61EDA-6ACE-0349-F5B5-9ACA2127C7B7}"/>
            </a:ext>
          </a:extLst>
        </p:cNvPr>
        <p:cNvGrpSpPr/>
        <p:nvPr/>
      </p:nvGrpSpPr>
      <p:grpSpPr>
        <a:xfrm>
          <a:off x="0" y="0"/>
          <a:ext cx="0" cy="0"/>
          <a:chOff x="0" y="0"/>
          <a:chExt cx="0" cy="0"/>
        </a:xfrm>
      </p:grpSpPr>
      <p:sp>
        <p:nvSpPr>
          <p:cNvPr id="10" name="Titre 5">
            <a:extLst>
              <a:ext uri="{FF2B5EF4-FFF2-40B4-BE49-F238E27FC236}">
                <a16:creationId xmlns:a16="http://schemas.microsoft.com/office/drawing/2014/main" id="{5D5D6B12-8B6C-8099-EB69-C53BE727FC77}"/>
              </a:ext>
            </a:extLst>
          </p:cNvPr>
          <p:cNvSpPr txBox="1">
            <a:spLocks/>
          </p:cNvSpPr>
          <p:nvPr/>
        </p:nvSpPr>
        <p:spPr>
          <a:xfrm>
            <a:off x="1664399" y="777385"/>
            <a:ext cx="7069843"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bonne réponse est : « </a:t>
            </a:r>
            <a:r>
              <a:rPr kumimoji="0" lang="fr-FR" sz="1600" b="0" i="0" u="none" strike="noStrike" kern="1200" cap="none" spc="0" normalizeH="0" baseline="0" noProof="0" dirty="0" err="1">
                <a:ln>
                  <a:noFill/>
                </a:ln>
                <a:solidFill>
                  <a:prstClr val="black">
                    <a:lumMod val="65000"/>
                    <a:lumOff val="35000"/>
                  </a:prstClr>
                </a:solidFill>
                <a:effectLst/>
                <a:uLnTx/>
                <a:uFillTx/>
                <a:latin typeface="Dosis Medium" pitchFamily="2" charset="0"/>
                <a:ea typeface="+mn-ea"/>
                <a:cs typeface="+mn-cs"/>
              </a:rPr>
              <a:t>Manal</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 reçu un livre.». Qui veut lire et expliquer la réponse ? </a:t>
            </a:r>
          </a:p>
        </p:txBody>
      </p:sp>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6E36BC4-BBD3-0728-F211-800C70AEE74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E771BE0-B696-BFA9-36E1-C1891DC826D3}"/>
              </a:ext>
            </a:extLst>
          </p:cNvPr>
          <p:cNvPicPr>
            <a:picLocks noChangeAspect="1"/>
          </p:cNvPicPr>
          <p:nvPr/>
        </p:nvPicPr>
        <p:blipFill>
          <a:blip r:embed="rId3"/>
          <a:stretch>
            <a:fillRect/>
          </a:stretch>
        </p:blipFill>
        <p:spPr>
          <a:xfrm>
            <a:off x="570209" y="2606283"/>
            <a:ext cx="8003582" cy="1846447"/>
          </a:xfrm>
          <a:prstGeom prst="rect">
            <a:avLst/>
          </a:prstGeom>
        </p:spPr>
      </p:pic>
      <p:pic>
        <p:nvPicPr>
          <p:cNvPr id="7" name="Image 6" descr="Une image contenant orange, conception&#10;&#10;Le contenu généré par l’IA peut être incorrect.">
            <a:extLst>
              <a:ext uri="{FF2B5EF4-FFF2-40B4-BE49-F238E27FC236}">
                <a16:creationId xmlns:a16="http://schemas.microsoft.com/office/drawing/2014/main" id="{FC3CB3F7-20C3-50C1-FC7D-386FA87E37BC}"/>
              </a:ext>
            </a:extLst>
          </p:cNvPr>
          <p:cNvPicPr>
            <a:picLocks noChangeAspect="1"/>
          </p:cNvPicPr>
          <p:nvPr/>
        </p:nvPicPr>
        <p:blipFill>
          <a:blip r:embed="rId4"/>
          <a:stretch>
            <a:fillRect/>
          </a:stretch>
        </p:blipFill>
        <p:spPr>
          <a:xfrm>
            <a:off x="460792" y="2941981"/>
            <a:ext cx="365140" cy="1340984"/>
          </a:xfrm>
          <a:prstGeom prst="rect">
            <a:avLst/>
          </a:prstGeom>
        </p:spPr>
      </p:pic>
      <p:sp>
        <p:nvSpPr>
          <p:cNvPr id="8" name="ZoneTexte 7">
            <a:extLst>
              <a:ext uri="{FF2B5EF4-FFF2-40B4-BE49-F238E27FC236}">
                <a16:creationId xmlns:a16="http://schemas.microsoft.com/office/drawing/2014/main" id="{E64AB28A-4ED8-D25E-9E7A-2A2D758AFA40}"/>
              </a:ext>
            </a:extLst>
          </p:cNvPr>
          <p:cNvSpPr txBox="1"/>
          <p:nvPr/>
        </p:nvSpPr>
        <p:spPr>
          <a:xfrm>
            <a:off x="5012033" y="3612473"/>
            <a:ext cx="374574" cy="400110"/>
          </a:xfrm>
          <a:prstGeom prst="rect">
            <a:avLst/>
          </a:prstGeom>
          <a:noFill/>
        </p:spPr>
        <p:txBody>
          <a:bodyPr wrap="square" rtlCol="0">
            <a:spAutoFit/>
          </a:bodyPr>
          <a:lstStyle/>
          <a:p>
            <a:pPr algn="ctr"/>
            <a:r>
              <a:rPr lang="fr-FR" sz="2000" b="1" dirty="0">
                <a:solidFill>
                  <a:srgbClr val="C00000"/>
                </a:solidFill>
              </a:rPr>
              <a:t>X</a:t>
            </a:r>
          </a:p>
        </p:txBody>
      </p:sp>
    </p:spTree>
    <p:extLst>
      <p:ext uri="{BB962C8B-B14F-4D97-AF65-F5344CB8AC3E}">
        <p14:creationId xmlns:p14="http://schemas.microsoft.com/office/powerpoint/2010/main" val="369759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89984-7A3C-CFA2-12F0-F9773D56EBC8}"/>
            </a:ext>
          </a:extLst>
        </p:cNvPr>
        <p:cNvGrpSpPr/>
        <p:nvPr/>
      </p:nvGrpSpPr>
      <p:grpSpPr>
        <a:xfrm>
          <a:off x="0" y="0"/>
          <a:ext cx="0" cy="0"/>
          <a:chOff x="0" y="0"/>
          <a:chExt cx="0" cy="0"/>
        </a:xfrm>
      </p:grpSpPr>
      <p:sp>
        <p:nvSpPr>
          <p:cNvPr id="8" name="Titre 5">
            <a:extLst>
              <a:ext uri="{FF2B5EF4-FFF2-40B4-BE49-F238E27FC236}">
                <a16:creationId xmlns:a16="http://schemas.microsoft.com/office/drawing/2014/main" id="{5382F041-B1C0-82D4-1855-4BB6A578423A}"/>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Observez cette image et lisez la question. Je vais vous proposer des réponses.   </a:t>
            </a:r>
          </a:p>
        </p:txBody>
      </p:sp>
      <p:sp>
        <p:nvSpPr>
          <p:cNvPr id="10" name="ZoneTexte 9">
            <a:extLst>
              <a:ext uri="{FF2B5EF4-FFF2-40B4-BE49-F238E27FC236}">
                <a16:creationId xmlns:a16="http://schemas.microsoft.com/office/drawing/2014/main" id="{655CE3C3-44C4-94E6-A2A3-388A45E48EF8}"/>
              </a:ext>
            </a:extLst>
          </p:cNvPr>
          <p:cNvSpPr txBox="1"/>
          <p:nvPr/>
        </p:nvSpPr>
        <p:spPr>
          <a:xfrm>
            <a:off x="2828508" y="1762944"/>
            <a:ext cx="3486983"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SemiBold" pitchFamily="2" charset="0"/>
              </a:rPr>
              <a:t>Qu’a vu Samir au zoo ? </a:t>
            </a:r>
            <a:endParaRPr kumimoji="0" lang="fr-MA" sz="2800" b="1" i="0" u="none" strike="noStrike" kern="1200" cap="none" spc="0" normalizeH="0" baseline="0" noProof="0" dirty="0">
              <a:ln>
                <a:noFill/>
              </a:ln>
              <a:solidFill>
                <a:srgbClr val="424D7B"/>
              </a:solidFill>
              <a:effectLst/>
              <a:uLnTx/>
              <a:uFillTx/>
              <a:latin typeface="Dosis SemiBold" pitchFamily="2" charset="0"/>
            </a:endParaRPr>
          </a:p>
        </p:txBody>
      </p:sp>
      <p:grpSp>
        <p:nvGrpSpPr>
          <p:cNvPr id="12" name="Groupe 11">
            <a:extLst>
              <a:ext uri="{FF2B5EF4-FFF2-40B4-BE49-F238E27FC236}">
                <a16:creationId xmlns:a16="http://schemas.microsoft.com/office/drawing/2014/main" id="{3005819D-D2D0-0C87-DFDB-A7995A4FCC07}"/>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42BFD3A5-6534-B139-D31E-D128E8AC732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485B99-1729-4654-7D85-4D253057DA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6F311ED1-B026-26B7-8D5C-6760C7F0DFE6}"/>
              </a:ext>
            </a:extLst>
          </p:cNvPr>
          <p:cNvPicPr>
            <a:picLocks noChangeAspect="1"/>
          </p:cNvPicPr>
          <p:nvPr/>
        </p:nvPicPr>
        <p:blipFill>
          <a:blip r:embed="rId4"/>
          <a:stretch>
            <a:fillRect/>
          </a:stretch>
        </p:blipFill>
        <p:spPr>
          <a:xfrm>
            <a:off x="2425903" y="2659723"/>
            <a:ext cx="4292194" cy="2583085"/>
          </a:xfrm>
          <a:prstGeom prst="rect">
            <a:avLst/>
          </a:prstGeom>
        </p:spPr>
      </p:pic>
    </p:spTree>
    <p:extLst>
      <p:ext uri="{BB962C8B-B14F-4D97-AF65-F5344CB8AC3E}">
        <p14:creationId xmlns:p14="http://schemas.microsoft.com/office/powerpoint/2010/main" val="4103523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6E20C-0783-5E34-FAC5-A45D0AC9CD0A}"/>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3CAF44C7-A375-5C99-539C-AC0266E5222F}"/>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Ecrivez le numéro de la bonne réponse sur votre ardoise (1, 2, 3 </a:t>
            </a:r>
            <a:r>
              <a:rPr lang="fr-FR" dirty="0">
                <a:solidFill>
                  <a:prstClr val="black">
                    <a:lumMod val="65000"/>
                    <a:lumOff val="35000"/>
                  </a:prstClr>
                </a:solidFill>
                <a:latin typeface="Dosis Medium" pitchFamily="2" charset="0"/>
              </a:rPr>
              <a:t>ou 4</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92BB6C3B-718D-3C73-82C8-2DF257D9E5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pic>
        <p:nvPicPr>
          <p:cNvPr id="3" name="Image 2">
            <a:extLst>
              <a:ext uri="{FF2B5EF4-FFF2-40B4-BE49-F238E27FC236}">
                <a16:creationId xmlns:a16="http://schemas.microsoft.com/office/drawing/2014/main" id="{3BC9A9CF-DD06-9F34-7B1D-D06DF4D175E0}"/>
              </a:ext>
            </a:extLst>
          </p:cNvPr>
          <p:cNvPicPr>
            <a:picLocks noChangeAspect="1"/>
          </p:cNvPicPr>
          <p:nvPr/>
        </p:nvPicPr>
        <p:blipFill>
          <a:blip r:embed="rId3"/>
          <a:stretch>
            <a:fillRect/>
          </a:stretch>
        </p:blipFill>
        <p:spPr>
          <a:xfrm>
            <a:off x="454076" y="2678686"/>
            <a:ext cx="8235848" cy="1954757"/>
          </a:xfrm>
          <a:prstGeom prst="rect">
            <a:avLst/>
          </a:prstGeom>
        </p:spPr>
      </p:pic>
      <p:pic>
        <p:nvPicPr>
          <p:cNvPr id="5" name="Image 4" descr="Une image contenant orange, conception&#10;&#10;Le contenu généré par l’IA peut être incorrect.">
            <a:extLst>
              <a:ext uri="{FF2B5EF4-FFF2-40B4-BE49-F238E27FC236}">
                <a16:creationId xmlns:a16="http://schemas.microsoft.com/office/drawing/2014/main" id="{6D13F7A3-2CB6-8A8B-4488-DB2060B6E6BB}"/>
              </a:ext>
            </a:extLst>
          </p:cNvPr>
          <p:cNvPicPr>
            <a:picLocks noChangeAspect="1"/>
          </p:cNvPicPr>
          <p:nvPr/>
        </p:nvPicPr>
        <p:blipFill>
          <a:blip r:embed="rId4"/>
          <a:stretch>
            <a:fillRect/>
          </a:stretch>
        </p:blipFill>
        <p:spPr>
          <a:xfrm>
            <a:off x="434504" y="3182510"/>
            <a:ext cx="337211" cy="1238415"/>
          </a:xfrm>
          <a:prstGeom prst="rect">
            <a:avLst/>
          </a:prstGeom>
        </p:spPr>
      </p:pic>
    </p:spTree>
    <p:extLst>
      <p:ext uri="{BB962C8B-B14F-4D97-AF65-F5344CB8AC3E}">
        <p14:creationId xmlns:p14="http://schemas.microsoft.com/office/powerpoint/2010/main" val="3105593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35A37-3DE7-AA2D-E820-A3F0A0AA3438}"/>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7F13D74F-7F16-58AA-69E0-7C10DAA15F77}"/>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6B31FC24-5B60-8578-8C0E-9000079460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96360F11-8240-897F-F050-E8F888117EDF}"/>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7385C77E-5C35-7EC1-56C6-32EBB04EA48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727F3C1-0D2C-6029-F374-BFC17697B482}"/>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758731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32610-CDE7-B2BC-3D7B-74B9FE0BDCDD}"/>
            </a:ext>
          </a:extLst>
        </p:cNvPr>
        <p:cNvGrpSpPr/>
        <p:nvPr/>
      </p:nvGrpSpPr>
      <p:grpSpPr>
        <a:xfrm>
          <a:off x="0" y="0"/>
          <a:ext cx="0" cy="0"/>
          <a:chOff x="0" y="0"/>
          <a:chExt cx="0" cy="0"/>
        </a:xfrm>
      </p:grpSpPr>
      <p:sp>
        <p:nvSpPr>
          <p:cNvPr id="10" name="Titre 5">
            <a:extLst>
              <a:ext uri="{FF2B5EF4-FFF2-40B4-BE49-F238E27FC236}">
                <a16:creationId xmlns:a16="http://schemas.microsoft.com/office/drawing/2014/main" id="{C39388D8-448A-B463-B0D4-41DC2CD0665A}"/>
              </a:ext>
            </a:extLst>
          </p:cNvPr>
          <p:cNvSpPr txBox="1">
            <a:spLocks/>
          </p:cNvSpPr>
          <p:nvPr/>
        </p:nvSpPr>
        <p:spPr>
          <a:xfrm>
            <a:off x="1536327" y="737628"/>
            <a:ext cx="7153597"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bonne réponse est : « Samir a vu des éléphants.» Qui veut lire et expliquer la réponse ? </a:t>
            </a:r>
          </a:p>
        </p:txBody>
      </p:sp>
      <p:pic>
        <p:nvPicPr>
          <p:cNvPr id="12"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584E3C-D922-AF04-F135-319F60BACF4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E8E52E04-B52B-5DC8-4BFB-71E85A8D9E2B}"/>
              </a:ext>
            </a:extLst>
          </p:cNvPr>
          <p:cNvPicPr>
            <a:picLocks noChangeAspect="1"/>
          </p:cNvPicPr>
          <p:nvPr/>
        </p:nvPicPr>
        <p:blipFill>
          <a:blip r:embed="rId3"/>
          <a:stretch>
            <a:fillRect/>
          </a:stretch>
        </p:blipFill>
        <p:spPr>
          <a:xfrm>
            <a:off x="454076" y="2678686"/>
            <a:ext cx="8235848" cy="1954757"/>
          </a:xfrm>
          <a:prstGeom prst="rect">
            <a:avLst/>
          </a:prstGeom>
        </p:spPr>
      </p:pic>
      <p:pic>
        <p:nvPicPr>
          <p:cNvPr id="5" name="Image 4" descr="Une image contenant orange, conception&#10;&#10;Le contenu généré par l’IA peut être incorrect.">
            <a:extLst>
              <a:ext uri="{FF2B5EF4-FFF2-40B4-BE49-F238E27FC236}">
                <a16:creationId xmlns:a16="http://schemas.microsoft.com/office/drawing/2014/main" id="{832966C4-8C0F-F80C-5CCB-6C11AEEC6E7B}"/>
              </a:ext>
            </a:extLst>
          </p:cNvPr>
          <p:cNvPicPr>
            <a:picLocks noChangeAspect="1"/>
          </p:cNvPicPr>
          <p:nvPr/>
        </p:nvPicPr>
        <p:blipFill>
          <a:blip r:embed="rId4"/>
          <a:stretch>
            <a:fillRect/>
          </a:stretch>
        </p:blipFill>
        <p:spPr>
          <a:xfrm>
            <a:off x="434504" y="3182510"/>
            <a:ext cx="337211" cy="1238415"/>
          </a:xfrm>
          <a:prstGeom prst="rect">
            <a:avLst/>
          </a:prstGeom>
        </p:spPr>
      </p:pic>
      <p:sp>
        <p:nvSpPr>
          <p:cNvPr id="7" name="ZoneTexte 6">
            <a:extLst>
              <a:ext uri="{FF2B5EF4-FFF2-40B4-BE49-F238E27FC236}">
                <a16:creationId xmlns:a16="http://schemas.microsoft.com/office/drawing/2014/main" id="{35F43CBE-12A9-E0BB-90A4-C2B1A7E3ED39}"/>
              </a:ext>
            </a:extLst>
          </p:cNvPr>
          <p:cNvSpPr txBox="1"/>
          <p:nvPr/>
        </p:nvSpPr>
        <p:spPr>
          <a:xfrm>
            <a:off x="5004024" y="3741368"/>
            <a:ext cx="374574" cy="400110"/>
          </a:xfrm>
          <a:prstGeom prst="rect">
            <a:avLst/>
          </a:prstGeom>
          <a:noFill/>
        </p:spPr>
        <p:txBody>
          <a:bodyPr wrap="square" rtlCol="0">
            <a:spAutoFit/>
          </a:bodyPr>
          <a:lstStyle/>
          <a:p>
            <a:pPr algn="ctr"/>
            <a:r>
              <a:rPr lang="fr-FR" sz="2000" b="1" dirty="0">
                <a:solidFill>
                  <a:srgbClr val="C00000"/>
                </a:solidFill>
              </a:rPr>
              <a:t>X</a:t>
            </a:r>
          </a:p>
        </p:txBody>
      </p:sp>
    </p:spTree>
    <p:extLst>
      <p:ext uri="{BB962C8B-B14F-4D97-AF65-F5344CB8AC3E}">
        <p14:creationId xmlns:p14="http://schemas.microsoft.com/office/powerpoint/2010/main" val="2806049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Lecture de mots.</a:t>
            </a:r>
          </a:p>
          <a:p>
            <a:pPr>
              <a:lnSpc>
                <a:spcPct val="150000"/>
              </a:lnSpc>
              <a:defRPr/>
            </a:pPr>
            <a:r>
              <a:rPr lang="fr-FR" dirty="0">
                <a:solidFill>
                  <a:schemeClr val="bg1">
                    <a:lumMod val="50000"/>
                  </a:schemeClr>
                </a:solidFill>
              </a:rPr>
              <a:t>Lecture et compréhension de phrases.</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FR" dirty="0">
                <a:solidFill>
                  <a:srgbClr val="424D7B"/>
                </a:solidFill>
              </a:rPr>
              <a:t>Lecture et compréhension  de texte.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Ouvrez le manuel à la page </a:t>
            </a:r>
            <a:r>
              <a:rPr lang="fr-FR" dirty="0">
                <a:solidFill>
                  <a:schemeClr val="tx1">
                    <a:lumMod val="65000"/>
                    <a:lumOff val="35000"/>
                  </a:schemeClr>
                </a:solidFill>
              </a:rPr>
              <a:t>109</a:t>
            </a:r>
            <a:r>
              <a:rPr lang="fr-FR" dirty="0">
                <a:solidFill>
                  <a:schemeClr val="tx1">
                    <a:lumMod val="65000"/>
                    <a:lumOff val="35000"/>
                  </a:schemeClr>
                </a:solidFill>
                <a:latin typeface="Dosis Medium" pitchFamily="2" charset="0"/>
              </a:rPr>
              <a:t>. On va lire ce texte. </a:t>
            </a: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60E599C0-0669-7B33-FDF5-B747F64418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2082" y="1624017"/>
            <a:ext cx="3077935" cy="4721124"/>
          </a:xfrm>
          <a:prstGeom prst="rect">
            <a:avLst/>
          </a:prstGeom>
        </p:spPr>
      </p:pic>
      <p:sp>
        <p:nvSpPr>
          <p:cNvPr id="3" name="Rectangle : coins arrondis 2">
            <a:extLst>
              <a:ext uri="{FF2B5EF4-FFF2-40B4-BE49-F238E27FC236}">
                <a16:creationId xmlns:a16="http://schemas.microsoft.com/office/drawing/2014/main" id="{7CD91730-74AB-D74F-1EFD-86FF33F8B055}"/>
              </a:ext>
            </a:extLst>
          </p:cNvPr>
          <p:cNvSpPr/>
          <p:nvPr/>
        </p:nvSpPr>
        <p:spPr>
          <a:xfrm>
            <a:off x="3490179" y="2351314"/>
            <a:ext cx="2981740" cy="107768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A40-4A63-0027-00AD-EC82A19E187E}"/>
            </a:ext>
          </a:extLst>
        </p:cNvPr>
        <p:cNvGrpSpPr/>
        <p:nvPr/>
      </p:nvGrpSpPr>
      <p:grpSpPr>
        <a:xfrm>
          <a:off x="0" y="0"/>
          <a:ext cx="0" cy="0"/>
          <a:chOff x="0" y="0"/>
          <a:chExt cx="0" cy="0"/>
        </a:xfrm>
      </p:grpSpPr>
      <p:pic>
        <p:nvPicPr>
          <p:cNvPr id="17" name="Image 16">
            <a:extLst>
              <a:ext uri="{FF2B5EF4-FFF2-40B4-BE49-F238E27FC236}">
                <a16:creationId xmlns:a16="http://schemas.microsoft.com/office/drawing/2014/main" id="{2D5AF5F9-73CD-49BB-4F7B-076027548B5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Titre 3">
            <a:extLst>
              <a:ext uri="{FF2B5EF4-FFF2-40B4-BE49-F238E27FC236}">
                <a16:creationId xmlns:a16="http://schemas.microsoft.com/office/drawing/2014/main" id="{B5442971-DB15-4BB2-58B1-BA687102E29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le texte silencieusement sur votre livret.  </a:t>
            </a:r>
          </a:p>
        </p:txBody>
      </p:sp>
      <p:pic>
        <p:nvPicPr>
          <p:cNvPr id="3" name="Image 2">
            <a:extLst>
              <a:ext uri="{FF2B5EF4-FFF2-40B4-BE49-F238E27FC236}">
                <a16:creationId xmlns:a16="http://schemas.microsoft.com/office/drawing/2014/main" id="{1266EFFC-0CF2-CFDB-6573-D54D06F09E02}"/>
              </a:ext>
            </a:extLst>
          </p:cNvPr>
          <p:cNvPicPr>
            <a:picLocks noChangeAspect="1"/>
          </p:cNvPicPr>
          <p:nvPr/>
        </p:nvPicPr>
        <p:blipFill>
          <a:blip r:embed="rId3"/>
          <a:stretch>
            <a:fillRect/>
          </a:stretch>
        </p:blipFill>
        <p:spPr>
          <a:xfrm>
            <a:off x="764125" y="2219700"/>
            <a:ext cx="7615750" cy="3179235"/>
          </a:xfrm>
          <a:prstGeom prst="rect">
            <a:avLst/>
          </a:prstGeom>
        </p:spPr>
      </p:pic>
    </p:spTree>
    <p:extLst>
      <p:ext uri="{BB962C8B-B14F-4D97-AF65-F5344CB8AC3E}">
        <p14:creationId xmlns:p14="http://schemas.microsoft.com/office/powerpoint/2010/main" val="19265763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65E32-835D-DED6-7B82-FE370B71883B}"/>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71E2085E-BD13-6012-03A0-F6A73BCC58C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 Je vais désigner plusieurs élèves. Chacun va lire un passage.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B1DDE35-2043-0741-51C7-BFAE476154A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a:extLst>
              <a:ext uri="{FF2B5EF4-FFF2-40B4-BE49-F238E27FC236}">
                <a16:creationId xmlns:a16="http://schemas.microsoft.com/office/drawing/2014/main" id="{F2CE53DE-F56A-70CD-CB32-5BB334D461CD}"/>
              </a:ext>
            </a:extLst>
          </p:cNvPr>
          <p:cNvPicPr>
            <a:picLocks noChangeAspect="1"/>
          </p:cNvPicPr>
          <p:nvPr/>
        </p:nvPicPr>
        <p:blipFill>
          <a:blip r:embed="rId3"/>
          <a:stretch>
            <a:fillRect/>
          </a:stretch>
        </p:blipFill>
        <p:spPr>
          <a:xfrm>
            <a:off x="764125" y="2219700"/>
            <a:ext cx="7615750" cy="3179235"/>
          </a:xfrm>
          <a:prstGeom prst="rect">
            <a:avLst/>
          </a:prstGeom>
        </p:spPr>
      </p:pic>
    </p:spTree>
    <p:extLst>
      <p:ext uri="{BB962C8B-B14F-4D97-AF65-F5344CB8AC3E}">
        <p14:creationId xmlns:p14="http://schemas.microsoft.com/office/powerpoint/2010/main" val="27029844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3C262-E40E-01D1-2434-FD2D5737E87F}"/>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B06E4416-0B2A-C73A-6C47-FF09112D69C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A5948A1-7AA4-92CC-0015-643138B2093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ABA6B2-33EA-6A34-7C09-E1F0CD06752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3">
            <a:extLst>
              <a:ext uri="{FF2B5EF4-FFF2-40B4-BE49-F238E27FC236}">
                <a16:creationId xmlns:a16="http://schemas.microsoft.com/office/drawing/2014/main" id="{6CF6F4FE-22BA-6AF8-321B-752F8A14841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ardoises. On va répondre à des questions de compréhension. </a:t>
            </a:r>
          </a:p>
        </p:txBody>
      </p:sp>
      <p:pic>
        <p:nvPicPr>
          <p:cNvPr id="10" name="Espace réservé pour une image  3" descr="Une image contenant capture d’écran, Rectangle, carré&#10;&#10;Le contenu généré par l’IA peut être incorrect.">
            <a:extLst>
              <a:ext uri="{FF2B5EF4-FFF2-40B4-BE49-F238E27FC236}">
                <a16:creationId xmlns:a16="http://schemas.microsoft.com/office/drawing/2014/main" id="{1851B8EF-15D0-0249-A035-610559F45F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152256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5426D-C701-43F1-0DA9-6F14DDE5E929}"/>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31DD5619-DF80-81C3-947C-A4848F3B83F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C8615DA6-86C1-1A76-06E1-43D8AC62250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F3959D2-405B-1906-BF61-FA439B544A6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5D906FDB-1CEF-BBA9-A845-D4975E2E7B2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prstClr val="black">
                    <a:lumMod val="65000"/>
                    <a:lumOff val="35000"/>
                  </a:prstClr>
                </a:solidFill>
                <a:latin typeface="Dosis Medium" pitchFamily="2" charset="0"/>
              </a:rPr>
              <a:t>Aïda a fabriqué un robot</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Écrivez </a:t>
            </a:r>
            <a:r>
              <a:rPr kumimoji="0" lang="fr-FR" sz="1600" b="1"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vrai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ou </a:t>
            </a:r>
            <a:r>
              <a:rPr kumimoji="0" lang="fr-FR" sz="1600" b="1"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faux</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sur vos ardoises. Cherchez la réponse dans le texte. </a:t>
            </a:r>
          </a:p>
        </p:txBody>
      </p:sp>
      <p:sp>
        <p:nvSpPr>
          <p:cNvPr id="4" name="ZoneTexte 3">
            <a:extLst>
              <a:ext uri="{FF2B5EF4-FFF2-40B4-BE49-F238E27FC236}">
                <a16:creationId xmlns:a16="http://schemas.microsoft.com/office/drawing/2014/main" id="{AFA0335E-3901-E8FF-DC89-4455D546ADFE}"/>
              </a:ext>
            </a:extLst>
          </p:cNvPr>
          <p:cNvSpPr txBox="1"/>
          <p:nvPr/>
        </p:nvSpPr>
        <p:spPr>
          <a:xfrm>
            <a:off x="6713995" y="1629128"/>
            <a:ext cx="1807338"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70C0"/>
                </a:solidFill>
                <a:effectLst/>
                <a:uLnTx/>
                <a:uFillTx/>
                <a:latin typeface="Dosis SemiBold" pitchFamily="2" charset="0"/>
              </a:rPr>
              <a:t>Vrai ou </a:t>
            </a:r>
            <a:r>
              <a:rPr lang="fr-FR" sz="2400" b="1" dirty="0">
                <a:solidFill>
                  <a:srgbClr val="0070C0"/>
                </a:solidFill>
                <a:latin typeface="Dosis SemiBold" pitchFamily="2" charset="0"/>
              </a:rPr>
              <a:t>f</a:t>
            </a:r>
            <a:r>
              <a:rPr kumimoji="0" lang="fr-FR" sz="2400" b="1" i="0" u="none" strike="noStrike" kern="1200" cap="none" spc="0" normalizeH="0" baseline="0" noProof="0" dirty="0">
                <a:ln>
                  <a:noFill/>
                </a:ln>
                <a:solidFill>
                  <a:srgbClr val="0070C0"/>
                </a:solidFill>
                <a:effectLst/>
                <a:uLnTx/>
                <a:uFillTx/>
                <a:latin typeface="Dosis SemiBold" pitchFamily="2" charset="0"/>
              </a:rPr>
              <a:t>aux </a:t>
            </a:r>
          </a:p>
        </p:txBody>
      </p:sp>
      <p:sp>
        <p:nvSpPr>
          <p:cNvPr id="7" name="ZoneTexte 6">
            <a:extLst>
              <a:ext uri="{FF2B5EF4-FFF2-40B4-BE49-F238E27FC236}">
                <a16:creationId xmlns:a16="http://schemas.microsoft.com/office/drawing/2014/main" id="{F2E5D3CE-04B1-270C-35B3-D8AD556535C9}"/>
              </a:ext>
            </a:extLst>
          </p:cNvPr>
          <p:cNvSpPr txBox="1"/>
          <p:nvPr/>
        </p:nvSpPr>
        <p:spPr>
          <a:xfrm>
            <a:off x="1681333" y="1782350"/>
            <a:ext cx="3669962" cy="461665"/>
          </a:xfrm>
          <a:prstGeom prst="rect">
            <a:avLst/>
          </a:prstGeom>
          <a:noFill/>
        </p:spPr>
        <p:txBody>
          <a:bodyPr wrap="square">
            <a:spAutoFit/>
          </a:bodyPr>
          <a:lstStyle/>
          <a:p>
            <a:r>
              <a:rPr lang="fr-FR" sz="2400" b="1" dirty="0">
                <a:solidFill>
                  <a:srgbClr val="4B5377"/>
                </a:solidFill>
                <a:latin typeface="Dosis SemiBold" pitchFamily="2" charset="0"/>
              </a:rPr>
              <a:t>  Aïda a fabriqué un robot. </a:t>
            </a:r>
            <a:endParaRPr lang="fr-MA" sz="2000" dirty="0">
              <a:latin typeface="Dosis SemiBold" pitchFamily="2" charset="0"/>
            </a:endParaRPr>
          </a:p>
        </p:txBody>
      </p:sp>
      <p:pic>
        <p:nvPicPr>
          <p:cNvPr id="2" name="Image 1">
            <a:extLst>
              <a:ext uri="{FF2B5EF4-FFF2-40B4-BE49-F238E27FC236}">
                <a16:creationId xmlns:a16="http://schemas.microsoft.com/office/drawing/2014/main" id="{66641633-0CD8-544E-16D2-AD4FBD98D752}"/>
              </a:ext>
            </a:extLst>
          </p:cNvPr>
          <p:cNvPicPr>
            <a:picLocks noChangeAspect="1"/>
          </p:cNvPicPr>
          <p:nvPr/>
        </p:nvPicPr>
        <p:blipFill>
          <a:blip r:embed="rId4"/>
          <a:stretch>
            <a:fillRect/>
          </a:stretch>
        </p:blipFill>
        <p:spPr>
          <a:xfrm>
            <a:off x="764125" y="2585182"/>
            <a:ext cx="7615750" cy="3179235"/>
          </a:xfrm>
          <a:prstGeom prst="rect">
            <a:avLst/>
          </a:prstGeom>
        </p:spPr>
      </p:pic>
    </p:spTree>
    <p:extLst>
      <p:ext uri="{BB962C8B-B14F-4D97-AF65-F5344CB8AC3E}">
        <p14:creationId xmlns:p14="http://schemas.microsoft.com/office/powerpoint/2010/main" val="30316346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38206-AFDE-ACF0-C2D4-3D3FDF7A0F7B}"/>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40C60034-0B01-AFB0-E4BE-FCD5725ABA1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1EE88AF-1E73-5172-3E8C-DB79D743436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4953E0F-0001-5B96-7CCE-4DC744EC2F9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FAC78153-0068-734C-FD70-8B782C663E95}"/>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vos ardoises. La </a:t>
            </a:r>
            <a:r>
              <a:rPr kumimoji="0" lang="fr-FR" sz="1600" b="0" i="0" u="none" strike="noStrike" kern="1200" cap="none" spc="0" normalizeH="0" baseline="0" noProof="0" dirty="0" err="1">
                <a:ln>
                  <a:noFill/>
                </a:ln>
                <a:solidFill>
                  <a:prstClr val="black">
                    <a:lumMod val="65000"/>
                    <a:lumOff val="35000"/>
                  </a:prstClr>
                </a:solidFill>
                <a:effectLst/>
                <a:uLnTx/>
                <a:uFillTx/>
                <a:latin typeface="Dosis Medium" pitchFamily="2" charset="0"/>
                <a:ea typeface="+mn-ea"/>
                <a:cs typeface="+mn-cs"/>
              </a:rPr>
              <a:t>bo</a:t>
            </a:r>
            <a:r>
              <a:rPr lang="fr-FR" dirty="0" err="1">
                <a:solidFill>
                  <a:prstClr val="black">
                    <a:lumMod val="65000"/>
                    <a:lumOff val="35000"/>
                  </a:prstClr>
                </a:solidFill>
                <a:latin typeface="Dosis Medium" pitchFamily="2" charset="0"/>
              </a:rPr>
              <a:t>nne</a:t>
            </a:r>
            <a:r>
              <a:rPr lang="fr-FR" dirty="0">
                <a:solidFill>
                  <a:prstClr val="black">
                    <a:lumMod val="65000"/>
                    <a:lumOff val="35000"/>
                  </a:prstClr>
                </a:solidFill>
                <a:latin typeface="Dosis Medium" pitchFamily="2" charset="0"/>
              </a:rPr>
              <a:t> réponse est : </a:t>
            </a:r>
            <a:r>
              <a:rPr lang="fr-FR" b="1" dirty="0">
                <a:solidFill>
                  <a:prstClr val="black">
                    <a:lumMod val="65000"/>
                    <a:lumOff val="35000"/>
                  </a:prstClr>
                </a:solidFill>
                <a:latin typeface="Dosis Medium" pitchFamily="2" charset="0"/>
              </a:rPr>
              <a:t>vrai</a:t>
            </a:r>
            <a:r>
              <a:rPr lang="fr-FR" dirty="0">
                <a:solidFill>
                  <a:prstClr val="black">
                    <a:lumMod val="65000"/>
                    <a:lumOff val="35000"/>
                  </a:prstClr>
                </a:solidFill>
                <a:latin typeface="Dosis Medium" pitchFamily="2" charset="0"/>
              </a:rPr>
              <a:t>. Elle a fabriqué un robot avec ses camarades.</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C4001874-25D3-3EAC-AA11-22328568663A}"/>
              </a:ext>
            </a:extLst>
          </p:cNvPr>
          <p:cNvSpPr txBox="1"/>
          <p:nvPr/>
        </p:nvSpPr>
        <p:spPr>
          <a:xfrm>
            <a:off x="6134469" y="1698743"/>
            <a:ext cx="1487442"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400" b="1" dirty="0">
                <a:solidFill>
                  <a:srgbClr val="C00000"/>
                </a:solidFill>
                <a:latin typeface="Dosis "/>
              </a:rPr>
              <a:t>Vrai</a:t>
            </a:r>
            <a:r>
              <a:rPr kumimoji="0" lang="fr-FR" sz="2000" b="1" i="0" u="none" strike="noStrike" kern="1200" cap="none" spc="0" normalizeH="0" baseline="0" noProof="0" dirty="0">
                <a:ln>
                  <a:noFill/>
                </a:ln>
                <a:solidFill>
                  <a:srgbClr val="C00000"/>
                </a:solidFill>
                <a:effectLst/>
                <a:uLnTx/>
                <a:uFillTx/>
                <a:latin typeface="Dosis "/>
                <a:ea typeface="+mn-ea"/>
                <a:cs typeface="+mn-cs"/>
              </a:rPr>
              <a:t>  </a:t>
            </a:r>
          </a:p>
        </p:txBody>
      </p:sp>
      <p:sp>
        <p:nvSpPr>
          <p:cNvPr id="3" name="ZoneTexte 2">
            <a:extLst>
              <a:ext uri="{FF2B5EF4-FFF2-40B4-BE49-F238E27FC236}">
                <a16:creationId xmlns:a16="http://schemas.microsoft.com/office/drawing/2014/main" id="{69B4A1C6-6FD8-B004-AD1F-B98E45B9EECB}"/>
              </a:ext>
            </a:extLst>
          </p:cNvPr>
          <p:cNvSpPr txBox="1"/>
          <p:nvPr/>
        </p:nvSpPr>
        <p:spPr>
          <a:xfrm>
            <a:off x="1969717" y="1831091"/>
            <a:ext cx="3669962" cy="461665"/>
          </a:xfrm>
          <a:prstGeom prst="rect">
            <a:avLst/>
          </a:prstGeom>
          <a:noFill/>
        </p:spPr>
        <p:txBody>
          <a:bodyPr wrap="square">
            <a:spAutoFit/>
          </a:bodyPr>
          <a:lstStyle/>
          <a:p>
            <a:r>
              <a:rPr lang="fr-FR" sz="2400" b="1" dirty="0">
                <a:solidFill>
                  <a:srgbClr val="4B5377"/>
                </a:solidFill>
                <a:latin typeface="Dosis SemiBold" pitchFamily="2" charset="0"/>
              </a:rPr>
              <a:t>  Aïda a fabriqué un robot. </a:t>
            </a:r>
            <a:endParaRPr lang="fr-MA" sz="2000" dirty="0">
              <a:latin typeface="Dosis SemiBold" pitchFamily="2" charset="0"/>
            </a:endParaRPr>
          </a:p>
        </p:txBody>
      </p:sp>
      <p:pic>
        <p:nvPicPr>
          <p:cNvPr id="5" name="Image 4">
            <a:extLst>
              <a:ext uri="{FF2B5EF4-FFF2-40B4-BE49-F238E27FC236}">
                <a16:creationId xmlns:a16="http://schemas.microsoft.com/office/drawing/2014/main" id="{C12C1D7E-83DA-46A6-E19C-7B09F3CA8AF6}"/>
              </a:ext>
            </a:extLst>
          </p:cNvPr>
          <p:cNvPicPr>
            <a:picLocks noChangeAspect="1"/>
          </p:cNvPicPr>
          <p:nvPr/>
        </p:nvPicPr>
        <p:blipFill>
          <a:blip r:embed="rId4"/>
          <a:stretch>
            <a:fillRect/>
          </a:stretch>
        </p:blipFill>
        <p:spPr>
          <a:xfrm>
            <a:off x="764125" y="2585182"/>
            <a:ext cx="7615750" cy="3179235"/>
          </a:xfrm>
          <a:prstGeom prst="rect">
            <a:avLst/>
          </a:prstGeom>
        </p:spPr>
      </p:pic>
      <p:sp>
        <p:nvSpPr>
          <p:cNvPr id="6" name="Rectangle 5">
            <a:extLst>
              <a:ext uri="{FF2B5EF4-FFF2-40B4-BE49-F238E27FC236}">
                <a16:creationId xmlns:a16="http://schemas.microsoft.com/office/drawing/2014/main" id="{B20951A5-58BD-6358-6BB7-23CD73DDD865}"/>
              </a:ext>
            </a:extLst>
          </p:cNvPr>
          <p:cNvSpPr/>
          <p:nvPr/>
        </p:nvSpPr>
        <p:spPr>
          <a:xfrm>
            <a:off x="1614114" y="3257721"/>
            <a:ext cx="3951799" cy="34255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9950703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C07FD-B44A-4DF3-D879-F908F294E0A7}"/>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59F22EE-6567-2849-0A1D-36E80E57E596}"/>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8796A03-927F-8D2F-1516-A739230AFAF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FC8CCDF-FB65-7E1F-DF1A-C62F4448438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CCCF3035-7B75-0830-7B64-DA71ECE428FD}"/>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Aida est allée à la mer.</a:t>
            </a:r>
            <a:r>
              <a:rPr lang="fr-FR" dirty="0">
                <a:solidFill>
                  <a:prstClr val="black">
                    <a:lumMod val="65000"/>
                    <a:lumOff val="35000"/>
                  </a:prstClr>
                </a:solidFill>
                <a:latin typeface="Dosis Medium" pitchFamily="2" charset="0"/>
              </a:rPr>
              <a:t>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vrai ou faux sur vos ardoises. Cherchez  la réponse dans le texte. </a:t>
            </a:r>
          </a:p>
        </p:txBody>
      </p:sp>
      <p:sp>
        <p:nvSpPr>
          <p:cNvPr id="4" name="ZoneTexte 3">
            <a:extLst>
              <a:ext uri="{FF2B5EF4-FFF2-40B4-BE49-F238E27FC236}">
                <a16:creationId xmlns:a16="http://schemas.microsoft.com/office/drawing/2014/main" id="{F712297E-785F-5D17-E7C8-8486B85DAB56}"/>
              </a:ext>
            </a:extLst>
          </p:cNvPr>
          <p:cNvSpPr txBox="1"/>
          <p:nvPr/>
        </p:nvSpPr>
        <p:spPr>
          <a:xfrm>
            <a:off x="6463313" y="1677102"/>
            <a:ext cx="1960693"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70C0"/>
                </a:solidFill>
                <a:effectLst/>
                <a:uLnTx/>
                <a:uFillTx/>
                <a:latin typeface="Dosis "/>
                <a:ea typeface="+mn-ea"/>
                <a:cs typeface="+mn-cs"/>
              </a:rPr>
              <a:t>Vrai </a:t>
            </a:r>
            <a:r>
              <a:rPr lang="fr-FR" sz="2400" b="1" dirty="0">
                <a:solidFill>
                  <a:srgbClr val="0070C0"/>
                </a:solidFill>
                <a:latin typeface="Dosis "/>
              </a:rPr>
              <a:t>ou  f</a:t>
            </a:r>
            <a:r>
              <a:rPr kumimoji="0" lang="fr-FR" sz="24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7" name="ZoneTexte 6">
            <a:extLst>
              <a:ext uri="{FF2B5EF4-FFF2-40B4-BE49-F238E27FC236}">
                <a16:creationId xmlns:a16="http://schemas.microsoft.com/office/drawing/2014/main" id="{41281AAD-EE3F-506E-FEB5-71A0F56C528B}"/>
              </a:ext>
            </a:extLst>
          </p:cNvPr>
          <p:cNvSpPr txBox="1"/>
          <p:nvPr/>
        </p:nvSpPr>
        <p:spPr>
          <a:xfrm>
            <a:off x="2121490" y="1792518"/>
            <a:ext cx="3841988" cy="461665"/>
          </a:xfrm>
          <a:prstGeom prst="rect">
            <a:avLst/>
          </a:prstGeom>
          <a:noFill/>
        </p:spPr>
        <p:txBody>
          <a:bodyPr wrap="square">
            <a:spAutoFit/>
          </a:bodyPr>
          <a:lstStyle/>
          <a:p>
            <a:r>
              <a:rPr kumimoji="0" lang="fr-FR" sz="2400" b="1" i="0" u="none" strike="noStrike" kern="1200" cap="none" spc="0" normalizeH="0" baseline="0" noProof="0" dirty="0">
                <a:ln>
                  <a:noFill/>
                </a:ln>
                <a:solidFill>
                  <a:srgbClr val="424D7B"/>
                </a:solidFill>
                <a:effectLst/>
                <a:uLnTx/>
                <a:uFillTx/>
                <a:latin typeface="Dosis SemiBold" pitchFamily="2" charset="0"/>
              </a:rPr>
              <a:t>Aida est allée à la mer. </a:t>
            </a:r>
            <a:endParaRPr lang="fr-MA" sz="2400" dirty="0">
              <a:solidFill>
                <a:srgbClr val="424D7B"/>
              </a:solidFill>
              <a:latin typeface="Dosis SemiBold" pitchFamily="2" charset="0"/>
            </a:endParaRPr>
          </a:p>
        </p:txBody>
      </p:sp>
      <p:pic>
        <p:nvPicPr>
          <p:cNvPr id="2" name="Image 1">
            <a:extLst>
              <a:ext uri="{FF2B5EF4-FFF2-40B4-BE49-F238E27FC236}">
                <a16:creationId xmlns:a16="http://schemas.microsoft.com/office/drawing/2014/main" id="{80663E84-602E-8562-230A-A4BC1CB44585}"/>
              </a:ext>
            </a:extLst>
          </p:cNvPr>
          <p:cNvPicPr>
            <a:picLocks noChangeAspect="1"/>
          </p:cNvPicPr>
          <p:nvPr/>
        </p:nvPicPr>
        <p:blipFill>
          <a:blip r:embed="rId4"/>
          <a:stretch>
            <a:fillRect/>
          </a:stretch>
        </p:blipFill>
        <p:spPr>
          <a:xfrm>
            <a:off x="764125" y="2585182"/>
            <a:ext cx="7615750" cy="3179235"/>
          </a:xfrm>
          <a:prstGeom prst="rect">
            <a:avLst/>
          </a:prstGeom>
        </p:spPr>
      </p:pic>
    </p:spTree>
    <p:extLst>
      <p:ext uri="{BB962C8B-B14F-4D97-AF65-F5344CB8AC3E}">
        <p14:creationId xmlns:p14="http://schemas.microsoft.com/office/powerpoint/2010/main" val="26679987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8882-FFC6-E183-B834-9B227C451DC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FC38B0BD-0A06-F6A3-6AF5-BBEFB86ED55F}"/>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316CAFD-DC85-11AD-74C2-BBB38B9539B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21EF2BA-D734-A041-E2DE-349C927822C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5C23F75F-B00E-6065-3074-19D7F3C01A89}"/>
              </a:ext>
            </a:extLst>
          </p:cNvPr>
          <p:cNvSpPr txBox="1">
            <a:spLocks/>
          </p:cNvSpPr>
          <p:nvPr/>
        </p:nvSpPr>
        <p:spPr>
          <a:xfrm>
            <a:off x="1572967" y="777385"/>
            <a:ext cx="714520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faux. « elle est allée au zoo.»</a:t>
            </a:r>
            <a:r>
              <a:rPr lang="fr-FR" dirty="0">
                <a:solidFill>
                  <a:prstClr val="black">
                    <a:lumMod val="65000"/>
                    <a:lumOff val="35000"/>
                  </a:prstClr>
                </a:solidFill>
                <a:latin typeface="Dosis Medium" pitchFamily="2" charset="0"/>
              </a:rPr>
              <a:t>.</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4F2A97C5-BF6C-2421-8857-B2086D28D574}"/>
              </a:ext>
            </a:extLst>
          </p:cNvPr>
          <p:cNvSpPr txBox="1"/>
          <p:nvPr/>
        </p:nvSpPr>
        <p:spPr>
          <a:xfrm>
            <a:off x="6260028" y="1698743"/>
            <a:ext cx="1487442"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400" b="1" dirty="0">
                <a:solidFill>
                  <a:srgbClr val="C00000"/>
                </a:solidFill>
                <a:latin typeface="Dosis "/>
              </a:rPr>
              <a:t>Faux</a:t>
            </a:r>
            <a:r>
              <a:rPr kumimoji="0" lang="fr-FR" sz="2000" b="1" i="0" u="none" strike="noStrike" kern="1200" cap="none" spc="0" normalizeH="0" baseline="0" noProof="0" dirty="0">
                <a:ln>
                  <a:noFill/>
                </a:ln>
                <a:solidFill>
                  <a:srgbClr val="C00000"/>
                </a:solidFill>
                <a:effectLst/>
                <a:uLnTx/>
                <a:uFillTx/>
                <a:latin typeface="Dosis "/>
                <a:ea typeface="+mn-ea"/>
                <a:cs typeface="+mn-cs"/>
              </a:rPr>
              <a:t>  </a:t>
            </a:r>
          </a:p>
        </p:txBody>
      </p:sp>
      <p:sp>
        <p:nvSpPr>
          <p:cNvPr id="2" name="ZoneTexte 1">
            <a:extLst>
              <a:ext uri="{FF2B5EF4-FFF2-40B4-BE49-F238E27FC236}">
                <a16:creationId xmlns:a16="http://schemas.microsoft.com/office/drawing/2014/main" id="{020E5B92-5FC2-2E16-30A6-4C9CA18DB0C2}"/>
              </a:ext>
            </a:extLst>
          </p:cNvPr>
          <p:cNvSpPr txBox="1"/>
          <p:nvPr/>
        </p:nvSpPr>
        <p:spPr>
          <a:xfrm>
            <a:off x="1981992" y="1873767"/>
            <a:ext cx="3841988" cy="461665"/>
          </a:xfrm>
          <a:prstGeom prst="rect">
            <a:avLst/>
          </a:prstGeom>
          <a:noFill/>
        </p:spPr>
        <p:txBody>
          <a:bodyPr wrap="square">
            <a:spAutoFit/>
          </a:bodyPr>
          <a:lstStyle/>
          <a:p>
            <a:r>
              <a:rPr kumimoji="0" lang="fr-FR" sz="2400" b="1" i="0" u="none" strike="noStrike" kern="1200" cap="none" spc="0" normalizeH="0" baseline="0" noProof="0" dirty="0">
                <a:ln>
                  <a:noFill/>
                </a:ln>
                <a:solidFill>
                  <a:srgbClr val="424D7B"/>
                </a:solidFill>
                <a:effectLst/>
                <a:uLnTx/>
                <a:uFillTx/>
                <a:latin typeface="Dosis SemiBold" pitchFamily="2" charset="0"/>
              </a:rPr>
              <a:t>Aida est allée à la mer. </a:t>
            </a:r>
            <a:endParaRPr lang="fr-MA" sz="2400" dirty="0">
              <a:solidFill>
                <a:srgbClr val="424D7B"/>
              </a:solidFill>
              <a:latin typeface="Dosis SemiBold" pitchFamily="2" charset="0"/>
            </a:endParaRPr>
          </a:p>
        </p:txBody>
      </p:sp>
      <p:pic>
        <p:nvPicPr>
          <p:cNvPr id="6" name="Image 5">
            <a:extLst>
              <a:ext uri="{FF2B5EF4-FFF2-40B4-BE49-F238E27FC236}">
                <a16:creationId xmlns:a16="http://schemas.microsoft.com/office/drawing/2014/main" id="{A6A2C0CB-3179-6290-F4D2-A3638FD37CFD}"/>
              </a:ext>
            </a:extLst>
          </p:cNvPr>
          <p:cNvPicPr>
            <a:picLocks noChangeAspect="1"/>
          </p:cNvPicPr>
          <p:nvPr/>
        </p:nvPicPr>
        <p:blipFill>
          <a:blip r:embed="rId4"/>
          <a:stretch>
            <a:fillRect/>
          </a:stretch>
        </p:blipFill>
        <p:spPr>
          <a:xfrm>
            <a:off x="764125" y="2585182"/>
            <a:ext cx="7615750" cy="3179235"/>
          </a:xfrm>
          <a:prstGeom prst="rect">
            <a:avLst/>
          </a:prstGeom>
        </p:spPr>
      </p:pic>
      <p:sp>
        <p:nvSpPr>
          <p:cNvPr id="8" name="Rectangle 7">
            <a:extLst>
              <a:ext uri="{FF2B5EF4-FFF2-40B4-BE49-F238E27FC236}">
                <a16:creationId xmlns:a16="http://schemas.microsoft.com/office/drawing/2014/main" id="{E304F95C-A73F-56DF-F4E3-787098B02AE9}"/>
              </a:ext>
            </a:extLst>
          </p:cNvPr>
          <p:cNvSpPr/>
          <p:nvPr/>
        </p:nvSpPr>
        <p:spPr>
          <a:xfrm flipV="1">
            <a:off x="5823980" y="3866877"/>
            <a:ext cx="1729759" cy="307921"/>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1057947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9CCD9-B08C-0AF4-CD5E-B63B63909A86}"/>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27733DB9-6639-5692-7F55-C7046FF0EC49}"/>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9223ECA-03EE-AA48-E79C-0F061E5B842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8CCE0C-9564-E2DF-8ABD-D574E4A3B7C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E59611CF-6756-CB36-DEA1-5024BA38735F}"/>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Elle a eu peur au zoo. Écrivez vrai ou faux sur vos ardoises. Cherchez la réponse dans le texte. </a:t>
            </a:r>
          </a:p>
        </p:txBody>
      </p:sp>
      <p:sp>
        <p:nvSpPr>
          <p:cNvPr id="4" name="ZoneTexte 3">
            <a:extLst>
              <a:ext uri="{FF2B5EF4-FFF2-40B4-BE49-F238E27FC236}">
                <a16:creationId xmlns:a16="http://schemas.microsoft.com/office/drawing/2014/main" id="{09EF728A-EE31-CCE9-D630-47779262C56C}"/>
              </a:ext>
            </a:extLst>
          </p:cNvPr>
          <p:cNvSpPr txBox="1"/>
          <p:nvPr/>
        </p:nvSpPr>
        <p:spPr>
          <a:xfrm>
            <a:off x="6869928" y="1854313"/>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Dosis "/>
                <a:ea typeface="+mn-ea"/>
                <a:cs typeface="+mn-cs"/>
              </a:rPr>
              <a:t>Vrai </a:t>
            </a:r>
            <a:r>
              <a:rPr lang="fr-FR" sz="2000" b="1" dirty="0">
                <a:solidFill>
                  <a:srgbClr val="0070C0"/>
                </a:solidFill>
                <a:latin typeface="Dosis "/>
              </a:rPr>
              <a:t>ou</a:t>
            </a:r>
            <a:r>
              <a:rPr kumimoji="0" lang="fr-FR" sz="2000" b="1" i="0" u="none" strike="noStrike" kern="1200" cap="none" spc="0" normalizeH="0" baseline="0" noProof="0" dirty="0">
                <a:ln>
                  <a:noFill/>
                </a:ln>
                <a:solidFill>
                  <a:srgbClr val="0070C0"/>
                </a:solidFill>
                <a:effectLst/>
                <a:uLnTx/>
                <a:uFillTx/>
                <a:latin typeface="Dosis "/>
                <a:ea typeface="+mn-ea"/>
                <a:cs typeface="+mn-cs"/>
              </a:rPr>
              <a:t> </a:t>
            </a:r>
            <a:r>
              <a:rPr lang="fr-FR" sz="2000" b="1" dirty="0">
                <a:solidFill>
                  <a:srgbClr val="0070C0"/>
                </a:solidFill>
                <a:latin typeface="Dosis "/>
              </a:rPr>
              <a:t>f</a:t>
            </a:r>
            <a:r>
              <a:rPr kumimoji="0" lang="fr-FR" sz="20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7" name="ZoneTexte 6">
            <a:extLst>
              <a:ext uri="{FF2B5EF4-FFF2-40B4-BE49-F238E27FC236}">
                <a16:creationId xmlns:a16="http://schemas.microsoft.com/office/drawing/2014/main" id="{33234A7C-16AA-D9F9-A2D3-7E3DCA1E5D01}"/>
              </a:ext>
            </a:extLst>
          </p:cNvPr>
          <p:cNvSpPr txBox="1"/>
          <p:nvPr/>
        </p:nvSpPr>
        <p:spPr>
          <a:xfrm>
            <a:off x="2822715" y="1863923"/>
            <a:ext cx="3093057" cy="461665"/>
          </a:xfrm>
          <a:prstGeom prst="rect">
            <a:avLst/>
          </a:prstGeom>
          <a:noFill/>
        </p:spPr>
        <p:txBody>
          <a:bodyPr wrap="square">
            <a:spAutoFit/>
          </a:bodyPr>
          <a:lstStyle/>
          <a:p>
            <a:r>
              <a:rPr lang="fr-FR" sz="2400" b="1" dirty="0">
                <a:solidFill>
                  <a:srgbClr val="4B5377"/>
                </a:solidFill>
                <a:latin typeface="Dosis SemiBold" pitchFamily="2" charset="0"/>
              </a:rPr>
              <a:t>Elle a eu peur au zoo. </a:t>
            </a:r>
            <a:endParaRPr lang="fr-MA" sz="2400" b="1" dirty="0">
              <a:solidFill>
                <a:srgbClr val="4B5377"/>
              </a:solidFill>
              <a:latin typeface="Dosis SemiBold" pitchFamily="2" charset="0"/>
            </a:endParaRPr>
          </a:p>
        </p:txBody>
      </p:sp>
      <p:pic>
        <p:nvPicPr>
          <p:cNvPr id="2" name="Image 1">
            <a:extLst>
              <a:ext uri="{FF2B5EF4-FFF2-40B4-BE49-F238E27FC236}">
                <a16:creationId xmlns:a16="http://schemas.microsoft.com/office/drawing/2014/main" id="{8D83150B-E570-9E92-2358-2EB7B962759E}"/>
              </a:ext>
            </a:extLst>
          </p:cNvPr>
          <p:cNvPicPr>
            <a:picLocks noChangeAspect="1"/>
          </p:cNvPicPr>
          <p:nvPr/>
        </p:nvPicPr>
        <p:blipFill>
          <a:blip r:embed="rId4"/>
          <a:stretch>
            <a:fillRect/>
          </a:stretch>
        </p:blipFill>
        <p:spPr>
          <a:xfrm>
            <a:off x="764125" y="2585182"/>
            <a:ext cx="7615750" cy="3179235"/>
          </a:xfrm>
          <a:prstGeom prst="rect">
            <a:avLst/>
          </a:prstGeom>
        </p:spPr>
      </p:pic>
    </p:spTree>
    <p:extLst>
      <p:ext uri="{BB962C8B-B14F-4D97-AF65-F5344CB8AC3E}">
        <p14:creationId xmlns:p14="http://schemas.microsoft.com/office/powerpoint/2010/main" val="4596598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C86D2-5D67-5218-7BAA-066A5CEF54C7}"/>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2CC11F59-FE5A-7BDE-E6D4-97AA04C72C93}"/>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63CAE477-34F7-89CF-0F4F-7AD735C9747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9D3C9C-4F7D-2A40-5187-F26728139F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66308CBB-D76D-2555-CA89-F43717D2FD3B}"/>
              </a:ext>
            </a:extLst>
          </p:cNvPr>
          <p:cNvSpPr txBox="1">
            <a:spLocks/>
          </p:cNvSpPr>
          <p:nvPr/>
        </p:nvSpPr>
        <p:spPr>
          <a:xfrm>
            <a:off x="1681333" y="777385"/>
            <a:ext cx="696968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b="1" dirty="0">
                <a:solidFill>
                  <a:prstClr val="black">
                    <a:lumMod val="65000"/>
                    <a:lumOff val="35000"/>
                  </a:prstClr>
                </a:solidFill>
                <a:latin typeface="Dosis Medium" pitchFamily="2" charset="0"/>
              </a:rPr>
              <a:t>vrai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Le gros hippopotame qui se cachait dans le lac lui a fait très peur. »</a:t>
            </a:r>
          </a:p>
        </p:txBody>
      </p:sp>
      <p:sp>
        <p:nvSpPr>
          <p:cNvPr id="4" name="ZoneTexte 3">
            <a:extLst>
              <a:ext uri="{FF2B5EF4-FFF2-40B4-BE49-F238E27FC236}">
                <a16:creationId xmlns:a16="http://schemas.microsoft.com/office/drawing/2014/main" id="{C1420650-1E8E-CCE7-35A7-9ADC3D2101B2}"/>
              </a:ext>
            </a:extLst>
          </p:cNvPr>
          <p:cNvSpPr txBox="1"/>
          <p:nvPr/>
        </p:nvSpPr>
        <p:spPr>
          <a:xfrm>
            <a:off x="6820375" y="1933903"/>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000" b="1" dirty="0">
                <a:solidFill>
                  <a:srgbClr val="C00000"/>
                </a:solidFill>
                <a:latin typeface="Dosis "/>
              </a:rPr>
              <a:t>Vrai</a:t>
            </a:r>
            <a:r>
              <a:rPr kumimoji="0" lang="fr-FR" sz="2000" b="1" i="0" u="none" strike="noStrike" kern="1200" cap="none" spc="0" normalizeH="0" baseline="0" noProof="0" dirty="0">
                <a:ln>
                  <a:noFill/>
                </a:ln>
                <a:solidFill>
                  <a:srgbClr val="C00000"/>
                </a:solidFill>
                <a:effectLst/>
                <a:uLnTx/>
                <a:uFillTx/>
                <a:latin typeface="Dosis "/>
                <a:ea typeface="+mn-ea"/>
                <a:cs typeface="+mn-cs"/>
              </a:rPr>
              <a:t>  </a:t>
            </a:r>
          </a:p>
        </p:txBody>
      </p:sp>
      <p:sp>
        <p:nvSpPr>
          <p:cNvPr id="3" name="ZoneTexte 2">
            <a:extLst>
              <a:ext uri="{FF2B5EF4-FFF2-40B4-BE49-F238E27FC236}">
                <a16:creationId xmlns:a16="http://schemas.microsoft.com/office/drawing/2014/main" id="{D2BA8169-7653-E879-AE09-517467DAFF4C}"/>
              </a:ext>
            </a:extLst>
          </p:cNvPr>
          <p:cNvSpPr txBox="1"/>
          <p:nvPr/>
        </p:nvSpPr>
        <p:spPr>
          <a:xfrm>
            <a:off x="2189950" y="1914605"/>
            <a:ext cx="2976226" cy="461665"/>
          </a:xfrm>
          <a:prstGeom prst="rect">
            <a:avLst/>
          </a:prstGeom>
          <a:noFill/>
        </p:spPr>
        <p:txBody>
          <a:bodyPr wrap="square">
            <a:spAutoFit/>
          </a:bodyPr>
          <a:lstStyle/>
          <a:p>
            <a:r>
              <a:rPr lang="fr-FR" sz="2400" b="1" dirty="0">
                <a:solidFill>
                  <a:srgbClr val="4B5377"/>
                </a:solidFill>
                <a:latin typeface="Dosis SemiBold" pitchFamily="2" charset="0"/>
              </a:rPr>
              <a:t>Elle a eu peur au zoo. </a:t>
            </a:r>
          </a:p>
        </p:txBody>
      </p:sp>
      <p:pic>
        <p:nvPicPr>
          <p:cNvPr id="2" name="Image 1">
            <a:extLst>
              <a:ext uri="{FF2B5EF4-FFF2-40B4-BE49-F238E27FC236}">
                <a16:creationId xmlns:a16="http://schemas.microsoft.com/office/drawing/2014/main" id="{77E3AEAC-8533-E705-6337-5E7C5821C559}"/>
              </a:ext>
            </a:extLst>
          </p:cNvPr>
          <p:cNvPicPr>
            <a:picLocks noChangeAspect="1"/>
          </p:cNvPicPr>
          <p:nvPr/>
        </p:nvPicPr>
        <p:blipFill>
          <a:blip r:embed="rId4"/>
          <a:stretch>
            <a:fillRect/>
          </a:stretch>
        </p:blipFill>
        <p:spPr>
          <a:xfrm>
            <a:off x="764125" y="2585182"/>
            <a:ext cx="7615750" cy="3179235"/>
          </a:xfrm>
          <a:prstGeom prst="rect">
            <a:avLst/>
          </a:prstGeom>
        </p:spPr>
      </p:pic>
      <p:sp>
        <p:nvSpPr>
          <p:cNvPr id="7" name="Rectangle 6">
            <a:extLst>
              <a:ext uri="{FF2B5EF4-FFF2-40B4-BE49-F238E27FC236}">
                <a16:creationId xmlns:a16="http://schemas.microsoft.com/office/drawing/2014/main" id="{6834D0E0-A202-2AAF-1DDB-DD3A41B30B27}"/>
              </a:ext>
            </a:extLst>
          </p:cNvPr>
          <p:cNvSpPr/>
          <p:nvPr/>
        </p:nvSpPr>
        <p:spPr>
          <a:xfrm>
            <a:off x="834901" y="4471648"/>
            <a:ext cx="1693614" cy="360546"/>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 name="Rectangle 7">
            <a:extLst>
              <a:ext uri="{FF2B5EF4-FFF2-40B4-BE49-F238E27FC236}">
                <a16:creationId xmlns:a16="http://schemas.microsoft.com/office/drawing/2014/main" id="{3D93F5F1-DAA1-3C8B-2D3F-0305321DEA86}"/>
              </a:ext>
            </a:extLst>
          </p:cNvPr>
          <p:cNvSpPr/>
          <p:nvPr/>
        </p:nvSpPr>
        <p:spPr>
          <a:xfrm>
            <a:off x="4196071" y="4174799"/>
            <a:ext cx="4111746" cy="360546"/>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7759858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DFC1-77E2-8B8C-531F-6FD619A08C7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A6E510A-B2BF-BA54-18AA-465C41E5FC0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0510C9AE-792C-CE91-AE76-46A7B066AC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3FD7F81-5DE9-4E22-51AF-659FAB7370C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1EE9C67B-F50A-12D5-85E0-6A07DE2B509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synonyme de « </a:t>
            </a:r>
            <a:r>
              <a:rPr lang="fr-FR" dirty="0">
                <a:solidFill>
                  <a:prstClr val="black">
                    <a:lumMod val="65000"/>
                    <a:lumOff val="35000"/>
                  </a:prstClr>
                </a:solidFill>
                <a:latin typeface="Dosis Medium" pitchFamily="2" charset="0"/>
              </a:rPr>
              <a:t>camarades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Écrivez la réponse sur vos ardoises. </a:t>
            </a:r>
          </a:p>
        </p:txBody>
      </p:sp>
      <p:sp>
        <p:nvSpPr>
          <p:cNvPr id="4" name="ZoneTexte 3">
            <a:extLst>
              <a:ext uri="{FF2B5EF4-FFF2-40B4-BE49-F238E27FC236}">
                <a16:creationId xmlns:a16="http://schemas.microsoft.com/office/drawing/2014/main" id="{69C27211-68E8-C938-01BF-3ACC77ADA1D4}"/>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solidFill>
                  <a:srgbClr val="424D7B"/>
                </a:solidFill>
                <a:latin typeface="Dosis SemiBold" pitchFamily="2" charset="0"/>
              </a:rPr>
              <a:t>Camarades = ____________  </a:t>
            </a:r>
            <a:r>
              <a:rPr kumimoji="0" lang="fr-FR" sz="2800" b="1" i="0" u="none" strike="noStrike" kern="1200" cap="none" spc="0" normalizeH="0" baseline="0" noProof="0" dirty="0">
                <a:ln>
                  <a:noFill/>
                </a:ln>
                <a:solidFill>
                  <a:srgbClr val="424D7B"/>
                </a:solidFill>
                <a:effectLst/>
                <a:uLnTx/>
                <a:uFillTx/>
                <a:latin typeface="Dosis SemiBold" pitchFamily="2" charset="0"/>
              </a:rPr>
              <a:t>  </a:t>
            </a:r>
          </a:p>
        </p:txBody>
      </p:sp>
      <p:pic>
        <p:nvPicPr>
          <p:cNvPr id="2" name="Image 1">
            <a:extLst>
              <a:ext uri="{FF2B5EF4-FFF2-40B4-BE49-F238E27FC236}">
                <a16:creationId xmlns:a16="http://schemas.microsoft.com/office/drawing/2014/main" id="{CA0469C8-3C2E-2D03-BBF8-5F8CC26B8494}"/>
              </a:ext>
            </a:extLst>
          </p:cNvPr>
          <p:cNvPicPr>
            <a:picLocks noChangeAspect="1"/>
          </p:cNvPicPr>
          <p:nvPr/>
        </p:nvPicPr>
        <p:blipFill>
          <a:blip r:embed="rId4"/>
          <a:stretch>
            <a:fillRect/>
          </a:stretch>
        </p:blipFill>
        <p:spPr>
          <a:xfrm>
            <a:off x="764125" y="2534920"/>
            <a:ext cx="7615750" cy="3179235"/>
          </a:xfrm>
          <a:prstGeom prst="rect">
            <a:avLst/>
          </a:prstGeom>
        </p:spPr>
      </p:pic>
    </p:spTree>
    <p:extLst>
      <p:ext uri="{BB962C8B-B14F-4D97-AF65-F5344CB8AC3E}">
        <p14:creationId xmlns:p14="http://schemas.microsoft.com/office/powerpoint/2010/main" val="2522152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3F07F-8195-AB3E-0397-71213409CC8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CC434A30-F5F3-F68C-9E1A-F941239DD17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8DDA0AD6-53B5-96C9-C3A0-719F130D3D7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A6E38C-9F40-CE9F-FD83-AB8C281093F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688195BC-08B1-2950-4CF5-5D19B6DFC56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amis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a:t>
            </a:r>
          </a:p>
        </p:txBody>
      </p:sp>
      <p:pic>
        <p:nvPicPr>
          <p:cNvPr id="4" name="Image 3">
            <a:extLst>
              <a:ext uri="{FF2B5EF4-FFF2-40B4-BE49-F238E27FC236}">
                <a16:creationId xmlns:a16="http://schemas.microsoft.com/office/drawing/2014/main" id="{411BB0A8-C445-E7E5-CB44-D4F9078F643D}"/>
              </a:ext>
            </a:extLst>
          </p:cNvPr>
          <p:cNvPicPr>
            <a:picLocks noChangeAspect="1"/>
          </p:cNvPicPr>
          <p:nvPr/>
        </p:nvPicPr>
        <p:blipFill>
          <a:blip r:embed="rId4"/>
          <a:stretch>
            <a:fillRect/>
          </a:stretch>
        </p:blipFill>
        <p:spPr>
          <a:xfrm>
            <a:off x="764125" y="2534920"/>
            <a:ext cx="7615750" cy="3179235"/>
          </a:xfrm>
          <a:prstGeom prst="rect">
            <a:avLst/>
          </a:prstGeom>
        </p:spPr>
      </p:pic>
      <p:sp>
        <p:nvSpPr>
          <p:cNvPr id="5" name="ZoneTexte 4">
            <a:extLst>
              <a:ext uri="{FF2B5EF4-FFF2-40B4-BE49-F238E27FC236}">
                <a16:creationId xmlns:a16="http://schemas.microsoft.com/office/drawing/2014/main" id="{C2DC760C-B1A0-56D3-1425-C473A50C2AD1}"/>
              </a:ext>
            </a:extLst>
          </p:cNvPr>
          <p:cNvSpPr txBox="1"/>
          <p:nvPr/>
        </p:nvSpPr>
        <p:spPr>
          <a:xfrm>
            <a:off x="2443590" y="1624017"/>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solidFill>
                  <a:srgbClr val="424D7B"/>
                </a:solidFill>
                <a:latin typeface="Dosis SemiBold" pitchFamily="2" charset="0"/>
              </a:rPr>
              <a:t>Camarades = </a:t>
            </a:r>
            <a:r>
              <a:rPr lang="fr-FR" sz="2800" b="1" dirty="0">
                <a:solidFill>
                  <a:srgbClr val="C00000"/>
                </a:solidFill>
                <a:latin typeface="Dosis SemiBold" pitchFamily="2" charset="0"/>
              </a:rPr>
              <a:t>amis</a:t>
            </a:r>
            <a:r>
              <a:rPr lang="fr-FR" sz="2800" b="1" dirty="0">
                <a:solidFill>
                  <a:srgbClr val="424D7B"/>
                </a:solidFill>
                <a:latin typeface="Dosis SemiBold" pitchFamily="2" charset="0"/>
              </a:rPr>
              <a:t>  </a:t>
            </a:r>
            <a:r>
              <a:rPr kumimoji="0" lang="fr-FR" sz="2800" b="1" i="0" u="none" strike="noStrike" kern="1200" cap="none" spc="0" normalizeH="0" baseline="0" noProof="0" dirty="0">
                <a:ln>
                  <a:noFill/>
                </a:ln>
                <a:solidFill>
                  <a:srgbClr val="424D7B"/>
                </a:solidFill>
                <a:effectLst/>
                <a:uLnTx/>
                <a:uFillTx/>
                <a:latin typeface="Dosis SemiBold" pitchFamily="2" charset="0"/>
              </a:rPr>
              <a:t>  </a:t>
            </a:r>
          </a:p>
        </p:txBody>
      </p:sp>
      <p:sp>
        <p:nvSpPr>
          <p:cNvPr id="6" name="Rectangle 5">
            <a:extLst>
              <a:ext uri="{FF2B5EF4-FFF2-40B4-BE49-F238E27FC236}">
                <a16:creationId xmlns:a16="http://schemas.microsoft.com/office/drawing/2014/main" id="{AC46A39E-B36F-4B90-D30B-E49F8F46AB8C}"/>
              </a:ext>
            </a:extLst>
          </p:cNvPr>
          <p:cNvSpPr/>
          <p:nvPr/>
        </p:nvSpPr>
        <p:spPr>
          <a:xfrm>
            <a:off x="1486893" y="4728893"/>
            <a:ext cx="834887" cy="36349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12212045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3FE4F-D4F7-0166-3A1E-B3391D37F01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F765196D-6CB8-FE30-BED4-275BC7A1BB1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C3B6427-8B4A-8018-76A6-554C3CE558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E353200-638F-014C-DFC2-A213C7E11A3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9AD09F6D-A77C-961D-9132-7B7FFA381C33}"/>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a:t>
            </a:r>
            <a:r>
              <a:rPr lang="fr-FR" dirty="0">
                <a:solidFill>
                  <a:prstClr val="black">
                    <a:lumMod val="65000"/>
                    <a:lumOff val="35000"/>
                  </a:prstClr>
                </a:solidFill>
                <a:latin typeface="Dosis Medium" pitchFamily="2" charset="0"/>
              </a:rPr>
              <a:t>contraire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de « </a:t>
            </a:r>
            <a:r>
              <a:rPr lang="fr-FR" dirty="0">
                <a:solidFill>
                  <a:prstClr val="black">
                    <a:lumMod val="65000"/>
                    <a:lumOff val="35000"/>
                  </a:prstClr>
                </a:solidFill>
                <a:latin typeface="Dosis Medium" pitchFamily="2" charset="0"/>
              </a:rPr>
              <a:t>triste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Écrivez la réponse sur vos ardoises. </a:t>
            </a:r>
          </a:p>
        </p:txBody>
      </p:sp>
      <p:sp>
        <p:nvSpPr>
          <p:cNvPr id="2" name="ZoneTexte 1">
            <a:extLst>
              <a:ext uri="{FF2B5EF4-FFF2-40B4-BE49-F238E27FC236}">
                <a16:creationId xmlns:a16="http://schemas.microsoft.com/office/drawing/2014/main" id="{5C9E37FE-22CF-2AAD-8E40-C5F1F7E84EF7}"/>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 </a:t>
            </a:r>
            <a:r>
              <a:rPr lang="fr-FR" sz="2800" b="1" dirty="0">
                <a:solidFill>
                  <a:srgbClr val="4B5377"/>
                </a:solidFill>
                <a:latin typeface="Dosis SemiBold" pitchFamily="2" charset="0"/>
              </a:rPr>
              <a:t> Triste    ≠ _______________  </a:t>
            </a:r>
            <a:r>
              <a:rPr kumimoji="0" lang="fr-FR" sz="2800" b="1" i="0" u="none" strike="noStrike" kern="1200" cap="none" spc="0" normalizeH="0" baseline="0" noProof="0" dirty="0">
                <a:ln>
                  <a:noFill/>
                </a:ln>
                <a:solidFill>
                  <a:srgbClr val="4B5377"/>
                </a:solidFill>
                <a:effectLst/>
                <a:uLnTx/>
                <a:uFillTx/>
                <a:latin typeface="Dosis SemiBold" pitchFamily="2" charset="0"/>
              </a:rPr>
              <a:t>  </a:t>
            </a:r>
          </a:p>
        </p:txBody>
      </p:sp>
      <p:pic>
        <p:nvPicPr>
          <p:cNvPr id="3" name="Image 2">
            <a:extLst>
              <a:ext uri="{FF2B5EF4-FFF2-40B4-BE49-F238E27FC236}">
                <a16:creationId xmlns:a16="http://schemas.microsoft.com/office/drawing/2014/main" id="{90AFDEC9-DCF5-E566-2D00-745FB357D7C6}"/>
              </a:ext>
            </a:extLst>
          </p:cNvPr>
          <p:cNvPicPr>
            <a:picLocks noChangeAspect="1"/>
          </p:cNvPicPr>
          <p:nvPr/>
        </p:nvPicPr>
        <p:blipFill>
          <a:blip r:embed="rId4"/>
          <a:stretch>
            <a:fillRect/>
          </a:stretch>
        </p:blipFill>
        <p:spPr>
          <a:xfrm>
            <a:off x="764125" y="2606482"/>
            <a:ext cx="7615750" cy="3179235"/>
          </a:xfrm>
          <a:prstGeom prst="rect">
            <a:avLst/>
          </a:prstGeom>
        </p:spPr>
      </p:pic>
    </p:spTree>
    <p:extLst>
      <p:ext uri="{BB962C8B-B14F-4D97-AF65-F5344CB8AC3E}">
        <p14:creationId xmlns:p14="http://schemas.microsoft.com/office/powerpoint/2010/main" val="8164633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E8BAF-5627-6310-C347-D8CDD8AFFB0F}"/>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202EFD2-69B2-CC92-7720-99FEF62D8B6C}"/>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6D16B3E-5895-E961-7E15-5DE3FD9216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0FE4083-00A6-0DA2-F1E4-FF6B21EA088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4D7EC7C1-5CC6-C074-2BBC-2F4156573A0C}"/>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Le contraire de </a:t>
            </a:r>
            <a:r>
              <a:rPr lang="fr-FR" dirty="0">
                <a:solidFill>
                  <a:prstClr val="black">
                    <a:lumMod val="65000"/>
                    <a:lumOff val="35000"/>
                  </a:prstClr>
                </a:solidFill>
                <a:latin typeface="Dosis Medium" pitchFamily="2" charset="0"/>
              </a:rPr>
              <a:t>triste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est : </a:t>
            </a:r>
            <a:r>
              <a:rPr lang="fr-FR" dirty="0">
                <a:solidFill>
                  <a:prstClr val="black">
                    <a:lumMod val="65000"/>
                    <a:lumOff val="35000"/>
                  </a:prstClr>
                </a:solidFill>
                <a:latin typeface="Dosis Medium" pitchFamily="2" charset="0"/>
              </a:rPr>
              <a:t>joyeux</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a:t>
            </a:r>
          </a:p>
        </p:txBody>
      </p:sp>
      <p:sp>
        <p:nvSpPr>
          <p:cNvPr id="3" name="ZoneTexte 2">
            <a:extLst>
              <a:ext uri="{FF2B5EF4-FFF2-40B4-BE49-F238E27FC236}">
                <a16:creationId xmlns:a16="http://schemas.microsoft.com/office/drawing/2014/main" id="{F0AFF196-3C8F-E6AD-8F4C-D4A2EAD44449}"/>
              </a:ext>
            </a:extLst>
          </p:cNvPr>
          <p:cNvSpPr txBox="1"/>
          <p:nvPr/>
        </p:nvSpPr>
        <p:spPr>
          <a:xfrm>
            <a:off x="1950641" y="1723457"/>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 </a:t>
            </a:r>
            <a:r>
              <a:rPr lang="fr-FR" sz="2800" b="1" dirty="0">
                <a:solidFill>
                  <a:srgbClr val="4B5377"/>
                </a:solidFill>
                <a:latin typeface="Dosis SemiBold" pitchFamily="2" charset="0"/>
              </a:rPr>
              <a:t>Triste  ≠</a:t>
            </a:r>
            <a:endParaRPr kumimoji="0" lang="fr-FR" sz="2800" b="1" i="0" u="none" strike="noStrike" kern="1200" cap="none" spc="0" normalizeH="0" baseline="0" noProof="0" dirty="0">
              <a:ln>
                <a:noFill/>
              </a:ln>
              <a:solidFill>
                <a:srgbClr val="4B5377"/>
              </a:solidFill>
              <a:effectLst/>
              <a:uLnTx/>
              <a:uFillTx/>
              <a:latin typeface="Dosis SemiBold" pitchFamily="2" charset="0"/>
            </a:endParaRPr>
          </a:p>
        </p:txBody>
      </p:sp>
      <p:sp>
        <p:nvSpPr>
          <p:cNvPr id="6" name="ZoneTexte 5">
            <a:extLst>
              <a:ext uri="{FF2B5EF4-FFF2-40B4-BE49-F238E27FC236}">
                <a16:creationId xmlns:a16="http://schemas.microsoft.com/office/drawing/2014/main" id="{A69004E7-FF06-4B34-C7FC-B602162E9C10}"/>
              </a:ext>
            </a:extLst>
          </p:cNvPr>
          <p:cNvSpPr txBox="1"/>
          <p:nvPr/>
        </p:nvSpPr>
        <p:spPr>
          <a:xfrm>
            <a:off x="5041423" y="1695626"/>
            <a:ext cx="148744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solidFill>
                  <a:srgbClr val="C00000"/>
                </a:solidFill>
                <a:latin typeface="Dosis SemiBold" pitchFamily="2" charset="0"/>
              </a:rPr>
              <a:t>joyeux</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pic>
        <p:nvPicPr>
          <p:cNvPr id="2" name="Image 1">
            <a:extLst>
              <a:ext uri="{FF2B5EF4-FFF2-40B4-BE49-F238E27FC236}">
                <a16:creationId xmlns:a16="http://schemas.microsoft.com/office/drawing/2014/main" id="{CC0C5149-F382-71F5-49D3-116837650B44}"/>
              </a:ext>
            </a:extLst>
          </p:cNvPr>
          <p:cNvPicPr>
            <a:picLocks noChangeAspect="1"/>
          </p:cNvPicPr>
          <p:nvPr/>
        </p:nvPicPr>
        <p:blipFill>
          <a:blip r:embed="rId4"/>
          <a:stretch>
            <a:fillRect/>
          </a:stretch>
        </p:blipFill>
        <p:spPr>
          <a:xfrm>
            <a:off x="764125" y="2534920"/>
            <a:ext cx="7615750" cy="3179235"/>
          </a:xfrm>
          <a:prstGeom prst="rect">
            <a:avLst/>
          </a:prstGeom>
        </p:spPr>
      </p:pic>
      <p:sp>
        <p:nvSpPr>
          <p:cNvPr id="7" name="Rectangle 6">
            <a:extLst>
              <a:ext uri="{FF2B5EF4-FFF2-40B4-BE49-F238E27FC236}">
                <a16:creationId xmlns:a16="http://schemas.microsoft.com/office/drawing/2014/main" id="{FA5A17F3-5DCF-70B7-E8F2-78CA9F6BA34C}"/>
              </a:ext>
            </a:extLst>
          </p:cNvPr>
          <p:cNvSpPr/>
          <p:nvPr/>
        </p:nvSpPr>
        <p:spPr>
          <a:xfrm flipV="1">
            <a:off x="1598612" y="5341143"/>
            <a:ext cx="704058" cy="31223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19982073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90F50-817A-C92B-C8B4-33AAFBDF4483}"/>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CF27C23-0703-3333-E956-A576CF3F5A30}"/>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504DC215-1AE3-56D1-D8D8-B5243F7139C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145FBFD-FFEC-7680-63B1-72F6F030710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itre 3">
            <a:extLst>
              <a:ext uri="{FF2B5EF4-FFF2-40B4-BE49-F238E27FC236}">
                <a16:creationId xmlns:a16="http://schemas.microsoft.com/office/drawing/2014/main" id="{965E8E67-B24C-11F8-3DCE-797ACF0D5E7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a:t>
            </a:r>
          </a:p>
        </p:txBody>
      </p:sp>
      <p:pic>
        <p:nvPicPr>
          <p:cNvPr id="7" name="Image 6">
            <a:extLst>
              <a:ext uri="{FF2B5EF4-FFF2-40B4-BE49-F238E27FC236}">
                <a16:creationId xmlns:a16="http://schemas.microsoft.com/office/drawing/2014/main" id="{E7C0A0D2-4CBF-4F1E-A446-E37A43F32A76}"/>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223436"/>
            <a:ext cx="4397832" cy="3238624"/>
          </a:xfrm>
          <a:prstGeom prst="roundRect">
            <a:avLst>
              <a:gd name="adj" fmla="val 6988"/>
            </a:avLst>
          </a:prstGeom>
        </p:spPr>
      </p:pic>
    </p:spTree>
    <p:extLst>
      <p:ext uri="{BB962C8B-B14F-4D97-AF65-F5344CB8AC3E}">
        <p14:creationId xmlns:p14="http://schemas.microsoft.com/office/powerpoint/2010/main" val="21904506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FB9D9-82A4-EE61-6A21-1C834390EA6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2BB3A1E-0951-553E-7294-B4F1FC0E9BD7}"/>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5EC6F351-4CCD-44BE-34BF-414DBAD5054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D00D1B-6B35-A538-7CE7-070E7141AC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83969BB-A5C6-9583-4736-F9602653A339}"/>
              </a:ext>
            </a:extLst>
          </p:cNvPr>
          <p:cNvSpPr>
            <a:spLocks noGrp="1"/>
          </p:cNvSpPr>
          <p:nvPr>
            <p:ph type="title"/>
          </p:nvPr>
        </p:nvSpPr>
        <p:spPr>
          <a:xfrm>
            <a:off x="1572967" y="777795"/>
            <a:ext cx="7157802"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7" name="ZoneTexte 6">
            <a:extLst>
              <a:ext uri="{FF2B5EF4-FFF2-40B4-BE49-F238E27FC236}">
                <a16:creationId xmlns:a16="http://schemas.microsoft.com/office/drawing/2014/main" id="{560F9DAF-B61B-B699-85B1-4EA937B83065}"/>
              </a:ext>
            </a:extLst>
          </p:cNvPr>
          <p:cNvSpPr txBox="1"/>
          <p:nvPr/>
        </p:nvSpPr>
        <p:spPr>
          <a:xfrm>
            <a:off x="795670" y="1624017"/>
            <a:ext cx="7552659" cy="577081"/>
          </a:xfrm>
          <a:prstGeom prst="rect">
            <a:avLst/>
          </a:prstGeom>
          <a:noFill/>
        </p:spPr>
        <p:txBody>
          <a:bodyPr wrap="square">
            <a:spAutoFit/>
          </a:bodyPr>
          <a:lstStyle/>
          <a:p>
            <a:pPr lvl="0" algn="ctr">
              <a:lnSpc>
                <a:spcPct val="150000"/>
              </a:lnSpc>
              <a:defRPr/>
            </a:pPr>
            <a:r>
              <a:rPr lang="fr-FR" sz="2400" b="1" dirty="0">
                <a:solidFill>
                  <a:srgbClr val="4B5377"/>
                </a:solidFill>
                <a:latin typeface="Dosis" pitchFamily="2" charset="0"/>
              </a:rPr>
              <a:t> Qu’a fait Aïda à l’école ?</a:t>
            </a:r>
            <a:endParaRPr kumimoji="0" lang="fr-FR" sz="2400" b="1" i="0" u="none" strike="noStrike" kern="1200" cap="none" spc="0" normalizeH="0" baseline="0" noProof="0" dirty="0">
              <a:ln>
                <a:noFill/>
              </a:ln>
              <a:solidFill>
                <a:srgbClr val="4B5377"/>
              </a:solidFill>
              <a:effectLst/>
              <a:uLnTx/>
              <a:uFillTx/>
              <a:latin typeface="Dosis" pitchFamily="2" charset="0"/>
            </a:endParaRPr>
          </a:p>
        </p:txBody>
      </p:sp>
      <p:pic>
        <p:nvPicPr>
          <p:cNvPr id="6" name="Image 5">
            <a:extLst>
              <a:ext uri="{FF2B5EF4-FFF2-40B4-BE49-F238E27FC236}">
                <a16:creationId xmlns:a16="http://schemas.microsoft.com/office/drawing/2014/main" id="{772D3175-6D25-EAE9-8D94-3083CC46DFC9}"/>
              </a:ext>
            </a:extLst>
          </p:cNvPr>
          <p:cNvPicPr>
            <a:picLocks noChangeAspect="1"/>
          </p:cNvPicPr>
          <p:nvPr/>
        </p:nvPicPr>
        <p:blipFill>
          <a:blip r:embed="rId4"/>
          <a:stretch>
            <a:fillRect/>
          </a:stretch>
        </p:blipFill>
        <p:spPr>
          <a:xfrm>
            <a:off x="764125" y="2534920"/>
            <a:ext cx="7615750" cy="3179235"/>
          </a:xfrm>
          <a:prstGeom prst="rect">
            <a:avLst/>
          </a:prstGeom>
        </p:spPr>
      </p:pic>
    </p:spTree>
    <p:extLst>
      <p:ext uri="{BB962C8B-B14F-4D97-AF65-F5344CB8AC3E}">
        <p14:creationId xmlns:p14="http://schemas.microsoft.com/office/powerpoint/2010/main" val="26549646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E428F-07D9-ED9B-9DEC-BA302D4DDDF7}"/>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92499A86-FCC7-2D90-2C74-1F541717482B}"/>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CF9367-FC91-9673-C8FB-3836FA00A55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D7130DB5-C1AA-9347-AF37-CBFC8B5AF1DA}"/>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2" name="ZoneTexte 1">
            <a:extLst>
              <a:ext uri="{FF2B5EF4-FFF2-40B4-BE49-F238E27FC236}">
                <a16:creationId xmlns:a16="http://schemas.microsoft.com/office/drawing/2014/main" id="{EEFC5E9F-7FA4-A3F5-C72E-A6C98F251FCC}"/>
              </a:ext>
            </a:extLst>
          </p:cNvPr>
          <p:cNvSpPr txBox="1"/>
          <p:nvPr/>
        </p:nvSpPr>
        <p:spPr>
          <a:xfrm>
            <a:off x="1508329" y="1624017"/>
            <a:ext cx="6840000" cy="657872"/>
          </a:xfrm>
          <a:prstGeom prst="rect">
            <a:avLst/>
          </a:prstGeom>
          <a:noFill/>
        </p:spPr>
        <p:txBody>
          <a:bodyPr wrap="square">
            <a:spAutoFit/>
          </a:bodyPr>
          <a:lstStyle/>
          <a:p>
            <a:pPr lvl="0" algn="ctr">
              <a:lnSpc>
                <a:spcPct val="150000"/>
              </a:lnSpc>
              <a:defRPr/>
            </a:pPr>
            <a:r>
              <a:rPr lang="fr-FR" sz="2400" b="1" dirty="0">
                <a:solidFill>
                  <a:srgbClr val="4B5377"/>
                </a:solidFill>
                <a:latin typeface="Dosis" pitchFamily="2" charset="0"/>
              </a:rPr>
              <a:t> </a:t>
            </a:r>
            <a:r>
              <a:rPr lang="fr-FR" sz="2800" b="1" dirty="0">
                <a:solidFill>
                  <a:srgbClr val="4B5377"/>
                </a:solidFill>
                <a:latin typeface="Dosis" pitchFamily="2" charset="0"/>
              </a:rPr>
              <a:t>Qu’a fait Aïda à l’école ?</a:t>
            </a:r>
            <a:endParaRPr kumimoji="0" lang="fr-FR" sz="2400" b="1" i="0" u="none" strike="noStrike" kern="1200" cap="none" spc="0" normalizeH="0" baseline="0" noProof="0" dirty="0">
              <a:ln>
                <a:noFill/>
              </a:ln>
              <a:solidFill>
                <a:srgbClr val="4B5377"/>
              </a:solidFill>
              <a:effectLst/>
              <a:uLnTx/>
              <a:uFillTx/>
              <a:latin typeface="Dosis" pitchFamily="2" charset="0"/>
            </a:endParaRPr>
          </a:p>
        </p:txBody>
      </p:sp>
    </p:spTree>
    <p:extLst>
      <p:ext uri="{BB962C8B-B14F-4D97-AF65-F5344CB8AC3E}">
        <p14:creationId xmlns:p14="http://schemas.microsoft.com/office/powerpoint/2010/main" val="2315133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732C6-A05D-8F4D-F629-6636E6E5FFCA}"/>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87BFE73B-4A48-FFCC-9BD8-7CF8F35F9E81}"/>
              </a:ext>
            </a:extLst>
          </p:cNvPr>
          <p:cNvSpPr txBox="1">
            <a:spLocks/>
          </p:cNvSpPr>
          <p:nvPr/>
        </p:nvSpPr>
        <p:spPr>
          <a:xfrm>
            <a:off x="1681333" y="777385"/>
            <a:ext cx="705291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Qu’a fait Aïda ? La réponse est : «  Elle a participé à un projet à l’école. »</a:t>
            </a:r>
          </a:p>
        </p:txBody>
      </p:sp>
      <p:grpSp>
        <p:nvGrpSpPr>
          <p:cNvPr id="9" name="Groupe 8">
            <a:extLst>
              <a:ext uri="{FF2B5EF4-FFF2-40B4-BE49-F238E27FC236}">
                <a16:creationId xmlns:a16="http://schemas.microsoft.com/office/drawing/2014/main" id="{2BACF8F8-E5C8-A068-4FD2-CC362CCF462C}"/>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728011C9-840B-C209-C678-94CF235371B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F05C94-B493-6CC7-353F-F4AB862914F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B2DB91D1-71D0-DF44-C69B-9B92E929B444}"/>
              </a:ext>
            </a:extLst>
          </p:cNvPr>
          <p:cNvSpPr txBox="1"/>
          <p:nvPr/>
        </p:nvSpPr>
        <p:spPr>
          <a:xfrm>
            <a:off x="2012688" y="3100064"/>
            <a:ext cx="5668272" cy="65787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rPr>
              <a:t> </a:t>
            </a:r>
            <a:r>
              <a:rPr kumimoji="0" lang="fr-FR" sz="2800" b="1" i="0" u="none" strike="noStrike" kern="1200" cap="none" spc="0" normalizeH="0" baseline="0" noProof="0" dirty="0">
                <a:ln>
                  <a:noFill/>
                </a:ln>
                <a:solidFill>
                  <a:srgbClr val="C00000"/>
                </a:solidFill>
                <a:effectLst/>
                <a:uLnTx/>
                <a:uFillTx/>
                <a:latin typeface="Dosis "/>
              </a:rPr>
              <a:t>Elle a participé à un projet à l’école.</a:t>
            </a:r>
          </a:p>
        </p:txBody>
      </p:sp>
      <p:sp>
        <p:nvSpPr>
          <p:cNvPr id="4" name="ZoneTexte 3">
            <a:extLst>
              <a:ext uri="{FF2B5EF4-FFF2-40B4-BE49-F238E27FC236}">
                <a16:creationId xmlns:a16="http://schemas.microsoft.com/office/drawing/2014/main" id="{055B59B1-B8B4-CD5D-13D1-016E298847EF}"/>
              </a:ext>
            </a:extLst>
          </p:cNvPr>
          <p:cNvSpPr txBox="1"/>
          <p:nvPr/>
        </p:nvSpPr>
        <p:spPr>
          <a:xfrm>
            <a:off x="818831" y="2086725"/>
            <a:ext cx="7552659" cy="657872"/>
          </a:xfrm>
          <a:prstGeom prst="rect">
            <a:avLst/>
          </a:prstGeom>
          <a:noFill/>
        </p:spPr>
        <p:txBody>
          <a:bodyPr wrap="square">
            <a:spAutoFit/>
          </a:bodyPr>
          <a:lstStyle/>
          <a:p>
            <a:pPr lvl="0" algn="ctr">
              <a:lnSpc>
                <a:spcPct val="150000"/>
              </a:lnSpc>
              <a:defRPr/>
            </a:pPr>
            <a:r>
              <a:rPr lang="fr-FR" sz="2400" b="1" dirty="0">
                <a:solidFill>
                  <a:srgbClr val="4B5377"/>
                </a:solidFill>
                <a:latin typeface="Dosis" pitchFamily="2" charset="0"/>
              </a:rPr>
              <a:t> </a:t>
            </a:r>
            <a:r>
              <a:rPr lang="fr-FR" sz="2800" b="1" dirty="0">
                <a:solidFill>
                  <a:srgbClr val="4B5377"/>
                </a:solidFill>
                <a:latin typeface="Dosis" pitchFamily="2" charset="0"/>
              </a:rPr>
              <a:t>Qu’a fait Aïda à l’école ?</a:t>
            </a:r>
            <a:endParaRPr kumimoji="0" lang="fr-FR" sz="2400" b="1" i="0" u="none" strike="noStrike" kern="1200" cap="none" spc="0" normalizeH="0" baseline="0" noProof="0" dirty="0">
              <a:ln>
                <a:noFill/>
              </a:ln>
              <a:solidFill>
                <a:srgbClr val="4B5377"/>
              </a:solidFill>
              <a:effectLst/>
              <a:uLnTx/>
              <a:uFillTx/>
              <a:latin typeface="Dosis" pitchFamily="2" charset="0"/>
            </a:endParaRPr>
          </a:p>
        </p:txBody>
      </p:sp>
    </p:spTree>
    <p:extLst>
      <p:ext uri="{BB962C8B-B14F-4D97-AF65-F5344CB8AC3E}">
        <p14:creationId xmlns:p14="http://schemas.microsoft.com/office/powerpoint/2010/main" val="2670260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525FD-6B48-B7D6-280F-1AB15C13DA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6D2A5A9-4F8D-61A9-AE20-9C19BAB8D6BA}"/>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C2B0C53E-6DC8-EA43-4122-BF46BFD466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8C0339E-5A30-C227-2ABC-4F01DCC2265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708558D9-8007-EA01-D98C-03F992E79CC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9" name="ZoneTexte 8">
            <a:extLst>
              <a:ext uri="{FF2B5EF4-FFF2-40B4-BE49-F238E27FC236}">
                <a16:creationId xmlns:a16="http://schemas.microsoft.com/office/drawing/2014/main" id="{A46C55EC-1F1D-1218-7F0B-39FB6AB94157}"/>
              </a:ext>
            </a:extLst>
          </p:cNvPr>
          <p:cNvSpPr txBox="1"/>
          <p:nvPr/>
        </p:nvSpPr>
        <p:spPr>
          <a:xfrm>
            <a:off x="1883549" y="1881095"/>
            <a:ext cx="564633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B5377"/>
                </a:solidFill>
                <a:effectLst/>
                <a:uLnTx/>
                <a:uFillTx/>
                <a:latin typeface="Dosis SemiBold" pitchFamily="2" charset="0"/>
              </a:rPr>
              <a:t> Où est-elle allée dimanche ?</a:t>
            </a:r>
            <a:endParaRPr kumimoji="0" lang="fr-MA" sz="2400" b="1" i="0" u="none" strike="noStrike" kern="1200" cap="none" spc="0" normalizeH="0" baseline="0" noProof="0" dirty="0">
              <a:ln>
                <a:noFill/>
              </a:ln>
              <a:solidFill>
                <a:srgbClr val="4B5377"/>
              </a:solidFill>
              <a:effectLst/>
              <a:uLnTx/>
              <a:uFillTx/>
              <a:latin typeface="Dosis SemiBold" pitchFamily="2" charset="0"/>
            </a:endParaRPr>
          </a:p>
        </p:txBody>
      </p:sp>
      <p:pic>
        <p:nvPicPr>
          <p:cNvPr id="7" name="Image 6">
            <a:extLst>
              <a:ext uri="{FF2B5EF4-FFF2-40B4-BE49-F238E27FC236}">
                <a16:creationId xmlns:a16="http://schemas.microsoft.com/office/drawing/2014/main" id="{25B65EA0-9B8A-C05B-68E3-3237E421C542}"/>
              </a:ext>
            </a:extLst>
          </p:cNvPr>
          <p:cNvPicPr>
            <a:picLocks noChangeAspect="1"/>
          </p:cNvPicPr>
          <p:nvPr/>
        </p:nvPicPr>
        <p:blipFill>
          <a:blip r:embed="rId4"/>
          <a:stretch>
            <a:fillRect/>
          </a:stretch>
        </p:blipFill>
        <p:spPr>
          <a:xfrm>
            <a:off x="764125" y="2534920"/>
            <a:ext cx="7615750" cy="3179235"/>
          </a:xfrm>
          <a:prstGeom prst="rect">
            <a:avLst/>
          </a:prstGeom>
        </p:spPr>
      </p:pic>
    </p:spTree>
    <p:extLst>
      <p:ext uri="{BB962C8B-B14F-4D97-AF65-F5344CB8AC3E}">
        <p14:creationId xmlns:p14="http://schemas.microsoft.com/office/powerpoint/2010/main" val="18120829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9BED0-E975-BFF4-FA46-375F781EA2A0}"/>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D0D33B2A-54CF-4573-A16A-546D9EB788F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7EEDC48-840B-0B69-63E8-4D2C140317A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0915044E-0620-41D4-AC23-B800CD34DB57}"/>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2" name="ZoneTexte 1">
            <a:extLst>
              <a:ext uri="{FF2B5EF4-FFF2-40B4-BE49-F238E27FC236}">
                <a16:creationId xmlns:a16="http://schemas.microsoft.com/office/drawing/2014/main" id="{5FA5E860-7047-9173-E160-F8BD0A36D944}"/>
              </a:ext>
            </a:extLst>
          </p:cNvPr>
          <p:cNvSpPr txBox="1"/>
          <p:nvPr/>
        </p:nvSpPr>
        <p:spPr>
          <a:xfrm>
            <a:off x="1891500" y="1904949"/>
            <a:ext cx="563043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B5377"/>
                </a:solidFill>
                <a:effectLst/>
                <a:uLnTx/>
                <a:uFillTx/>
                <a:latin typeface="Dosis SemiBold" pitchFamily="2" charset="0"/>
              </a:rPr>
              <a:t> Où est-elle allée dimanche ?</a:t>
            </a:r>
            <a:endParaRPr kumimoji="0" lang="fr-MA" sz="2400" b="1" i="0" u="none" strike="noStrike" kern="1200" cap="none" spc="0" normalizeH="0" baseline="0" noProof="0" dirty="0">
              <a:ln>
                <a:noFill/>
              </a:ln>
              <a:solidFill>
                <a:srgbClr val="4B5377"/>
              </a:solidFill>
              <a:effectLst/>
              <a:uLnTx/>
              <a:uFillTx/>
              <a:latin typeface="Dosis SemiBold" pitchFamily="2" charset="0"/>
            </a:endParaRPr>
          </a:p>
        </p:txBody>
      </p:sp>
    </p:spTree>
    <p:extLst>
      <p:ext uri="{BB962C8B-B14F-4D97-AF65-F5344CB8AC3E}">
        <p14:creationId xmlns:p14="http://schemas.microsoft.com/office/powerpoint/2010/main" val="557784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86AA6-59FF-1547-0858-33FCDF264283}"/>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ABF79AA-4C9E-304A-2724-9B4790E902A9}"/>
              </a:ext>
            </a:extLst>
          </p:cNvPr>
          <p:cNvSpPr txBox="1">
            <a:spLocks/>
          </p:cNvSpPr>
          <p:nvPr/>
        </p:nvSpPr>
        <p:spPr>
          <a:xfrm>
            <a:off x="1681333" y="777385"/>
            <a:ext cx="705291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où ? Je cherche </a:t>
            </a:r>
            <a:r>
              <a:rPr lang="fr-FR" dirty="0">
                <a:solidFill>
                  <a:prstClr val="black">
                    <a:lumMod val="65000"/>
                    <a:lumOff val="35000"/>
                  </a:prstClr>
                </a:solidFill>
                <a:latin typeface="Dosis Medium" pitchFamily="2" charset="0"/>
              </a:rPr>
              <a:t>dans le texte où Aïda est allée dimanche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La réponse est :  Le dimanche, elle est allée au zoo.</a:t>
            </a:r>
          </a:p>
        </p:txBody>
      </p:sp>
      <p:grpSp>
        <p:nvGrpSpPr>
          <p:cNvPr id="9" name="Groupe 8">
            <a:extLst>
              <a:ext uri="{FF2B5EF4-FFF2-40B4-BE49-F238E27FC236}">
                <a16:creationId xmlns:a16="http://schemas.microsoft.com/office/drawing/2014/main" id="{FD45BFD0-F4E4-EEA1-695A-932D947B411B}"/>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EEB4BED-DB28-312E-FCB7-2919D804FD1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303FD3-8CEA-E14E-1CBE-21AF57C46F7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AF7C2131-92C8-3864-5374-11D996FA2F09}"/>
              </a:ext>
            </a:extLst>
          </p:cNvPr>
          <p:cNvSpPr txBox="1"/>
          <p:nvPr/>
        </p:nvSpPr>
        <p:spPr>
          <a:xfrm>
            <a:off x="1960365" y="2943733"/>
            <a:ext cx="5641081" cy="657872"/>
          </a:xfrm>
          <a:prstGeom prst="rect">
            <a:avLst/>
          </a:prstGeom>
          <a:noFill/>
        </p:spPr>
        <p:txBody>
          <a:bodyPr wrap="square">
            <a:spAutoFit/>
          </a:bodyPr>
          <a:lstStyle/>
          <a:p>
            <a:pPr lvl="0" algn="ctr">
              <a:lnSpc>
                <a:spcPct val="150000"/>
              </a:lnSpc>
              <a:defRPr/>
            </a:pPr>
            <a:r>
              <a:rPr lang="fr-FR" sz="2800" b="1" dirty="0">
                <a:solidFill>
                  <a:srgbClr val="C00000"/>
                </a:solidFill>
                <a:latin typeface="Dosis "/>
              </a:rPr>
              <a:t>Le dimanche, elle est allée au zoo</a:t>
            </a:r>
            <a:r>
              <a:rPr lang="fr-FR" sz="2800" b="1" dirty="0">
                <a:solidFill>
                  <a:srgbClr val="C00000"/>
                </a:solidFill>
                <a:latin typeface="Dosis SemiBold" pitchFamily="2" charset="0"/>
              </a:rPr>
              <a:t>. </a:t>
            </a:r>
            <a:endParaRPr kumimoji="0" lang="fr-FR" sz="2800" b="1" i="0" u="none" strike="noStrike" kern="1200" cap="none" spc="0" normalizeH="0" baseline="0" noProof="0" dirty="0">
              <a:ln>
                <a:noFill/>
              </a:ln>
              <a:solidFill>
                <a:srgbClr val="C00000"/>
              </a:solidFill>
              <a:effectLst/>
              <a:uLnTx/>
              <a:uFillTx/>
              <a:latin typeface="Dosis SemiBold" pitchFamily="2" charset="0"/>
            </a:endParaRPr>
          </a:p>
        </p:txBody>
      </p:sp>
      <p:sp>
        <p:nvSpPr>
          <p:cNvPr id="3" name="ZoneTexte 2">
            <a:extLst>
              <a:ext uri="{FF2B5EF4-FFF2-40B4-BE49-F238E27FC236}">
                <a16:creationId xmlns:a16="http://schemas.microsoft.com/office/drawing/2014/main" id="{6055FC82-6F1A-91F0-4152-B34BE2DDCE43}"/>
              </a:ext>
            </a:extLst>
          </p:cNvPr>
          <p:cNvSpPr txBox="1"/>
          <p:nvPr/>
        </p:nvSpPr>
        <p:spPr>
          <a:xfrm>
            <a:off x="1834493" y="1904949"/>
            <a:ext cx="589282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B5377"/>
                </a:solidFill>
                <a:effectLst/>
                <a:uLnTx/>
                <a:uFillTx/>
                <a:latin typeface="Dosis SemiBold" pitchFamily="2" charset="0"/>
              </a:rPr>
              <a:t> </a:t>
            </a:r>
            <a:r>
              <a:rPr kumimoji="0" lang="fr-FR" sz="2800" b="1" i="0" u="none" strike="noStrike" kern="1200" cap="none" spc="0" normalizeH="0" baseline="0" noProof="0" dirty="0">
                <a:ln>
                  <a:noFill/>
                </a:ln>
                <a:solidFill>
                  <a:srgbClr val="4B5377"/>
                </a:solidFill>
                <a:effectLst/>
                <a:uLnTx/>
                <a:uFillTx/>
                <a:latin typeface="Dosis "/>
              </a:rPr>
              <a:t>Où est-elle allée dimanche ?</a:t>
            </a:r>
            <a:endParaRPr kumimoji="0" lang="fr-MA" sz="2400" b="1" i="0" u="none" strike="noStrike" kern="1200" cap="none" spc="0" normalizeH="0" baseline="0" noProof="0" dirty="0">
              <a:ln>
                <a:noFill/>
              </a:ln>
              <a:solidFill>
                <a:srgbClr val="4B5377"/>
              </a:solidFill>
              <a:effectLst/>
              <a:uLnTx/>
              <a:uFillTx/>
              <a:latin typeface="Dosis "/>
            </a:endParaRPr>
          </a:p>
        </p:txBody>
      </p:sp>
    </p:spTree>
    <p:extLst>
      <p:ext uri="{BB962C8B-B14F-4D97-AF65-F5344CB8AC3E}">
        <p14:creationId xmlns:p14="http://schemas.microsoft.com/office/powerpoint/2010/main" val="30397698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B8B6C-0FC7-ABC2-F25D-33592FC44B55}"/>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F81BF0B-0B5B-A9EC-9962-4C946647EAB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8409642F-6860-3C36-2ABF-80FCF648059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8047408-CF0E-A36F-1F9C-689486668E4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10347596-CEBA-0A46-E5EA-821F0D2AF617}"/>
              </a:ext>
            </a:extLst>
          </p:cNvPr>
          <p:cNvSpPr>
            <a:spLocks noGrp="1"/>
          </p:cNvSpPr>
          <p:nvPr>
            <p:ph type="title"/>
          </p:nvPr>
        </p:nvSpPr>
        <p:spPr>
          <a:xfrm>
            <a:off x="1572968" y="777635"/>
            <a:ext cx="7213224"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8" name="ZoneTexte 7">
            <a:extLst>
              <a:ext uri="{FF2B5EF4-FFF2-40B4-BE49-F238E27FC236}">
                <a16:creationId xmlns:a16="http://schemas.microsoft.com/office/drawing/2014/main" id="{771CBE32-06BB-7878-20FF-5C0200866B71}"/>
              </a:ext>
            </a:extLst>
          </p:cNvPr>
          <p:cNvSpPr txBox="1"/>
          <p:nvPr/>
        </p:nvSpPr>
        <p:spPr>
          <a:xfrm>
            <a:off x="1691999" y="1731445"/>
            <a:ext cx="6036333" cy="461665"/>
          </a:xfrm>
          <a:prstGeom prst="rect">
            <a:avLst/>
          </a:prstGeom>
          <a:noFill/>
        </p:spPr>
        <p:txBody>
          <a:bodyPr wrap="square">
            <a:spAutoFit/>
          </a:bodyPr>
          <a:lstStyle/>
          <a:p>
            <a:pPr algn="ctr"/>
            <a:r>
              <a:rPr lang="fr-FR" sz="2400" b="1" dirty="0">
                <a:solidFill>
                  <a:srgbClr val="4B5377"/>
                </a:solidFill>
                <a:latin typeface="Dosis SemiBold" pitchFamily="2" charset="0"/>
              </a:rPr>
              <a:t>Qu’a-t-elle reçu pour son anniversaire ?</a:t>
            </a:r>
            <a:endParaRPr lang="fr-MA" sz="2400" b="1" dirty="0">
              <a:solidFill>
                <a:srgbClr val="4B5377"/>
              </a:solidFill>
              <a:latin typeface="Dosis SemiBold" pitchFamily="2" charset="0"/>
            </a:endParaRPr>
          </a:p>
        </p:txBody>
      </p:sp>
      <p:pic>
        <p:nvPicPr>
          <p:cNvPr id="6" name="Image 5">
            <a:extLst>
              <a:ext uri="{FF2B5EF4-FFF2-40B4-BE49-F238E27FC236}">
                <a16:creationId xmlns:a16="http://schemas.microsoft.com/office/drawing/2014/main" id="{6D8264AE-4D6E-7D39-E34B-F42DD72E7E71}"/>
              </a:ext>
            </a:extLst>
          </p:cNvPr>
          <p:cNvPicPr>
            <a:picLocks noChangeAspect="1"/>
          </p:cNvPicPr>
          <p:nvPr/>
        </p:nvPicPr>
        <p:blipFill>
          <a:blip r:embed="rId4"/>
          <a:stretch>
            <a:fillRect/>
          </a:stretch>
        </p:blipFill>
        <p:spPr>
          <a:xfrm>
            <a:off x="764125" y="2534920"/>
            <a:ext cx="7615750" cy="3179235"/>
          </a:xfrm>
          <a:prstGeom prst="rect">
            <a:avLst/>
          </a:prstGeom>
        </p:spPr>
      </p:pic>
    </p:spTree>
    <p:extLst>
      <p:ext uri="{BB962C8B-B14F-4D97-AF65-F5344CB8AC3E}">
        <p14:creationId xmlns:p14="http://schemas.microsoft.com/office/powerpoint/2010/main" val="35880266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AD65E-F993-7A46-9F9A-E9219FD6F4EA}"/>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F79E546-E09E-3ECB-7FBE-ECC392BB3E15}"/>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62957D24-3AA9-1C27-F78A-6EE8DA67112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EA1C31ED-E6E5-5BA7-80D7-2DD440456094}"/>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2" name="ZoneTexte 1">
            <a:extLst>
              <a:ext uri="{FF2B5EF4-FFF2-40B4-BE49-F238E27FC236}">
                <a16:creationId xmlns:a16="http://schemas.microsoft.com/office/drawing/2014/main" id="{C603CE9D-E0A2-08D0-4CE1-ABC565DEB9EF}"/>
              </a:ext>
            </a:extLst>
          </p:cNvPr>
          <p:cNvSpPr txBox="1"/>
          <p:nvPr/>
        </p:nvSpPr>
        <p:spPr>
          <a:xfrm>
            <a:off x="1655045" y="2019943"/>
            <a:ext cx="5833910" cy="461665"/>
          </a:xfrm>
          <a:prstGeom prst="rect">
            <a:avLst/>
          </a:prstGeom>
          <a:noFill/>
        </p:spPr>
        <p:txBody>
          <a:bodyPr wrap="square">
            <a:spAutoFit/>
          </a:bodyPr>
          <a:lstStyle/>
          <a:p>
            <a:pPr algn="ctr"/>
            <a:r>
              <a:rPr lang="fr-FR" sz="2400" b="1" dirty="0">
                <a:solidFill>
                  <a:srgbClr val="4B5377"/>
                </a:solidFill>
                <a:latin typeface="Dosis SemiBold" pitchFamily="2" charset="0"/>
              </a:rPr>
              <a:t>Qu’a-t-elle reçu pour son anniversaire ?</a:t>
            </a:r>
            <a:endParaRPr lang="fr-MA" sz="2400" b="1" dirty="0">
              <a:solidFill>
                <a:srgbClr val="4B5377"/>
              </a:solidFill>
              <a:latin typeface="Dosis SemiBold" pitchFamily="2" charset="0"/>
            </a:endParaRPr>
          </a:p>
        </p:txBody>
      </p:sp>
    </p:spTree>
    <p:extLst>
      <p:ext uri="{BB962C8B-B14F-4D97-AF65-F5344CB8AC3E}">
        <p14:creationId xmlns:p14="http://schemas.microsoft.com/office/powerpoint/2010/main" val="1998954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9B52E-A7DA-2665-890A-11F97354264E}"/>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092E679E-2C05-340B-B7A1-6B65C4AB899C}"/>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CF4625FB-5B6D-5CC0-F642-C51A1EC08B2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D4011D-ED9E-1BED-75B2-64114DF6A73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3784FFAD-62BD-1D17-E37E-831B3A22C72B}"/>
              </a:ext>
            </a:extLst>
          </p:cNvPr>
          <p:cNvSpPr txBox="1"/>
          <p:nvPr/>
        </p:nvSpPr>
        <p:spPr>
          <a:xfrm>
            <a:off x="1020927" y="3304135"/>
            <a:ext cx="7102145"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400" b="1" dirty="0">
                <a:solidFill>
                  <a:srgbClr val="C00000"/>
                </a:solidFill>
                <a:latin typeface="Dosis SemiBold" pitchFamily="2" charset="0"/>
              </a:rPr>
              <a:t>Elle a reçu un livre, un pull et des babouches rouges.</a:t>
            </a:r>
            <a:endParaRPr kumimoji="0" lang="fr-FR" sz="2400" b="1" i="0" u="none" strike="noStrike" kern="1200" cap="none" spc="0" normalizeH="0" baseline="0" noProof="0" dirty="0">
              <a:ln>
                <a:noFill/>
              </a:ln>
              <a:solidFill>
                <a:srgbClr val="C00000"/>
              </a:solidFill>
              <a:effectLst/>
              <a:uLnTx/>
              <a:uFillTx/>
              <a:latin typeface="Dosis SemiBold" pitchFamily="2" charset="0"/>
            </a:endParaRPr>
          </a:p>
        </p:txBody>
      </p:sp>
      <p:grpSp>
        <p:nvGrpSpPr>
          <p:cNvPr id="4" name="Groupe 3">
            <a:extLst>
              <a:ext uri="{FF2B5EF4-FFF2-40B4-BE49-F238E27FC236}">
                <a16:creationId xmlns:a16="http://schemas.microsoft.com/office/drawing/2014/main" id="{4183755F-0ECD-5578-8385-51A167287FB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CBEA1A57-8BCE-7D78-BA52-8081D07A05F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062DA25-8A23-996E-8E2E-A93556E35CE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3">
            <a:extLst>
              <a:ext uri="{FF2B5EF4-FFF2-40B4-BE49-F238E27FC236}">
                <a16:creationId xmlns:a16="http://schemas.microsoft.com/office/drawing/2014/main" id="{343BC9B7-6661-3115-01D2-2EF336BCC787}"/>
              </a:ext>
            </a:extLst>
          </p:cNvPr>
          <p:cNvSpPr>
            <a:spLocks noGrp="1"/>
          </p:cNvSpPr>
          <p:nvPr>
            <p:ph type="title"/>
          </p:nvPr>
        </p:nvSpPr>
        <p:spPr>
          <a:xfrm>
            <a:off x="1691999" y="756000"/>
            <a:ext cx="6768955" cy="612000"/>
          </a:xfrm>
        </p:spPr>
        <p:txBody>
          <a:bodyPr>
            <a:normAutofit/>
          </a:bodyPr>
          <a:lstStyle/>
          <a:p>
            <a:r>
              <a:rPr lang="fr-FR" dirty="0">
                <a:solidFill>
                  <a:schemeClr val="tx1">
                    <a:lumMod val="65000"/>
                    <a:lumOff val="35000"/>
                  </a:schemeClr>
                </a:solidFill>
                <a:latin typeface="Dosis Medium" pitchFamily="2" charset="0"/>
              </a:rPr>
              <a:t>La question est : qu’a-t-elle reçu ? Je cherche une action. La réponse  est : « elle a reçu un livre, un pull et des babouches rouges. »</a:t>
            </a:r>
          </a:p>
        </p:txBody>
      </p:sp>
      <p:sp>
        <p:nvSpPr>
          <p:cNvPr id="7" name="ZoneTexte 6">
            <a:extLst>
              <a:ext uri="{FF2B5EF4-FFF2-40B4-BE49-F238E27FC236}">
                <a16:creationId xmlns:a16="http://schemas.microsoft.com/office/drawing/2014/main" id="{465461D4-EAF2-9245-CD79-E187F9652218}"/>
              </a:ext>
            </a:extLst>
          </p:cNvPr>
          <p:cNvSpPr txBox="1"/>
          <p:nvPr/>
        </p:nvSpPr>
        <p:spPr>
          <a:xfrm>
            <a:off x="1655044" y="2233244"/>
            <a:ext cx="6144898" cy="461665"/>
          </a:xfrm>
          <a:prstGeom prst="rect">
            <a:avLst/>
          </a:prstGeom>
          <a:noFill/>
        </p:spPr>
        <p:txBody>
          <a:bodyPr wrap="square">
            <a:spAutoFit/>
          </a:bodyPr>
          <a:lstStyle/>
          <a:p>
            <a:pPr algn="ctr"/>
            <a:r>
              <a:rPr lang="fr-FR" sz="2400" b="1" dirty="0">
                <a:solidFill>
                  <a:srgbClr val="4B5377"/>
                </a:solidFill>
                <a:latin typeface="Dosis SemiBold" pitchFamily="2" charset="0"/>
              </a:rPr>
              <a:t>Qu’a-t-elle reçu pour son anniversaire ?</a:t>
            </a:r>
            <a:endParaRPr lang="fr-MA" sz="2400" b="1" dirty="0">
              <a:solidFill>
                <a:srgbClr val="4B5377"/>
              </a:solidFill>
              <a:latin typeface="Dosis SemiBold" pitchFamily="2" charset="0"/>
            </a:endParaRPr>
          </a:p>
        </p:txBody>
      </p:sp>
    </p:spTree>
    <p:extLst>
      <p:ext uri="{BB962C8B-B14F-4D97-AF65-F5344CB8AC3E}">
        <p14:creationId xmlns:p14="http://schemas.microsoft.com/office/powerpoint/2010/main" val="19479601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relisez et faites l’activité 5.</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8147" y="2261937"/>
            <a:ext cx="2225112" cy="3553537"/>
          </a:xfrm>
          <a:prstGeom prst="rect">
            <a:avLst/>
          </a:prstGeom>
        </p:spPr>
      </p:pic>
      <p:pic>
        <p:nvPicPr>
          <p:cNvPr id="2" name="Image 1">
            <a:extLst>
              <a:ext uri="{FF2B5EF4-FFF2-40B4-BE49-F238E27FC236}">
                <a16:creationId xmlns:a16="http://schemas.microsoft.com/office/drawing/2014/main" id="{4B24319A-2A09-7C5C-89F3-F76A6962BD8D}"/>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5" name="Image 4">
            <a:extLst>
              <a:ext uri="{FF2B5EF4-FFF2-40B4-BE49-F238E27FC236}">
                <a16:creationId xmlns:a16="http://schemas.microsoft.com/office/drawing/2014/main" id="{37861594-48AD-BA5F-9728-27933C9B1C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97585" y="1599548"/>
            <a:ext cx="3061220" cy="4695487"/>
          </a:xfrm>
          <a:prstGeom prst="rect">
            <a:avLst/>
          </a:prstGeom>
        </p:spPr>
      </p:pic>
      <p:sp>
        <p:nvSpPr>
          <p:cNvPr id="8" name="Rectangle : coins arrondis 7">
            <a:extLst>
              <a:ext uri="{FF2B5EF4-FFF2-40B4-BE49-F238E27FC236}">
                <a16:creationId xmlns:a16="http://schemas.microsoft.com/office/drawing/2014/main" id="{6169E69F-4883-29A5-D25A-3261731B02B3}"/>
              </a:ext>
            </a:extLst>
          </p:cNvPr>
          <p:cNvSpPr/>
          <p:nvPr/>
        </p:nvSpPr>
        <p:spPr>
          <a:xfrm>
            <a:off x="3637325" y="5055099"/>
            <a:ext cx="2981740" cy="56450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4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37174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224473"/>
            <a:ext cx="833601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04988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106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8" name="Image 7">
            <a:extLst>
              <a:ext uri="{FF2B5EF4-FFF2-40B4-BE49-F238E27FC236}">
                <a16:creationId xmlns:a16="http://schemas.microsoft.com/office/drawing/2014/main" id="{E1AD6F9C-648F-370F-5806-A205E35FA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4605" y="1033919"/>
            <a:ext cx="3368681" cy="5167089"/>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 : Une part de gâteau – Le panda – Inoubliable – Juste – L’enclos.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2" name="Image 1">
            <a:extLst>
              <a:ext uri="{FF2B5EF4-FFF2-40B4-BE49-F238E27FC236}">
                <a16:creationId xmlns:a16="http://schemas.microsoft.com/office/drawing/2014/main" id="{BAA76BC7-EF71-645A-29D9-5D0AF7F884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3975" y="1903499"/>
            <a:ext cx="1712554" cy="1873546"/>
          </a:xfrm>
          <a:prstGeom prst="rect">
            <a:avLst/>
          </a:prstGeom>
        </p:spPr>
      </p:pic>
      <p:pic>
        <p:nvPicPr>
          <p:cNvPr id="3" name="Image 2">
            <a:extLst>
              <a:ext uri="{FF2B5EF4-FFF2-40B4-BE49-F238E27FC236}">
                <a16:creationId xmlns:a16="http://schemas.microsoft.com/office/drawing/2014/main" id="{C66681BD-BDE8-5E46-1094-36094680F0DC}"/>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a:fillRect/>
          </a:stretch>
        </p:blipFill>
        <p:spPr>
          <a:xfrm>
            <a:off x="3728478" y="1903499"/>
            <a:ext cx="1823246" cy="1994442"/>
          </a:xfrm>
          <a:prstGeom prst="rect">
            <a:avLst/>
          </a:prstGeom>
        </p:spPr>
      </p:pic>
      <p:pic>
        <p:nvPicPr>
          <p:cNvPr id="4" name="Espace réservé pour une image  8">
            <a:extLst>
              <a:ext uri="{FF2B5EF4-FFF2-40B4-BE49-F238E27FC236}">
                <a16:creationId xmlns:a16="http://schemas.microsoft.com/office/drawing/2014/main" id="{033166E4-7B41-890B-B044-7C27E177318F}"/>
              </a:ext>
            </a:extLst>
          </p:cNvPr>
          <p:cNvPicPr>
            <a:picLocks noChangeAspect="1"/>
          </p:cNvPicPr>
          <p:nvPr/>
        </p:nvPicPr>
        <p:blipFill rotWithShape="1">
          <a:blip r:embed="rId7">
            <a:extLst>
              <a:ext uri="{28A0092B-C50C-407E-A947-70E740481C1C}">
                <a14:useLocalDpi xmlns:a14="http://schemas.microsoft.com/office/drawing/2010/main" val="0"/>
              </a:ext>
            </a:extLst>
          </a:blip>
          <a:srcRect l="-4695" r="-4695"/>
          <a:stretch>
            <a:fillRect/>
          </a:stretch>
        </p:blipFill>
        <p:spPr>
          <a:xfrm>
            <a:off x="6323673" y="1903499"/>
            <a:ext cx="1938382" cy="1938382"/>
          </a:xfrm>
          <a:prstGeom prst="rect">
            <a:avLst/>
          </a:prstGeom>
          <a:ln>
            <a:noFill/>
          </a:ln>
        </p:spPr>
      </p:pic>
      <p:pic>
        <p:nvPicPr>
          <p:cNvPr id="5" name="Image 4">
            <a:extLst>
              <a:ext uri="{FF2B5EF4-FFF2-40B4-BE49-F238E27FC236}">
                <a16:creationId xmlns:a16="http://schemas.microsoft.com/office/drawing/2014/main" id="{DB9FB9C0-1AFE-E59F-82B9-E5324E6E96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4915121" y="4074040"/>
            <a:ext cx="1787822" cy="1801892"/>
          </a:xfrm>
          <a:prstGeom prst="rect">
            <a:avLst/>
          </a:prstGeom>
        </p:spPr>
      </p:pic>
      <p:pic>
        <p:nvPicPr>
          <p:cNvPr id="6" name="Image 5">
            <a:extLst>
              <a:ext uri="{FF2B5EF4-FFF2-40B4-BE49-F238E27FC236}">
                <a16:creationId xmlns:a16="http://schemas.microsoft.com/office/drawing/2014/main" id="{2B9764CF-79F9-FBAC-BACD-9B3F7ABD6E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2429376" y="4074040"/>
            <a:ext cx="1801891" cy="1801892"/>
          </a:xfrm>
          <a:prstGeom prst="rect">
            <a:avLst/>
          </a:prstGeom>
        </p:spPr>
      </p:pic>
    </p:spTree>
    <p:extLst>
      <p:ext uri="{BB962C8B-B14F-4D97-AF65-F5344CB8AC3E}">
        <p14:creationId xmlns:p14="http://schemas.microsoft.com/office/powerpoint/2010/main" val="1544951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4" name="Titre 1">
            <a:extLst>
              <a:ext uri="{FF2B5EF4-FFF2-40B4-BE49-F238E27FC236}">
                <a16:creationId xmlns:a16="http://schemas.microsoft.com/office/drawing/2014/main" id="{F6CB5A91-55B6-7541-0D33-CF841FC5390D}"/>
              </a:ext>
            </a:extLst>
          </p:cNvPr>
          <p:cNvSpPr>
            <a:spLocks noGrp="1"/>
          </p:cNvSpPr>
          <p:nvPr>
            <p:ph type="title"/>
          </p:nvPr>
        </p:nvSpPr>
        <p:spPr>
          <a:xfrm>
            <a:off x="1586534" y="777795"/>
            <a:ext cx="7309586" cy="612000"/>
          </a:xfrm>
        </p:spPr>
        <p:txBody>
          <a:bodyPr>
            <a:noAutofit/>
          </a:bodyPr>
          <a:lstStyle/>
          <a:p>
            <a:r>
              <a:rPr lang="fr-FR" sz="1400" dirty="0">
                <a:solidFill>
                  <a:schemeClr val="tx1">
                    <a:lumMod val="65000"/>
                    <a:lumOff val="35000"/>
                  </a:schemeClr>
                </a:solidFill>
              </a:rPr>
              <a:t>Regarde les images. Je vais te dire des phrases  et tu vas me montrer les images qui correspondent :</a:t>
            </a:r>
            <a:br>
              <a:rPr lang="fr-FR" sz="1400" dirty="0">
                <a:solidFill>
                  <a:schemeClr val="tx1">
                    <a:lumMod val="65000"/>
                    <a:lumOff val="35000"/>
                  </a:schemeClr>
                </a:solidFill>
              </a:rPr>
            </a:br>
            <a:r>
              <a:rPr lang="fr-FR" sz="1400" dirty="0">
                <a:solidFill>
                  <a:schemeClr val="tx1">
                    <a:lumMod val="65000"/>
                    <a:lumOff val="35000"/>
                  </a:schemeClr>
                </a:solidFill>
              </a:rPr>
              <a:t> Amine a soufflé les bougies – Salim et sa sœur ont visité la ferme – Dans le zoo, il y a beaucoup d’animaux – Amine a fait une course dans  le parc - Nada est allée à la forêt avec ses parents et ses amis.</a:t>
            </a:r>
          </a:p>
        </p:txBody>
      </p:sp>
      <p:pic>
        <p:nvPicPr>
          <p:cNvPr id="3" name="Espace réservé pour une image  8">
            <a:extLst>
              <a:ext uri="{FF2B5EF4-FFF2-40B4-BE49-F238E27FC236}">
                <a16:creationId xmlns:a16="http://schemas.microsoft.com/office/drawing/2014/main" id="{8518F444-F32D-7410-D775-792C6ADCC6FD}"/>
              </a:ext>
            </a:extLst>
          </p:cNvPr>
          <p:cNvPicPr>
            <a:picLocks noChangeAspect="1"/>
          </p:cNvPicPr>
          <p:nvPr/>
        </p:nvPicPr>
        <p:blipFill rotWithShape="1">
          <a:blip r:embed="rId5">
            <a:extLst>
              <a:ext uri="{28A0092B-C50C-407E-A947-70E740481C1C}">
                <a14:useLocalDpi xmlns:a14="http://schemas.microsoft.com/office/drawing/2010/main" val="0"/>
              </a:ext>
            </a:extLst>
          </a:blip>
          <a:srcRect l="9285" t="6717" r="5843" b="13547"/>
          <a:stretch>
            <a:fillRect/>
          </a:stretch>
        </p:blipFill>
        <p:spPr>
          <a:xfrm>
            <a:off x="1753511" y="3934669"/>
            <a:ext cx="2330118" cy="14806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95A092DC-C594-F23D-7A96-068CFAE54473}"/>
              </a:ext>
            </a:extLst>
          </p:cNvPr>
          <p:cNvPicPr>
            <a:picLocks noChangeAspect="1"/>
          </p:cNvPicPr>
          <p:nvPr/>
        </p:nvPicPr>
        <p:blipFill>
          <a:blip r:embed="rId6">
            <a:extLst>
              <a:ext uri="{28A0092B-C50C-407E-A947-70E740481C1C}">
                <a14:useLocalDpi xmlns:a14="http://schemas.microsoft.com/office/drawing/2010/main" val="0"/>
              </a:ext>
            </a:extLst>
          </a:blip>
          <a:srcRect l="6176" t="7572" r="2406" b="22133"/>
          <a:stretch>
            <a:fillRect/>
          </a:stretch>
        </p:blipFill>
        <p:spPr>
          <a:xfrm>
            <a:off x="5060372" y="3934669"/>
            <a:ext cx="2386621" cy="14806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a:extLst>
              <a:ext uri="{FF2B5EF4-FFF2-40B4-BE49-F238E27FC236}">
                <a16:creationId xmlns:a16="http://schemas.microsoft.com/office/drawing/2014/main" id="{31AA3108-1E95-368D-7192-2DBCDFCB7982}"/>
              </a:ext>
            </a:extLst>
          </p:cNvPr>
          <p:cNvPicPr>
            <a:picLocks noChangeAspect="1"/>
          </p:cNvPicPr>
          <p:nvPr/>
        </p:nvPicPr>
        <p:blipFill>
          <a:blip r:embed="rId7">
            <a:extLst>
              <a:ext uri="{28A0092B-C50C-407E-A947-70E740481C1C}">
                <a14:useLocalDpi xmlns:a14="http://schemas.microsoft.com/office/drawing/2010/main" val="0"/>
              </a:ext>
            </a:extLst>
          </a:blip>
          <a:srcRect l="3688" t="3839" r="2601" b="6366"/>
          <a:stretch>
            <a:fillRect/>
          </a:stretch>
        </p:blipFill>
        <p:spPr>
          <a:xfrm>
            <a:off x="3563045" y="2113245"/>
            <a:ext cx="2154111" cy="14806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84FF39AC-0C27-D501-CED9-A18F9F7E7818}"/>
              </a:ext>
            </a:extLst>
          </p:cNvPr>
          <p:cNvPicPr>
            <a:picLocks noChangeAspect="1"/>
          </p:cNvPicPr>
          <p:nvPr/>
        </p:nvPicPr>
        <p:blipFill>
          <a:blip r:embed="rId8"/>
          <a:stretch>
            <a:fillRect/>
          </a:stretch>
        </p:blipFill>
        <p:spPr>
          <a:xfrm>
            <a:off x="6176355" y="2136139"/>
            <a:ext cx="2154111" cy="1419463"/>
          </a:xfrm>
          <a:prstGeom prst="roundRect">
            <a:avLst/>
          </a:prstGeom>
        </p:spPr>
      </p:pic>
      <p:pic>
        <p:nvPicPr>
          <p:cNvPr id="17" name="Espace réservé pour une image  17">
            <a:extLst>
              <a:ext uri="{FF2B5EF4-FFF2-40B4-BE49-F238E27FC236}">
                <a16:creationId xmlns:a16="http://schemas.microsoft.com/office/drawing/2014/main" id="{DA176979-59BA-2830-719A-C5DF0138B0C1}"/>
              </a:ext>
            </a:extLst>
          </p:cNvPr>
          <p:cNvPicPr>
            <a:picLocks noChangeAspect="1"/>
          </p:cNvPicPr>
          <p:nvPr/>
        </p:nvPicPr>
        <p:blipFill rotWithShape="1">
          <a:blip r:embed="rId9">
            <a:extLst>
              <a:ext uri="{28A0092B-C50C-407E-A947-70E740481C1C}">
                <a14:useLocalDpi xmlns:a14="http://schemas.microsoft.com/office/drawing/2010/main" val="0"/>
              </a:ext>
            </a:extLst>
          </a:blip>
          <a:srcRect l="8617" t="7781" r="4999" b="12935"/>
          <a:stretch>
            <a:fillRect/>
          </a:stretch>
        </p:blipFill>
        <p:spPr>
          <a:xfrm>
            <a:off x="949737" y="2105557"/>
            <a:ext cx="2154109" cy="14806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3962042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172449" cy="612000"/>
          </a:xfrm>
        </p:spPr>
        <p:txBody>
          <a:bodyPr>
            <a:normAutofit/>
          </a:bodyPr>
          <a:lstStyle/>
          <a:p>
            <a:r>
              <a:rPr lang="fr-FR" dirty="0">
                <a:solidFill>
                  <a:schemeClr val="tx1">
                    <a:lumMod val="65000"/>
                    <a:lumOff val="35000"/>
                  </a:schemeClr>
                </a:solidFill>
              </a:rPr>
              <a:t>Mets ton doigt sur chaque image,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p>
        </p:txBody>
      </p:sp>
      <p:pic>
        <p:nvPicPr>
          <p:cNvPr id="5" name="Image 4">
            <a:extLst>
              <a:ext uri="{FF2B5EF4-FFF2-40B4-BE49-F238E27FC236}">
                <a16:creationId xmlns:a16="http://schemas.microsoft.com/office/drawing/2014/main" id="{A8057C5A-80AF-3B37-9DD1-ABFAE14E73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3975" y="1889021"/>
            <a:ext cx="1608388" cy="1759588"/>
          </a:xfrm>
          <a:prstGeom prst="rect">
            <a:avLst/>
          </a:prstGeom>
        </p:spPr>
      </p:pic>
      <p:pic>
        <p:nvPicPr>
          <p:cNvPr id="6" name="Image 5">
            <a:extLst>
              <a:ext uri="{FF2B5EF4-FFF2-40B4-BE49-F238E27FC236}">
                <a16:creationId xmlns:a16="http://schemas.microsoft.com/office/drawing/2014/main" id="{B9F12086-E870-611D-7CDB-943F89D0A8D0}"/>
              </a:ext>
            </a:extLst>
          </p:cNvPr>
          <p:cNvPicPr>
            <a:picLocks noChangeAspect="1"/>
          </p:cNvPicPr>
          <p:nvPr/>
        </p:nvPicPr>
        <p:blipFill>
          <a:blip r:embed="rId6"/>
          <a:stretch>
            <a:fillRect/>
          </a:stretch>
        </p:blipFill>
        <p:spPr>
          <a:xfrm>
            <a:off x="3722014" y="1889021"/>
            <a:ext cx="1699972" cy="1702969"/>
          </a:xfrm>
          <a:prstGeom prst="rect">
            <a:avLst/>
          </a:prstGeom>
        </p:spPr>
      </p:pic>
      <p:pic>
        <p:nvPicPr>
          <p:cNvPr id="7" name="Espace réservé pour une image  7">
            <a:extLst>
              <a:ext uri="{FF2B5EF4-FFF2-40B4-BE49-F238E27FC236}">
                <a16:creationId xmlns:a16="http://schemas.microsoft.com/office/drawing/2014/main" id="{BBE5421B-17C4-2000-A36C-78766013176F}"/>
              </a:ext>
            </a:extLst>
          </p:cNvPr>
          <p:cNvPicPr>
            <a:picLocks noChangeAspect="1"/>
          </p:cNvPicPr>
          <p:nvPr/>
        </p:nvPicPr>
        <p:blipFill rotWithShape="1">
          <a:blip r:embed="rId7">
            <a:extLst>
              <a:ext uri="{28A0092B-C50C-407E-A947-70E740481C1C}">
                <a14:useLocalDpi xmlns:a14="http://schemas.microsoft.com/office/drawing/2010/main" val="0"/>
              </a:ext>
            </a:extLst>
          </a:blip>
          <a:srcRect l="-4695" r="-4695"/>
          <a:stretch>
            <a:fillRect/>
          </a:stretch>
        </p:blipFill>
        <p:spPr>
          <a:xfrm>
            <a:off x="6291637" y="1819559"/>
            <a:ext cx="1898512" cy="1898512"/>
          </a:xfrm>
          <a:prstGeom prst="rect">
            <a:avLst/>
          </a:prstGeom>
          <a:ln>
            <a:noFill/>
          </a:ln>
        </p:spPr>
      </p:pic>
      <p:pic>
        <p:nvPicPr>
          <p:cNvPr id="8" name="Image 7">
            <a:extLst>
              <a:ext uri="{FF2B5EF4-FFF2-40B4-BE49-F238E27FC236}">
                <a16:creationId xmlns:a16="http://schemas.microsoft.com/office/drawing/2014/main" id="{66D8D8DE-2DB4-495A-4690-61A75FD67B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8169" y="3958962"/>
            <a:ext cx="1828889" cy="1908000"/>
          </a:xfrm>
          <a:prstGeom prst="rect">
            <a:avLst/>
          </a:prstGeom>
        </p:spPr>
      </p:pic>
      <p:pic>
        <p:nvPicPr>
          <p:cNvPr id="9" name="Image 8">
            <a:extLst>
              <a:ext uri="{FF2B5EF4-FFF2-40B4-BE49-F238E27FC236}">
                <a16:creationId xmlns:a16="http://schemas.microsoft.com/office/drawing/2014/main" id="{29B2FADA-88DD-B57C-AB51-8B566A3B9F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69158" y="3958962"/>
            <a:ext cx="1826673" cy="1908000"/>
          </a:xfrm>
          <a:prstGeom prst="rect">
            <a:avLst/>
          </a:prstGeom>
        </p:spPr>
      </p:pic>
    </p:spTree>
    <p:extLst>
      <p:ext uri="{BB962C8B-B14F-4D97-AF65-F5344CB8AC3E}">
        <p14:creationId xmlns:p14="http://schemas.microsoft.com/office/powerpoint/2010/main" val="3494392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1670465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905539" y="6102001"/>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br>
              <a:rPr lang="fr-FR" dirty="0">
                <a:solidFill>
                  <a:schemeClr val="tx1">
                    <a:lumMod val="65000"/>
                    <a:lumOff val="35000"/>
                  </a:schemeClr>
                </a:solidFill>
              </a:rPr>
            </a:br>
            <a:r>
              <a:rPr lang="fr-FR" sz="1400" i="1" dirty="0">
                <a:solidFill>
                  <a:schemeClr val="tx1">
                    <a:lumMod val="65000"/>
                    <a:lumOff val="35000"/>
                  </a:schemeClr>
                </a:solidFill>
              </a:rPr>
              <a:t>Proposer </a:t>
            </a:r>
            <a:r>
              <a:rPr lang="fr-FR" sz="1400" b="1" i="1" u="sng" dirty="0">
                <a:solidFill>
                  <a:schemeClr val="tx1">
                    <a:lumMod val="65000"/>
                    <a:lumOff val="35000"/>
                  </a:schemeClr>
                </a:solidFill>
              </a:rPr>
              <a:t>5</a:t>
            </a:r>
            <a:r>
              <a:rPr lang="fr-FR" sz="1400" i="1" u="sng" dirty="0">
                <a:solidFill>
                  <a:schemeClr val="tx1">
                    <a:lumMod val="65000"/>
                    <a:lumOff val="35000"/>
                  </a:schemeClr>
                </a:solidFill>
              </a:rPr>
              <a:t> questions </a:t>
            </a:r>
            <a:r>
              <a:rPr lang="fr-FR" sz="1400" i="1" dirty="0">
                <a:solidFill>
                  <a:schemeClr val="tx1">
                    <a:lumMod val="65000"/>
                    <a:lumOff val="35000"/>
                  </a:schemeClr>
                </a:solidFill>
              </a:rPr>
              <a:t>pour chaque élève.</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itre 1">
            <a:extLst>
              <a:ext uri="{FF2B5EF4-FFF2-40B4-BE49-F238E27FC236}">
                <a16:creationId xmlns:a16="http://schemas.microsoft.com/office/drawing/2014/main" id="{ED6505BD-B5DD-3810-B7D8-981C6658B7BA}"/>
              </a:ext>
            </a:extLst>
          </p:cNvPr>
          <p:cNvSpPr txBox="1">
            <a:spLocks/>
          </p:cNvSpPr>
          <p:nvPr/>
        </p:nvSpPr>
        <p:spPr>
          <a:xfrm>
            <a:off x="1058845" y="1889571"/>
            <a:ext cx="6956069" cy="32599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342900" indent="-342900" defTabSz="914377">
              <a:lnSpc>
                <a:spcPct val="150000"/>
              </a:lnSpc>
              <a:buFont typeface="Arial" panose="020B0604020202020204" pitchFamily="34" charset="0"/>
              <a:buChar char="•"/>
              <a:defRPr/>
            </a:pPr>
            <a:r>
              <a:rPr lang="fr-FR" sz="2000" b="1" dirty="0">
                <a:ln w="0"/>
                <a:solidFill>
                  <a:srgbClr val="4B5377"/>
                </a:solidFill>
                <a:latin typeface="Dosis SemiBold" pitchFamily="2" charset="0"/>
              </a:rPr>
              <a:t>Qu’est-ce que tu as fait hier à l’école ?  </a:t>
            </a:r>
          </a:p>
          <a:p>
            <a:pPr marL="342900" indent="-342900" defTabSz="914377">
              <a:lnSpc>
                <a:spcPct val="150000"/>
              </a:lnSpc>
              <a:buFont typeface="Arial" panose="020B0604020202020204" pitchFamily="34" charset="0"/>
              <a:buChar char="•"/>
              <a:defRPr/>
            </a:pPr>
            <a:r>
              <a:rPr lang="fr-FR" sz="2000" b="1" dirty="0">
                <a:ln w="0"/>
                <a:solidFill>
                  <a:srgbClr val="4B5377"/>
                </a:solidFill>
                <a:latin typeface="Dosis SemiBold" pitchFamily="2" charset="0"/>
              </a:rPr>
              <a:t>Tu es allé où avec ta famille ?  </a:t>
            </a:r>
          </a:p>
          <a:p>
            <a:pPr marL="342900" indent="-342900" defTabSz="914377">
              <a:lnSpc>
                <a:spcPct val="150000"/>
              </a:lnSpc>
              <a:buFont typeface="Arial" panose="020B0604020202020204" pitchFamily="34" charset="0"/>
              <a:buChar char="•"/>
              <a:defRPr/>
            </a:pPr>
            <a:r>
              <a:rPr lang="fr-FR" sz="2000" b="1" dirty="0">
                <a:ln w="0"/>
                <a:solidFill>
                  <a:srgbClr val="4B5377"/>
                </a:solidFill>
                <a:latin typeface="Dosis SemiBold" pitchFamily="2" charset="0"/>
              </a:rPr>
              <a:t>Qu’est-ce que tu as vu à la ferme ?</a:t>
            </a:r>
          </a:p>
          <a:p>
            <a:pPr marL="342900" indent="-342900" defTabSz="914377">
              <a:lnSpc>
                <a:spcPct val="150000"/>
              </a:lnSpc>
              <a:buFont typeface="Arial" panose="020B0604020202020204" pitchFamily="34" charset="0"/>
              <a:buChar char="•"/>
              <a:defRPr/>
            </a:pPr>
            <a:r>
              <a:rPr lang="fr-FR" sz="2000" b="1" dirty="0">
                <a:ln w="0"/>
                <a:solidFill>
                  <a:srgbClr val="4B5377"/>
                </a:solidFill>
                <a:latin typeface="Dosis SemiBold" pitchFamily="2" charset="0"/>
              </a:rPr>
              <a:t>Quels sont les animaux qui se trouvent dans le zoo ?</a:t>
            </a:r>
          </a:p>
          <a:p>
            <a:pPr marL="342900" indent="-342900" defTabSz="914377">
              <a:lnSpc>
                <a:spcPct val="150000"/>
              </a:lnSpc>
              <a:buFont typeface="Arial" panose="020B0604020202020204" pitchFamily="34" charset="0"/>
              <a:buChar char="•"/>
              <a:defRPr/>
            </a:pPr>
            <a:r>
              <a:rPr lang="fr-FR" sz="2000" b="1" dirty="0">
                <a:ln w="0"/>
                <a:solidFill>
                  <a:srgbClr val="4B5377"/>
                </a:solidFill>
                <a:latin typeface="Dosis SemiBold" pitchFamily="2" charset="0"/>
              </a:rPr>
              <a:t>Quels sont les cadeaux que tu as reçus dans ton anniversaire ?</a:t>
            </a:r>
          </a:p>
        </p:txBody>
      </p:sp>
    </p:spTree>
    <p:extLst>
      <p:ext uri="{BB962C8B-B14F-4D97-AF65-F5344CB8AC3E}">
        <p14:creationId xmlns:p14="http://schemas.microsoft.com/office/powerpoint/2010/main" val="2711365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33158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3781474" y="3498799"/>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121474" y="2714045"/>
            <a:ext cx="938876" cy="1048901"/>
          </a:xfrm>
          <a:prstGeom prst="rect">
            <a:avLst/>
          </a:prstGeom>
        </p:spPr>
      </p:pic>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itre 1">
            <a:extLst>
              <a:ext uri="{FF2B5EF4-FFF2-40B4-BE49-F238E27FC236}">
                <a16:creationId xmlns:a16="http://schemas.microsoft.com/office/drawing/2014/main" id="{866262CC-A4B4-5BAF-8BF3-ABA785371059}"/>
              </a:ext>
            </a:extLst>
          </p:cNvPr>
          <p:cNvSpPr txBox="1">
            <a:spLocks/>
          </p:cNvSpPr>
          <p:nvPr/>
        </p:nvSpPr>
        <p:spPr>
          <a:xfrm>
            <a:off x="1669402" y="770749"/>
            <a:ext cx="6839682" cy="612000"/>
          </a:xfrm>
          <a:prstGeom prst="rect">
            <a:avLst/>
          </a:prstGeom>
        </p:spPr>
        <p:txBody>
          <a:bodyPr vert="horz" lIns="91440" tIns="45720" rIns="91440" bIns="45720" rtlCol="0" anchor="ctr">
            <a:normAutofit fontScale="90000" lnSpcReduction="10000"/>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r>
              <a:rPr lang="fr-FR" dirty="0">
                <a:solidFill>
                  <a:schemeClr val="tx1">
                    <a:lumMod val="65000"/>
                    <a:lumOff val="35000"/>
                  </a:schemeClr>
                </a:solidFill>
              </a:rPr>
              <a:t>Parle de ce que tu as fait en classe, de l’endroit où tu étais le weekend dernier, de ce que tu as fait et ce que tu as vu au zoo et à la ferme et de ton anniversaire. Tu dois dire </a:t>
            </a:r>
            <a:r>
              <a:rPr lang="fr-FR" b="1" dirty="0">
                <a:solidFill>
                  <a:schemeClr val="tx1">
                    <a:lumMod val="65000"/>
                    <a:lumOff val="35000"/>
                  </a:schemeClr>
                </a:solidFill>
              </a:rPr>
              <a:t>5 phrases</a:t>
            </a:r>
            <a:r>
              <a:rPr lang="fr-FR" dirty="0">
                <a:solidFill>
                  <a:schemeClr val="tx1">
                    <a:lumMod val="65000"/>
                    <a:lumOff val="35000"/>
                  </a:schemeClr>
                </a:solidFill>
              </a:rPr>
              <a:t>. </a:t>
            </a:r>
            <a:r>
              <a:rPr lang="fr-FR" i="1" u="sng" dirty="0">
                <a:solidFill>
                  <a:schemeClr val="tx1">
                    <a:lumMod val="65000"/>
                    <a:lumOff val="35000"/>
                  </a:schemeClr>
                </a:solidFill>
              </a:rPr>
              <a:t>L’enseignant explique la situation à l’apprenant.</a:t>
            </a:r>
          </a:p>
        </p:txBody>
      </p:sp>
      <p:sp>
        <p:nvSpPr>
          <p:cNvPr id="7" name="ZoneTexte 6">
            <a:extLst>
              <a:ext uri="{FF2B5EF4-FFF2-40B4-BE49-F238E27FC236}">
                <a16:creationId xmlns:a16="http://schemas.microsoft.com/office/drawing/2014/main" id="{67925666-6402-51BD-7F16-62E524D96ED8}"/>
              </a:ext>
            </a:extLst>
          </p:cNvPr>
          <p:cNvSpPr txBox="1"/>
          <p:nvPr/>
        </p:nvSpPr>
        <p:spPr>
          <a:xfrm>
            <a:off x="1498933" y="1912016"/>
            <a:ext cx="6839683" cy="1015663"/>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Parle de ce que tu as fait en classe, de l’endroit où tu étais le weekend dernier, de ce que tu as fait et ce que tu as vu au zoo et à la ferme et de ton anniversaire.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311438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( 4 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2104127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73803" y="1774289"/>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4" name="Titre 1">
            <a:extLst>
              <a:ext uri="{FF2B5EF4-FFF2-40B4-BE49-F238E27FC236}">
                <a16:creationId xmlns:a16="http://schemas.microsoft.com/office/drawing/2014/main" id="{31E5AA31-2990-970B-E68B-ABE9076CA121}"/>
              </a:ext>
            </a:extLst>
          </p:cNvPr>
          <p:cNvSpPr txBox="1">
            <a:spLocks/>
          </p:cNvSpPr>
          <p:nvPr/>
        </p:nvSpPr>
        <p:spPr>
          <a:xfrm>
            <a:off x="174732" y="2385391"/>
            <a:ext cx="8199009" cy="2572155"/>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a:lnSpc>
                <a:spcPct val="200000"/>
              </a:lnSpc>
            </a:pPr>
            <a:r>
              <a:rPr lang="fr-FR" sz="2400" dirty="0">
                <a:solidFill>
                  <a:srgbClr val="424D7B"/>
                </a:solidFill>
                <a:latin typeface="Arial" panose="020B0604020202020204" pitchFamily="34" charset="0"/>
                <a:cs typeface="Arial" panose="020B0604020202020204" pitchFamily="34" charset="0"/>
              </a:rPr>
              <a:t>  gris        la nuit         la foire           la magie</a:t>
            </a:r>
          </a:p>
          <a:p>
            <a:pPr algn="ctr">
              <a:lnSpc>
                <a:spcPct val="200000"/>
              </a:lnSpc>
            </a:pPr>
            <a:r>
              <a:rPr lang="fr-FR" sz="2400" dirty="0">
                <a:solidFill>
                  <a:srgbClr val="424D7B"/>
                </a:solidFill>
                <a:latin typeface="Arial" panose="020B0604020202020204" pitchFamily="34" charset="0"/>
                <a:cs typeface="Arial" panose="020B0604020202020204" pitchFamily="34" charset="0"/>
              </a:rPr>
              <a:t>       le phare          construire       soigner        gymnastique</a:t>
            </a:r>
          </a:p>
          <a:p>
            <a:pPr algn="ctr">
              <a:lnSpc>
                <a:spcPct val="200000"/>
              </a:lnSpc>
            </a:pPr>
            <a:r>
              <a:rPr lang="fr-FR" sz="2400" dirty="0">
                <a:solidFill>
                  <a:srgbClr val="424D7B"/>
                </a:solidFill>
                <a:latin typeface="Arial" panose="020B0604020202020204" pitchFamily="34" charset="0"/>
                <a:cs typeface="Arial" panose="020B0604020202020204" pitchFamily="34" charset="0"/>
              </a:rPr>
              <a:t>   la pharmacie          la montagne         les légumes</a:t>
            </a:r>
          </a:p>
        </p:txBody>
      </p:sp>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00455" y="221050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2" name="TextBox 6">
            <a:extLst>
              <a:ext uri="{FF2B5EF4-FFF2-40B4-BE49-F238E27FC236}">
                <a16:creationId xmlns:a16="http://schemas.microsoft.com/office/drawing/2014/main" id="{FECE73E9-494A-6CE7-F5F7-740F99550215}"/>
              </a:ext>
            </a:extLst>
          </p:cNvPr>
          <p:cNvSpPr txBox="1"/>
          <p:nvPr>
            <p:custDataLst>
              <p:tags r:id="rId2"/>
            </p:custDataLst>
          </p:nvPr>
        </p:nvSpPr>
        <p:spPr>
          <a:xfrm>
            <a:off x="1934714" y="5471059"/>
            <a:ext cx="7610401" cy="63094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Fluidité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1  point  (0,5 point par phrase)</a:t>
            </a:r>
          </a:p>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Correction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5 points (0,5 point par mot)  </a:t>
            </a:r>
          </a:p>
        </p:txBody>
      </p:sp>
      <p:sp>
        <p:nvSpPr>
          <p:cNvPr id="4" name="Titre 1">
            <a:extLst>
              <a:ext uri="{FF2B5EF4-FFF2-40B4-BE49-F238E27FC236}">
                <a16:creationId xmlns:a16="http://schemas.microsoft.com/office/drawing/2014/main" id="{FD6C1CE9-317F-5A1C-CC52-4D49ECBC7029}"/>
              </a:ext>
            </a:extLst>
          </p:cNvPr>
          <p:cNvSpPr txBox="1">
            <a:spLocks/>
          </p:cNvSpPr>
          <p:nvPr/>
        </p:nvSpPr>
        <p:spPr>
          <a:xfrm>
            <a:off x="948239" y="2690457"/>
            <a:ext cx="6518035" cy="2451548"/>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189" indent="-457189" defTabSz="914377">
              <a:lnSpc>
                <a:spcPct val="150000"/>
              </a:lnSpc>
              <a:buFont typeface="+mj-lt"/>
              <a:buAutoNum type="arabicPeriod"/>
              <a:defRPr/>
            </a:pPr>
            <a:r>
              <a:rPr lang="fr-FR" sz="2400" b="1" dirty="0">
                <a:ln w="0"/>
                <a:solidFill>
                  <a:srgbClr val="424D7B"/>
                </a:solidFill>
                <a:latin typeface="Dosis SemiBold" pitchFamily="2" charset="0"/>
              </a:rPr>
              <a:t>Lila a fait une sortie. </a:t>
            </a:r>
          </a:p>
          <a:p>
            <a:pPr marL="457189" indent="-457189" defTabSz="914377">
              <a:lnSpc>
                <a:spcPct val="150000"/>
              </a:lnSpc>
              <a:buFont typeface="+mj-lt"/>
              <a:buAutoNum type="arabicPeriod"/>
              <a:defRPr/>
            </a:pPr>
            <a:r>
              <a:rPr lang="fr-FR" sz="2400" b="1" dirty="0">
                <a:ln w="0"/>
                <a:solidFill>
                  <a:srgbClr val="424D7B"/>
                </a:solidFill>
                <a:latin typeface="Dosis SemiBold" pitchFamily="2" charset="0"/>
              </a:rPr>
              <a:t>Elle a vu des vaches et des poules.</a:t>
            </a:r>
          </a:p>
        </p:txBody>
      </p:sp>
    </p:spTree>
    <p:extLst>
      <p:ext uri="{BB962C8B-B14F-4D97-AF65-F5344CB8AC3E}">
        <p14:creationId xmlns:p14="http://schemas.microsoft.com/office/powerpoint/2010/main" val="3242558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endPar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CEC18316-FF36-2495-5C79-62E82773FA02}"/>
              </a:ext>
            </a:extLst>
          </p:cNvPr>
          <p:cNvPicPr>
            <a:picLocks noChangeAspect="1"/>
          </p:cNvPicPr>
          <p:nvPr/>
        </p:nvPicPr>
        <p:blipFill>
          <a:blip r:embed="rId4"/>
          <a:stretch>
            <a:fillRect/>
          </a:stretch>
        </p:blipFill>
        <p:spPr>
          <a:xfrm>
            <a:off x="6233398" y="5310130"/>
            <a:ext cx="2128406" cy="997834"/>
          </a:xfrm>
          <a:prstGeom prst="rect">
            <a:avLst/>
          </a:prstGeom>
        </p:spPr>
      </p:pic>
      <p:sp>
        <p:nvSpPr>
          <p:cNvPr id="3" name="Titre 1">
            <a:extLst>
              <a:ext uri="{FF2B5EF4-FFF2-40B4-BE49-F238E27FC236}">
                <a16:creationId xmlns:a16="http://schemas.microsoft.com/office/drawing/2014/main" id="{DB9D52D3-7D95-4BDC-F54E-15034C675471}"/>
              </a:ext>
            </a:extLst>
          </p:cNvPr>
          <p:cNvSpPr txBox="1">
            <a:spLocks/>
          </p:cNvSpPr>
          <p:nvPr/>
        </p:nvSpPr>
        <p:spPr>
          <a:xfrm>
            <a:off x="1058319" y="2303479"/>
            <a:ext cx="7397140" cy="20711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just" defTabSz="914377">
              <a:lnSpc>
                <a:spcPct val="150000"/>
              </a:lnSpc>
              <a:defRPr/>
            </a:pPr>
            <a:r>
              <a:rPr lang="fr-FR" sz="2400" b="1" dirty="0">
                <a:ln w="0"/>
                <a:solidFill>
                  <a:srgbClr val="424D7B"/>
                </a:solidFill>
                <a:latin typeface="Dosis SemiBold" pitchFamily="2" charset="0"/>
              </a:rPr>
              <a:t> La semaine dernière, notre classe a fait une visite au zoo. Nous avons vu des lions, des éléphants, des girafes et des singes. C’était une journée très amusante et intéressante.</a:t>
            </a:r>
          </a:p>
        </p:txBody>
      </p:sp>
    </p:spTree>
    <p:extLst>
      <p:ext uri="{BB962C8B-B14F-4D97-AF65-F5344CB8AC3E}">
        <p14:creationId xmlns:p14="http://schemas.microsoft.com/office/powerpoint/2010/main" val="4204074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9770</TotalTime>
  <Words>2179</Words>
  <Application>Microsoft Office PowerPoint</Application>
  <PresentationFormat>Affichage à l'écran (4:3)</PresentationFormat>
  <Paragraphs>231</Paragraphs>
  <Slides>75</Slides>
  <Notes>2</Notes>
  <HiddenSlides>0</HiddenSlides>
  <MMClips>5</MMClips>
  <ScaleCrop>false</ScaleCrop>
  <HeadingPairs>
    <vt:vector size="6" baseType="variant">
      <vt:variant>
        <vt:lpstr>Polices utilisées</vt:lpstr>
      </vt:variant>
      <vt:variant>
        <vt:i4>11</vt:i4>
      </vt:variant>
      <vt:variant>
        <vt:lpstr>Thème</vt:lpstr>
      </vt:variant>
      <vt:variant>
        <vt:i4>18</vt:i4>
      </vt:variant>
      <vt:variant>
        <vt:lpstr>Titres des diapositives</vt:lpstr>
      </vt:variant>
      <vt:variant>
        <vt:i4>75</vt:i4>
      </vt:variant>
    </vt:vector>
  </HeadingPairs>
  <TitlesOfParts>
    <vt:vector size="104" baseType="lpstr">
      <vt:lpstr>Dosis ExtraBold</vt:lpstr>
      <vt:lpstr>Aptos Display</vt:lpstr>
      <vt:lpstr>Dosis Medium</vt:lpstr>
      <vt:lpstr>Aptos</vt:lpstr>
      <vt:lpstr>Mistral</vt:lpstr>
      <vt:lpstr>Wingdings</vt:lpstr>
      <vt:lpstr>Calibri</vt:lpstr>
      <vt:lpstr>Arial</vt:lpstr>
      <vt:lpstr>Dosis</vt:lpstr>
      <vt:lpstr>Dosis SemiBold</vt:lpstr>
      <vt:lpstr>Dosis </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Thème Office</vt:lpstr>
      <vt:lpstr>3_Env-Enseignant</vt:lpstr>
      <vt:lpstr>1_Révision</vt:lpstr>
      <vt:lpstr>6_New Voc_01-Livret</vt:lpstr>
      <vt:lpstr>Présentation PowerPoint</vt:lpstr>
      <vt:lpstr>Il convient de lancer le mode diaporama pour la diffusion de la leçon en classe</vt:lpstr>
      <vt:lpstr>Pictogrammes</vt:lpstr>
      <vt:lpstr>Contenu de la semaine de soutien </vt:lpstr>
      <vt:lpstr>Organisation de la semaine 5</vt:lpstr>
      <vt:lpstr>Plan de la séance</vt:lpstr>
      <vt:lpstr>Présentation PowerPoint</vt:lpstr>
      <vt:lpstr>Bonjour les enfants. Aujourd’hui, nous allons commencer une nouvelle séance de révision. Soyez attentifs.</vt:lpstr>
      <vt:lpstr>Lisez ces mots en silence.</vt:lpstr>
      <vt:lpstr>Qui veut lire à voix haute ? </vt:lpstr>
      <vt:lpstr>Lisez ces mots en silence.</vt:lpstr>
      <vt:lpstr>Qui veut lire à voix haute ? </vt:lpstr>
      <vt:lpstr>Lisez ces mots en silence.</vt:lpstr>
      <vt:lpstr>Qui veut lire à voix haute ? </vt:lpstr>
      <vt:lpstr>Lisez ces phrases silencieusement. </vt:lpstr>
      <vt:lpstr>Qui veut lire à voix haute ?</vt:lpstr>
      <vt:lpstr>Lisez ces phrases silencieusement. </vt:lpstr>
      <vt:lpstr>Qui veut lire à voix haute ?</vt:lpstr>
      <vt:lpstr>Présentation PowerPoint</vt:lpstr>
      <vt:lpstr>Prenez vos ardoises.</vt:lpstr>
      <vt:lpstr>Présentation PowerPoint</vt:lpstr>
      <vt:lpstr>Levez vos ardoises. </vt:lpstr>
      <vt:lpstr>Présentation PowerPoint</vt:lpstr>
      <vt:lpstr>Présentation PowerPoint</vt:lpstr>
      <vt:lpstr>Présentation PowerPoint</vt:lpstr>
      <vt:lpstr>Levez vos ardoises. </vt:lpstr>
      <vt:lpstr>Présentation PowerPoint</vt:lpstr>
      <vt:lpstr>Plan de la séance</vt:lpstr>
      <vt:lpstr>Ouvrez le manuel à la page 109. On va lire ce texte. </vt:lpstr>
      <vt:lpstr>Lisez le texte silencieusement sur votre livret.  </vt:lpstr>
      <vt:lpstr>Qui veut lire le texte ? Je vais désigner plusieurs élèves. Chacun va lire un passage. </vt:lpstr>
      <vt:lpstr>Prenez vos ardoises. On va répondre à des questions de compréhension.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Prenez vos cahiers.</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La question est : qu’a-t-elle reçu ? Je cherche une action. La réponse  est : « elle a reçu un livre, un pull et des babouches rouges. »</vt:lpstr>
      <vt:lpstr>La séance d’aujourd’hui est terminée. À la maison, relisez et faites l’activité 5.</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Une part de gâteau – Le panda – Inoubliable – Juste – L’enclos.</vt:lpstr>
      <vt:lpstr>Présentation PowerPoint</vt:lpstr>
      <vt:lpstr>Regarde les images. Je vais te dire des phrases  et tu vas me montrer les images qui correspondent :  Amine a soufflé les bougies – Salim et sa sœur ont visité la ferme – Dans le zoo, il y a beaucoup d’animaux – Amine a fait une course dans  le parc - Nada est allée à la forêt avec ses parents et ses amis.</vt:lpstr>
      <vt:lpstr>Présentation PowerPoint</vt:lpstr>
      <vt:lpstr>Mets ton doigt sur chaque image, dis-moi le mot en français et mets-le dans une phrase.</vt:lpstr>
      <vt:lpstr>Présentation PowerPoint</vt:lpstr>
      <vt:lpstr>Je vais te poser des questions et tu dois répondre correctement. Proposer 5 questions pour chaque élève.</vt:lpstr>
      <vt:lpstr>Présentation PowerPoint</vt:lpstr>
      <vt:lpstr>Présentation PowerPoint</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53</cp:revision>
  <cp:lastPrinted>2025-08-13T10:11:39Z</cp:lastPrinted>
  <dcterms:created xsi:type="dcterms:W3CDTF">2025-08-01T12:31:49Z</dcterms:created>
  <dcterms:modified xsi:type="dcterms:W3CDTF">2026-04-21T19:22:49Z</dcterms:modified>
</cp:coreProperties>
</file>