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7.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9" r:id="rId15"/>
    <p:sldMasterId id="2147483859" r:id="rId16"/>
    <p:sldMasterId id="2147483869" r:id="rId17"/>
    <p:sldMasterId id="2147483879" r:id="rId18"/>
  </p:sldMasterIdLst>
  <p:notesMasterIdLst>
    <p:notesMasterId r:id="rId63"/>
  </p:notesMasterIdLst>
  <p:handoutMasterIdLst>
    <p:handoutMasterId r:id="rId64"/>
  </p:handoutMasterIdLst>
  <p:sldIdLst>
    <p:sldId id="258" r:id="rId19"/>
    <p:sldId id="1103" r:id="rId20"/>
    <p:sldId id="951" r:id="rId21"/>
    <p:sldId id="567" r:id="rId22"/>
    <p:sldId id="984" r:id="rId23"/>
    <p:sldId id="799" r:id="rId24"/>
    <p:sldId id="779" r:id="rId25"/>
    <p:sldId id="780" r:id="rId26"/>
    <p:sldId id="784" r:id="rId27"/>
    <p:sldId id="1104" r:id="rId28"/>
    <p:sldId id="1107" r:id="rId29"/>
    <p:sldId id="1049" r:id="rId30"/>
    <p:sldId id="1032" r:id="rId31"/>
    <p:sldId id="1033" r:id="rId32"/>
    <p:sldId id="800" r:id="rId33"/>
    <p:sldId id="902" r:id="rId34"/>
    <p:sldId id="867" r:id="rId35"/>
    <p:sldId id="1102" r:id="rId36"/>
    <p:sldId id="1064" r:id="rId37"/>
    <p:sldId id="1065" r:id="rId38"/>
    <p:sldId id="1068" r:id="rId39"/>
    <p:sldId id="1066" r:id="rId40"/>
    <p:sldId id="1067" r:id="rId41"/>
    <p:sldId id="1069" r:id="rId42"/>
    <p:sldId id="1070" r:id="rId43"/>
    <p:sldId id="1071" r:id="rId44"/>
    <p:sldId id="1072" r:id="rId45"/>
    <p:sldId id="1073" r:id="rId46"/>
    <p:sldId id="1074" r:id="rId47"/>
    <p:sldId id="1039" r:id="rId48"/>
    <p:sldId id="805" r:id="rId49"/>
    <p:sldId id="1076" r:id="rId50"/>
    <p:sldId id="1084" r:id="rId51"/>
    <p:sldId id="1086" r:id="rId52"/>
    <p:sldId id="1106" r:id="rId53"/>
    <p:sldId id="1087" r:id="rId54"/>
    <p:sldId id="1091" r:id="rId55"/>
    <p:sldId id="1094" r:id="rId56"/>
    <p:sldId id="1095" r:id="rId57"/>
    <p:sldId id="895" r:id="rId58"/>
    <p:sldId id="1013" r:id="rId59"/>
    <p:sldId id="1014" r:id="rId60"/>
    <p:sldId id="983" r:id="rId61"/>
    <p:sldId id="1105" r:id="rId62"/>
  </p:sldIdLst>
  <p:sldSz cx="9144000" cy="6858000" type="screen4x3"/>
  <p:notesSz cx="6735763" cy="9866313"/>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embeddedFont>
    <p:embeddedFont>
      <p:font typeface="Dosis SemiBold" pitchFamily="2" charset="0"/>
      <p:bold r:id="rId6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4B5377"/>
    <a:srgbClr val="565F88"/>
    <a:srgbClr val="00ACA4"/>
    <a:srgbClr val="F26553"/>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87607" autoAdjust="0"/>
  </p:normalViewPr>
  <p:slideViewPr>
    <p:cSldViewPr snapToGrid="0">
      <p:cViewPr varScale="1">
        <p:scale>
          <a:sx n="77" d="100"/>
          <a:sy n="77" d="100"/>
        </p:scale>
        <p:origin x="829"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2.fntdata"/><Relationship Id="rId74"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font" Target="fonts/font1.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3.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8E69A76-CC9A-4CAB-0DD3-EAB2DD09383E}"/>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154C9BAF-6A10-052C-63BB-C652082001FD}"/>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B49A5921-9957-4897-9968-90007B6EA16F}" type="datetimeFigureOut">
              <a:rPr lang="fr-MA" smtClean="0"/>
              <a:t>31/03/2026</a:t>
            </a:fld>
            <a:endParaRPr lang="fr-MA"/>
          </a:p>
        </p:txBody>
      </p:sp>
      <p:sp>
        <p:nvSpPr>
          <p:cNvPr id="4" name="Espace réservé du pied de page 3">
            <a:extLst>
              <a:ext uri="{FF2B5EF4-FFF2-40B4-BE49-F238E27FC236}">
                <a16:creationId xmlns:a16="http://schemas.microsoft.com/office/drawing/2014/main" id="{097085AA-038F-4B5C-0A1D-D5E15752AD5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D0219909-8CF1-5877-4D0E-CD409DEB4F02}"/>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DC4724A-AD15-4737-9983-ED686C9FBEA2}" type="slidenum">
              <a:rPr lang="fr-MA" smtClean="0"/>
              <a:t>‹N°›</a:t>
            </a:fld>
            <a:endParaRPr lang="fr-MA"/>
          </a:p>
        </p:txBody>
      </p:sp>
    </p:spTree>
    <p:extLst>
      <p:ext uri="{BB962C8B-B14F-4D97-AF65-F5344CB8AC3E}">
        <p14:creationId xmlns:p14="http://schemas.microsoft.com/office/powerpoint/2010/main" val="22103092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31/03/2026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0010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47426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7398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3589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447563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79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83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90509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741583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6638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08300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8857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4019068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0479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4805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3520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70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8274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1658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7827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7088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470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12427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072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502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647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13687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332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480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330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562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3329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3970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477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6683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74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4955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7495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68127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5912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31/03/2026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762786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31/03/2026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7214427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31/03/2026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68536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31/03/2026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4190909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31/03/2026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3251679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31/03/2026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4144165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31/03/2026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6394179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31/03/2026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25155857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31/03/2026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81965493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31/03/2026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9193635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31/03/2026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04476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10.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9.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8.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7.jpg"/><Relationship Id="rId5" Type="http://schemas.openxmlformats.org/officeDocument/2006/relationships/slideLayout" Target="../slideLayouts/slideLayout130.xml"/><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9.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8.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7.jpg"/><Relationship Id="rId5" Type="http://schemas.openxmlformats.org/officeDocument/2006/relationships/slideLayout" Target="../slideLayouts/slideLayout139.xml"/><Relationship Id="rId10" Type="http://schemas.openxmlformats.org/officeDocument/2006/relationships/theme" Target="../theme/theme16.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9.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image" Target="../media/image8.png"/><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image" Target="../media/image11.jpg"/><Relationship Id="rId5" Type="http://schemas.openxmlformats.org/officeDocument/2006/relationships/slideLayout" Target="../slideLayouts/slideLayout148.xml"/><Relationship Id="rId10" Type="http://schemas.openxmlformats.org/officeDocument/2006/relationships/theme" Target="../theme/theme1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8.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5708625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958958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91846789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a:t>
            </a:r>
          </a:p>
        </p:txBody>
      </p:sp>
    </p:spTree>
    <p:extLst>
      <p:ext uri="{BB962C8B-B14F-4D97-AF65-F5344CB8AC3E}">
        <p14:creationId xmlns:p14="http://schemas.microsoft.com/office/powerpoint/2010/main" val="16481982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31/03/2026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a:p>
        </p:txBody>
      </p:sp>
    </p:spTree>
    <p:extLst>
      <p:ext uri="{BB962C8B-B14F-4D97-AF65-F5344CB8AC3E}">
        <p14:creationId xmlns:p14="http://schemas.microsoft.com/office/powerpoint/2010/main" val="297072465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3.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12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1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90.png"/><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136.xml"/><Relationship Id="rId6" Type="http://schemas.openxmlformats.org/officeDocument/2006/relationships/customXml" Target="../ink/ink5.xml"/><Relationship Id="rId5" Type="http://schemas.openxmlformats.org/officeDocument/2006/relationships/image" Target="../media/image360.png"/><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136.xml"/><Relationship Id="rId6" Type="http://schemas.openxmlformats.org/officeDocument/2006/relationships/customXml" Target="../ink/ink9.xml"/><Relationship Id="rId5" Type="http://schemas.openxmlformats.org/officeDocument/2006/relationships/image" Target="../media/image36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4.xml"/><Relationship Id="rId2" Type="http://schemas.openxmlformats.org/officeDocument/2006/relationships/customXml" Target="../ink/ink11.xml"/><Relationship Id="rId1" Type="http://schemas.openxmlformats.org/officeDocument/2006/relationships/slideLayout" Target="../slideLayouts/slideLayout136.xml"/><Relationship Id="rId6" Type="http://schemas.openxmlformats.org/officeDocument/2006/relationships/customXml" Target="../ink/ink13.xml"/><Relationship Id="rId5" Type="http://schemas.openxmlformats.org/officeDocument/2006/relationships/image" Target="../media/image360.png"/><Relationship Id="rId4" Type="http://schemas.openxmlformats.org/officeDocument/2006/relationships/customXml" Target="../ink/ink1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8.xml"/><Relationship Id="rId2" Type="http://schemas.openxmlformats.org/officeDocument/2006/relationships/customXml" Target="../ink/ink15.xml"/><Relationship Id="rId1" Type="http://schemas.openxmlformats.org/officeDocument/2006/relationships/slideLayout" Target="../slideLayouts/slideLayout136.xml"/><Relationship Id="rId6" Type="http://schemas.openxmlformats.org/officeDocument/2006/relationships/customXml" Target="../ink/ink17.xml"/><Relationship Id="rId5" Type="http://schemas.openxmlformats.org/officeDocument/2006/relationships/image" Target="../media/image360.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136.xml"/><Relationship Id="rId6" Type="http://schemas.openxmlformats.org/officeDocument/2006/relationships/customXml" Target="../ink/ink21.xml"/><Relationship Id="rId5" Type="http://schemas.openxmlformats.org/officeDocument/2006/relationships/image" Target="../media/image360.png"/><Relationship Id="rId4" Type="http://schemas.openxmlformats.org/officeDocument/2006/relationships/customXml" Target="../ink/ink20.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6.xml"/><Relationship Id="rId2" Type="http://schemas.openxmlformats.org/officeDocument/2006/relationships/customXml" Target="../ink/ink23.xml"/><Relationship Id="rId1" Type="http://schemas.openxmlformats.org/officeDocument/2006/relationships/slideLayout" Target="../slideLayouts/slideLayout136.xml"/><Relationship Id="rId6" Type="http://schemas.openxmlformats.org/officeDocument/2006/relationships/customXml" Target="../ink/ink25.xml"/><Relationship Id="rId5" Type="http://schemas.openxmlformats.org/officeDocument/2006/relationships/image" Target="../media/image36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27.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60.png"/><Relationship Id="rId4"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32.xml"/><Relationship Id="rId2" Type="http://schemas.openxmlformats.org/officeDocument/2006/relationships/customXml" Target="../ink/ink29.xml"/><Relationship Id="rId1" Type="http://schemas.openxmlformats.org/officeDocument/2006/relationships/slideLayout" Target="../slideLayouts/slideLayout136.xml"/><Relationship Id="rId6" Type="http://schemas.openxmlformats.org/officeDocument/2006/relationships/customXml" Target="../ink/ink31.xml"/><Relationship Id="rId5" Type="http://schemas.openxmlformats.org/officeDocument/2006/relationships/image" Target="../media/image360.png"/><Relationship Id="rId4" Type="http://schemas.openxmlformats.org/officeDocument/2006/relationships/customXml" Target="../ink/ink30.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36.xml"/><Relationship Id="rId2" Type="http://schemas.openxmlformats.org/officeDocument/2006/relationships/customXml" Target="../ink/ink33.xml"/><Relationship Id="rId1" Type="http://schemas.openxmlformats.org/officeDocument/2006/relationships/slideLayout" Target="../slideLayouts/slideLayout136.xml"/><Relationship Id="rId6" Type="http://schemas.openxmlformats.org/officeDocument/2006/relationships/customXml" Target="../ink/ink35.xml"/><Relationship Id="rId5" Type="http://schemas.openxmlformats.org/officeDocument/2006/relationships/image" Target="../media/image360.png"/><Relationship Id="rId4" Type="http://schemas.openxmlformats.org/officeDocument/2006/relationships/customXml" Target="../ink/ink34.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40.xml"/><Relationship Id="rId2" Type="http://schemas.openxmlformats.org/officeDocument/2006/relationships/customXml" Target="../ink/ink37.xml"/><Relationship Id="rId1" Type="http://schemas.openxmlformats.org/officeDocument/2006/relationships/slideLayout" Target="../slideLayouts/slideLayout136.xml"/><Relationship Id="rId6" Type="http://schemas.openxmlformats.org/officeDocument/2006/relationships/customXml" Target="../ink/ink39.xml"/><Relationship Id="rId5" Type="http://schemas.openxmlformats.org/officeDocument/2006/relationships/image" Target="../media/image360.png"/><Relationship Id="rId4" Type="http://schemas.openxmlformats.org/officeDocument/2006/relationships/customXml" Target="../ink/ink3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7" Type="http://schemas.openxmlformats.org/officeDocument/2006/relationships/image" Target="../media/image230.png"/><Relationship Id="rId2" Type="http://schemas.openxmlformats.org/officeDocument/2006/relationships/customXml" Target="../ink/ink41.xml"/><Relationship Id="rId1" Type="http://schemas.openxmlformats.org/officeDocument/2006/relationships/slideLayout" Target="../slideLayouts/slideLayout93.xml"/><Relationship Id="rId6" Type="http://schemas.openxmlformats.org/officeDocument/2006/relationships/customXml" Target="../ink/ink42.xml"/><Relationship Id="rId5" Type="http://schemas.openxmlformats.org/officeDocument/2006/relationships/image" Target="../media/image220.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4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44.xml"/></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6.xml"/><Relationship Id="rId11" Type="http://schemas.openxmlformats.org/officeDocument/2006/relationships/image" Target="../media/image38.png"/><Relationship Id="rId5" Type="http://schemas.openxmlformats.org/officeDocument/2006/relationships/image" Target="../media/image47.png"/><Relationship Id="rId10" Type="http://schemas.openxmlformats.org/officeDocument/2006/relationships/image" Target="../media/image37.png"/><Relationship Id="rId4" Type="http://schemas.openxmlformats.org/officeDocument/2006/relationships/customXml" Target="../ink/ink45.xml"/><Relationship Id="rId9" Type="http://schemas.openxmlformats.org/officeDocument/2006/relationships/image" Target="../media/image31.gif"/></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8.xml"/><Relationship Id="rId11" Type="http://schemas.openxmlformats.org/officeDocument/2006/relationships/image" Target="../media/image38.png"/><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customXml" Target="../ink/ink47.xml"/><Relationship Id="rId9" Type="http://schemas.openxmlformats.org/officeDocument/2006/relationships/image" Target="../media/image31.gi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9.JPG"/><Relationship Id="rId2" Type="http://schemas.openxmlformats.org/officeDocument/2006/relationships/customXml" Target="../ink/ink4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0.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51.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2.xml"/></Relationships>
</file>

<file path=ppt/slides/_rels/slide3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customXml" Target="../ink/ink53.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391.png"/><Relationship Id="rId4" Type="http://schemas.openxmlformats.org/officeDocument/2006/relationships/customXml" Target="../ink/ink54.xml"/></Relationships>
</file>

<file path=ppt/slides/_rels/slide39.xml.rels><?xml version="1.0" encoding="UTF-8" standalone="yes"?>
<Relationships xmlns="http://schemas.openxmlformats.org/package/2006/relationships"><Relationship Id="rId8" Type="http://schemas.openxmlformats.org/officeDocument/2006/relationships/image" Target="../media/image39.JPG"/><Relationship Id="rId7" Type="http://schemas.openxmlformats.org/officeDocument/2006/relationships/image" Target="../media/image17.png"/><Relationship Id="rId2" Type="http://schemas.openxmlformats.org/officeDocument/2006/relationships/customXml" Target="../ink/ink55.xml"/><Relationship Id="rId1" Type="http://schemas.openxmlformats.org/officeDocument/2006/relationships/slideLayout" Target="../slideLayouts/slideLayout93.xml"/><Relationship Id="rId6" Type="http://schemas.openxmlformats.org/officeDocument/2006/relationships/image" Target="../media/image391.png"/><Relationship Id="rId5" Type="http://schemas.openxmlformats.org/officeDocument/2006/relationships/customXml" Target="../ink/ink56.xml"/><Relationship Id="rId4" Type="http://schemas.openxmlformats.org/officeDocument/2006/relationships/image" Target="../media/image38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0.png"/><Relationship Id="rId2" Type="http://schemas.openxmlformats.org/officeDocument/2006/relationships/customXml" Target="../ink/ink57.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51.png"/><Relationship Id="rId4" Type="http://schemas.openxmlformats.org/officeDocument/2006/relationships/customXml" Target="../ink/ink58.xml"/></Relationships>
</file>

<file path=ppt/slides/_rels/slide4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png"/><Relationship Id="rId7" Type="http://schemas.openxmlformats.org/officeDocument/2006/relationships/image" Target="../media/image43.png"/><Relationship Id="rId2" Type="http://schemas.openxmlformats.org/officeDocument/2006/relationships/customXml" Target="../ink/ink5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70.png"/><Relationship Id="rId4" Type="http://schemas.openxmlformats.org/officeDocument/2006/relationships/customXml" Target="../ink/ink60.xml"/></Relationships>
</file>

<file path=ppt/slides/_rels/slide42.xml.rels><?xml version="1.0" encoding="UTF-8" standalone="yes"?>
<Relationships xmlns="http://schemas.openxmlformats.org/package/2006/relationships"><Relationship Id="rId8" Type="http://schemas.openxmlformats.org/officeDocument/2006/relationships/image" Target="../media/image44.png"/><Relationship Id="rId7" Type="http://schemas.openxmlformats.org/officeDocument/2006/relationships/image" Target="../media/image15.png"/><Relationship Id="rId2" Type="http://schemas.openxmlformats.org/officeDocument/2006/relationships/customXml" Target="../ink/ink61.xml"/><Relationship Id="rId1" Type="http://schemas.openxmlformats.org/officeDocument/2006/relationships/slideLayout" Target="../slideLayouts/slideLayout93.xml"/><Relationship Id="rId6" Type="http://schemas.openxmlformats.org/officeDocument/2006/relationships/image" Target="../media/image470.png"/><Relationship Id="rId5" Type="http://schemas.openxmlformats.org/officeDocument/2006/relationships/customXml" Target="../ink/ink62.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5.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9E56EE6D-96A6-348A-6538-67ADACE33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879213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5" name="Image 4">
            <a:extLst>
              <a:ext uri="{FF2B5EF4-FFF2-40B4-BE49-F238E27FC236}">
                <a16:creationId xmlns:a16="http://schemas.microsoft.com/office/drawing/2014/main" id="{0F33FFC0-FE54-0299-2D5C-A05CD0613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758" y="2631726"/>
            <a:ext cx="1634502" cy="2507100"/>
          </a:xfrm>
          <a:prstGeom prst="rect">
            <a:avLst/>
          </a:prstGeom>
        </p:spPr>
      </p:pic>
      <p:pic>
        <p:nvPicPr>
          <p:cNvPr id="11" name="Image 10">
            <a:extLst>
              <a:ext uri="{FF2B5EF4-FFF2-40B4-BE49-F238E27FC236}">
                <a16:creationId xmlns:a16="http://schemas.microsoft.com/office/drawing/2014/main" id="{4469773C-5546-EAA6-95CA-4D9948A41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4740" y="2573399"/>
            <a:ext cx="1634502" cy="2507100"/>
          </a:xfrm>
          <a:prstGeom prst="rect">
            <a:avLst/>
          </a:prstGeom>
        </p:spPr>
      </p:pic>
      <p:pic>
        <p:nvPicPr>
          <p:cNvPr id="15" name="Image 14">
            <a:extLst>
              <a:ext uri="{FF2B5EF4-FFF2-40B4-BE49-F238E27FC236}">
                <a16:creationId xmlns:a16="http://schemas.microsoft.com/office/drawing/2014/main" id="{11A02025-4984-C49D-B3D0-9EFE4D68B8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0597" y="2573399"/>
            <a:ext cx="1634502" cy="2507100"/>
          </a:xfrm>
          <a:prstGeom prst="rect">
            <a:avLst/>
          </a:prstGeom>
        </p:spPr>
      </p:pic>
      <p:pic>
        <p:nvPicPr>
          <p:cNvPr id="18" name="Image 17">
            <a:extLst>
              <a:ext uri="{FF2B5EF4-FFF2-40B4-BE49-F238E27FC236}">
                <a16:creationId xmlns:a16="http://schemas.microsoft.com/office/drawing/2014/main" id="{FA42921C-08C3-2B0F-6C93-BC836D8952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3404" y="2573399"/>
            <a:ext cx="1634502" cy="2507100"/>
          </a:xfrm>
          <a:prstGeom prst="rect">
            <a:avLst/>
          </a:prstGeom>
        </p:spPr>
      </p:pic>
      <p:pic>
        <p:nvPicPr>
          <p:cNvPr id="21" name="Image 20">
            <a:extLst>
              <a:ext uri="{FF2B5EF4-FFF2-40B4-BE49-F238E27FC236}">
                <a16:creationId xmlns:a16="http://schemas.microsoft.com/office/drawing/2014/main" id="{7416AAEA-4DB8-4F24-E41F-311D3476D1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7790" y="2623793"/>
            <a:ext cx="1634502" cy="2507100"/>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640" y="3429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Écriture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51350" y="3890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Écriture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5019493" y="3406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473BA22-D869-734A-7B4D-1403F501901C}"/>
              </a:ext>
            </a:extLst>
          </p:cNvPr>
          <p:cNvPicPr>
            <a:picLocks noChangeAspect="1"/>
          </p:cNvPicPr>
          <p:nvPr/>
        </p:nvPicPr>
        <p:blipFill>
          <a:blip r:embed="rId2"/>
          <a:srcRect l="1542" t="8381" r="3284" b="18195"/>
          <a:stretch>
            <a:fillRect/>
          </a:stretch>
        </p:blipFill>
        <p:spPr>
          <a:xfrm>
            <a:off x="1448602" y="2073208"/>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Comprendre un texte.</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phrases.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1"/>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1801093" y="2591641"/>
            <a:ext cx="5767703"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 ce qu’on a fait en classe, de l’endroit où on était le weekend dernier et de ce qu’on a fait.</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200" dirty="0"/>
              <a:t>Plan de la séance 5</a:t>
            </a:r>
          </a:p>
        </p:txBody>
      </p:sp>
      <p:grpSp>
        <p:nvGrpSpPr>
          <p:cNvPr id="2" name="Groupe 1">
            <a:extLst>
              <a:ext uri="{FF2B5EF4-FFF2-40B4-BE49-F238E27FC236}">
                <a16:creationId xmlns:a16="http://schemas.microsoft.com/office/drawing/2014/main" id="{C423D451-1907-A573-C8FB-AD8AFFFD8EC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AD5DDEE-348F-CD58-BBF8-05D44BD5AB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1F10EC1-68BA-4D60-5D3C-5D10D3839EE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CE2A1C11-7711-631D-3DAF-3EDC7D35CF6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4ED3811F-732C-FA60-DCB3-8990F9D83D8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91999" y="756000"/>
            <a:ext cx="7046483" cy="612000"/>
          </a:xfrm>
        </p:spPr>
        <p:txBody>
          <a:bodyPr>
            <a:normAutofit/>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 parler de ce qu’on a fait en classe et de l’endroit où on était le weekend dernier et de ce qu’on a fait.</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54086"/>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R_N4_P4_SEM2_S5 (oral) ">
            <a:hlinkClick r:id="" action="ppaction://media"/>
            <a:extLst>
              <a:ext uri="{FF2B5EF4-FFF2-40B4-BE49-F238E27FC236}">
                <a16:creationId xmlns:a16="http://schemas.microsoft.com/office/drawing/2014/main" id="{45894B71-5330-91E8-6A00-6D52E0E6B1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96347" y="1905301"/>
            <a:ext cx="6951306" cy="391011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965" fill="hold"/>
                                        <p:tgtEl>
                                          <p:spTgt spid="3"/>
                                        </p:tgtEl>
                                      </p:cBhvr>
                                    </p:cmd>
                                  </p:childTnLst>
                                </p:cTn>
                              </p:par>
                            </p:childTnLst>
                          </p:cTn>
                        </p:par>
                        <p:par>
                          <p:cTn id="7" fill="hold">
                            <p:stCondLst>
                              <p:cond delay="58965"/>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74357" y="756000"/>
            <a:ext cx="7327272" cy="612000"/>
          </a:xfrm>
        </p:spPr>
        <p:txBody>
          <a:bodyPr>
            <a:normAutofit fontScale="90000"/>
          </a:bodyPr>
          <a:lstStyle/>
          <a:p>
            <a:pPr algn="l"/>
            <a:r>
              <a:rPr lang="fr-FR" dirty="0">
                <a:solidFill>
                  <a:schemeClr val="tx1">
                    <a:lumMod val="65000"/>
                    <a:lumOff val="35000"/>
                  </a:schemeClr>
                </a:solidFill>
                <a:latin typeface="Dosis Medium" pitchFamily="2" charset="0"/>
              </a:rPr>
              <a:t>Maintenant, vous allez prendre la parole pour parler de ce que vous avez fait en classe et de l’endroit où vous étiez le weekend dernier et ce que vous avez fait. Vous allez le faire en 3 étapes. Soyez attentifs. </a:t>
            </a:r>
          </a:p>
        </p:txBody>
      </p:sp>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2"/>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Image 2">
            <a:extLst>
              <a:ext uri="{FF2B5EF4-FFF2-40B4-BE49-F238E27FC236}">
                <a16:creationId xmlns:a16="http://schemas.microsoft.com/office/drawing/2014/main" id="{DC1A4C36-8FE3-7329-81DF-4298F7530133}"/>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65811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pic>
        <p:nvPicPr>
          <p:cNvPr id="3" name="Image 2">
            <a:extLst>
              <a:ext uri="{FF2B5EF4-FFF2-40B4-BE49-F238E27FC236}">
                <a16:creationId xmlns:a16="http://schemas.microsoft.com/office/drawing/2014/main" id="{FFE18B7E-BB97-5F19-A315-C336C51B944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5" name="Groupe 4">
            <a:extLst>
              <a:ext uri="{FF2B5EF4-FFF2-40B4-BE49-F238E27FC236}">
                <a16:creationId xmlns:a16="http://schemas.microsoft.com/office/drawing/2014/main" id="{425BF84A-7406-54FF-1FD5-071106A2F046}"/>
              </a:ext>
            </a:extLst>
          </p:cNvPr>
          <p:cNvGrpSpPr/>
          <p:nvPr/>
        </p:nvGrpSpPr>
        <p:grpSpPr>
          <a:xfrm>
            <a:off x="477376" y="2377479"/>
            <a:ext cx="7668981" cy="3566121"/>
            <a:chOff x="477376" y="2377479"/>
            <a:chExt cx="7668981" cy="3566121"/>
          </a:xfrm>
        </p:grpSpPr>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3"/>
            <a:stretch>
              <a:fillRect/>
            </a:stretch>
          </p:blipFill>
          <p:spPr>
            <a:xfrm>
              <a:off x="1081975" y="3682994"/>
              <a:ext cx="1438457" cy="2157686"/>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7376" y="2865152"/>
              <a:ext cx="938876" cy="1048901"/>
            </a:xfrm>
            <a:prstGeom prst="rect">
              <a:avLst/>
            </a:prstGeom>
          </p:spPr>
        </p:pic>
        <p:sp>
          <p:nvSpPr>
            <p:cNvPr id="2" name="ZoneTexte 1">
              <a:extLst>
                <a:ext uri="{FF2B5EF4-FFF2-40B4-BE49-F238E27FC236}">
                  <a16:creationId xmlns:a16="http://schemas.microsoft.com/office/drawing/2014/main" id="{F71B75C0-29D0-B929-38AC-E60DDB0979C2}"/>
                </a:ext>
              </a:extLst>
            </p:cNvPr>
            <p:cNvSpPr txBox="1"/>
            <p:nvPr/>
          </p:nvSpPr>
          <p:spPr>
            <a:xfrm>
              <a:off x="1324346" y="2377479"/>
              <a:ext cx="6822011"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le weekend dernier,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et de ce que tu as fait.</a:t>
              </a:r>
            </a:p>
          </p:txBody>
        </p:sp>
        <p:sp>
          <p:nvSpPr>
            <p:cNvPr id="6" name="Rectangle : coins arrondis 5">
              <a:extLst>
                <a:ext uri="{FF2B5EF4-FFF2-40B4-BE49-F238E27FC236}">
                  <a16:creationId xmlns:a16="http://schemas.microsoft.com/office/drawing/2014/main" id="{3BC0E336-7B69-2025-0D72-352610801C59}"/>
                </a:ext>
              </a:extLst>
            </p:cNvPr>
            <p:cNvSpPr/>
            <p:nvPr/>
          </p:nvSpPr>
          <p:spPr>
            <a:xfrm>
              <a:off x="2586943" y="3306233"/>
              <a:ext cx="5427828" cy="2637367"/>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72CB1759-B083-B9AF-3894-A4707E53D70A}"/>
                </a:ext>
              </a:extLst>
            </p:cNvPr>
            <p:cNvSpPr txBox="1"/>
            <p:nvPr/>
          </p:nvSpPr>
          <p:spPr>
            <a:xfrm>
              <a:off x="2682606" y="3445848"/>
              <a:ext cx="5221379"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fait aussi__________</a:t>
              </a:r>
              <a:r>
                <a:rPr lang="fr-FR" b="1" dirty="0">
                  <a:solidFill>
                    <a:srgbClr val="5B9BD5">
                      <a:lumMod val="50000"/>
                    </a:srgbClr>
                  </a:solidFill>
                  <a:latin typeface="Dosis" pitchFamily="2" charset="0"/>
                </a:rPr>
                <a:t>[matière /activité].</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p:txBody>
        </p:sp>
      </p:grpSp>
    </p:spTree>
    <p:extLst>
      <p:ext uri="{BB962C8B-B14F-4D97-AF65-F5344CB8AC3E}">
        <p14:creationId xmlns:p14="http://schemas.microsoft.com/office/powerpoint/2010/main" val="2175769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7" name="Image 16">
            <a:extLst>
              <a:ext uri="{FF2B5EF4-FFF2-40B4-BE49-F238E27FC236}">
                <a16:creationId xmlns:a16="http://schemas.microsoft.com/office/drawing/2014/main" id="{88080D43-6C73-7C73-DE29-B783975761C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3" name="Groupe 12">
            <a:extLst>
              <a:ext uri="{FF2B5EF4-FFF2-40B4-BE49-F238E27FC236}">
                <a16:creationId xmlns:a16="http://schemas.microsoft.com/office/drawing/2014/main" id="{B8996206-69BA-2FFE-A77C-6B1FAE5AF330}"/>
              </a:ext>
            </a:extLst>
          </p:cNvPr>
          <p:cNvGrpSpPr/>
          <p:nvPr/>
        </p:nvGrpSpPr>
        <p:grpSpPr>
          <a:xfrm>
            <a:off x="477376" y="2377479"/>
            <a:ext cx="7668981" cy="3566121"/>
            <a:chOff x="477376" y="2377479"/>
            <a:chExt cx="7668981" cy="3566121"/>
          </a:xfrm>
        </p:grpSpPr>
        <p:pic>
          <p:nvPicPr>
            <p:cNvPr id="14" name="Image 13">
              <a:extLst>
                <a:ext uri="{FF2B5EF4-FFF2-40B4-BE49-F238E27FC236}">
                  <a16:creationId xmlns:a16="http://schemas.microsoft.com/office/drawing/2014/main" id="{56170FF5-43F4-212F-74FE-92863598E33A}"/>
                </a:ext>
              </a:extLst>
            </p:cNvPr>
            <p:cNvPicPr>
              <a:picLocks noChangeAspect="1"/>
            </p:cNvPicPr>
            <p:nvPr/>
          </p:nvPicPr>
          <p:blipFill>
            <a:blip r:embed="rId3"/>
            <a:stretch>
              <a:fillRect/>
            </a:stretch>
          </p:blipFill>
          <p:spPr>
            <a:xfrm>
              <a:off x="1081975" y="3682994"/>
              <a:ext cx="1438457" cy="2157686"/>
            </a:xfrm>
            <a:prstGeom prst="rect">
              <a:avLst/>
            </a:prstGeom>
          </p:spPr>
        </p:pic>
        <p:pic>
          <p:nvPicPr>
            <p:cNvPr id="16" name="Image 15">
              <a:extLst>
                <a:ext uri="{FF2B5EF4-FFF2-40B4-BE49-F238E27FC236}">
                  <a16:creationId xmlns:a16="http://schemas.microsoft.com/office/drawing/2014/main" id="{B057D2B2-4441-9536-F306-BCFCF3B6969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7376" y="2865152"/>
              <a:ext cx="938876" cy="1048901"/>
            </a:xfrm>
            <a:prstGeom prst="rect">
              <a:avLst/>
            </a:prstGeom>
          </p:spPr>
        </p:pic>
        <p:sp>
          <p:nvSpPr>
            <p:cNvPr id="19" name="ZoneTexte 18">
              <a:extLst>
                <a:ext uri="{FF2B5EF4-FFF2-40B4-BE49-F238E27FC236}">
                  <a16:creationId xmlns:a16="http://schemas.microsoft.com/office/drawing/2014/main" id="{101F3BFF-0B63-4E60-8E9A-F32CA2DE2458}"/>
                </a:ext>
              </a:extLst>
            </p:cNvPr>
            <p:cNvSpPr txBox="1"/>
            <p:nvPr/>
          </p:nvSpPr>
          <p:spPr>
            <a:xfrm>
              <a:off x="1324346" y="2377479"/>
              <a:ext cx="6822011"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le weekend dernier,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et de ce que tu as fait.</a:t>
              </a:r>
            </a:p>
          </p:txBody>
        </p:sp>
        <p:sp>
          <p:nvSpPr>
            <p:cNvPr id="20" name="Rectangle : coins arrondis 19">
              <a:extLst>
                <a:ext uri="{FF2B5EF4-FFF2-40B4-BE49-F238E27FC236}">
                  <a16:creationId xmlns:a16="http://schemas.microsoft.com/office/drawing/2014/main" id="{48F0A650-1760-4308-7A0D-E1E4EF5DE2D3}"/>
                </a:ext>
              </a:extLst>
            </p:cNvPr>
            <p:cNvSpPr/>
            <p:nvPr/>
          </p:nvSpPr>
          <p:spPr>
            <a:xfrm>
              <a:off x="2586943" y="3306233"/>
              <a:ext cx="5427828" cy="2637367"/>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3AD1C86-A1EE-7D58-0525-454B078F51E9}"/>
                </a:ext>
              </a:extLst>
            </p:cNvPr>
            <p:cNvSpPr txBox="1"/>
            <p:nvPr/>
          </p:nvSpPr>
          <p:spPr>
            <a:xfrm>
              <a:off x="2682606" y="3445848"/>
              <a:ext cx="5221379"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fait aussi__________</a:t>
              </a:r>
              <a:r>
                <a:rPr lang="fr-FR" b="1" dirty="0">
                  <a:solidFill>
                    <a:srgbClr val="5B9BD5">
                      <a:lumMod val="50000"/>
                    </a:srgbClr>
                  </a:solidFill>
                  <a:latin typeface="Dosis" pitchFamily="2" charset="0"/>
                </a:rPr>
                <a:t>[matière /activité].</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p:txBody>
        </p:sp>
      </p:gr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Titre 1">
            <a:extLst>
              <a:ext uri="{FF2B5EF4-FFF2-40B4-BE49-F238E27FC236}">
                <a16:creationId xmlns:a16="http://schemas.microsoft.com/office/drawing/2014/main" id="{9DC7F31C-B726-9BF7-84AA-E42D7732E7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5" name="Rectangle : coins arrondis 4">
            <a:extLst>
              <a:ext uri="{FF2B5EF4-FFF2-40B4-BE49-F238E27FC236}">
                <a16:creationId xmlns:a16="http://schemas.microsoft.com/office/drawing/2014/main" id="{0AE1DE89-A34C-7860-88E6-1A05EFB39F54}"/>
              </a:ext>
            </a:extLst>
          </p:cNvPr>
          <p:cNvSpPr/>
          <p:nvPr/>
        </p:nvSpPr>
        <p:spPr>
          <a:xfrm>
            <a:off x="2349443" y="163230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0B393856-930C-5F89-CCF5-EBEDDC96DA40}"/>
              </a:ext>
            </a:extLst>
          </p:cNvPr>
          <p:cNvSpPr/>
          <p:nvPr/>
        </p:nvSpPr>
        <p:spPr>
          <a:xfrm>
            <a:off x="5880605" y="16323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2E348F2-084D-3D12-69EF-E8B09075EF7D}"/>
              </a:ext>
            </a:extLst>
          </p:cNvPr>
          <p:cNvSpPr txBox="1"/>
          <p:nvPr/>
        </p:nvSpPr>
        <p:spPr>
          <a:xfrm>
            <a:off x="6049558" y="162762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DDC95C61-5481-9213-FF20-07C454E3E1BC}"/>
              </a:ext>
            </a:extLst>
          </p:cNvPr>
          <p:cNvSpPr/>
          <p:nvPr/>
        </p:nvSpPr>
        <p:spPr>
          <a:xfrm>
            <a:off x="4115024" y="1628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e 6">
            <a:extLst>
              <a:ext uri="{FF2B5EF4-FFF2-40B4-BE49-F238E27FC236}">
                <a16:creationId xmlns:a16="http://schemas.microsoft.com/office/drawing/2014/main" id="{2D5CE624-7955-9250-B844-8AED43F89BFD}"/>
              </a:ext>
            </a:extLst>
          </p:cNvPr>
          <p:cNvGrpSpPr/>
          <p:nvPr/>
        </p:nvGrpSpPr>
        <p:grpSpPr>
          <a:xfrm>
            <a:off x="477376" y="2377479"/>
            <a:ext cx="7668981" cy="3566121"/>
            <a:chOff x="477376" y="2377479"/>
            <a:chExt cx="7668981" cy="3566121"/>
          </a:xfrm>
        </p:grpSpPr>
        <p:pic>
          <p:nvPicPr>
            <p:cNvPr id="14" name="Image 13">
              <a:extLst>
                <a:ext uri="{FF2B5EF4-FFF2-40B4-BE49-F238E27FC236}">
                  <a16:creationId xmlns:a16="http://schemas.microsoft.com/office/drawing/2014/main" id="{D6F89429-6099-2777-8EB2-45116D134658}"/>
                </a:ext>
              </a:extLst>
            </p:cNvPr>
            <p:cNvPicPr>
              <a:picLocks noChangeAspect="1"/>
            </p:cNvPicPr>
            <p:nvPr/>
          </p:nvPicPr>
          <p:blipFill>
            <a:blip r:embed="rId3"/>
            <a:stretch>
              <a:fillRect/>
            </a:stretch>
          </p:blipFill>
          <p:spPr>
            <a:xfrm>
              <a:off x="1081975" y="3682994"/>
              <a:ext cx="1438457" cy="2157686"/>
            </a:xfrm>
            <a:prstGeom prst="rect">
              <a:avLst/>
            </a:prstGeom>
          </p:spPr>
        </p:pic>
        <p:pic>
          <p:nvPicPr>
            <p:cNvPr id="15" name="Image 14">
              <a:extLst>
                <a:ext uri="{FF2B5EF4-FFF2-40B4-BE49-F238E27FC236}">
                  <a16:creationId xmlns:a16="http://schemas.microsoft.com/office/drawing/2014/main" id="{DFF6C019-9FE2-5472-7848-48D955F810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7376" y="2865152"/>
              <a:ext cx="938876" cy="1048901"/>
            </a:xfrm>
            <a:prstGeom prst="rect">
              <a:avLst/>
            </a:prstGeom>
          </p:spPr>
        </p:pic>
        <p:sp>
          <p:nvSpPr>
            <p:cNvPr id="16" name="ZoneTexte 15">
              <a:extLst>
                <a:ext uri="{FF2B5EF4-FFF2-40B4-BE49-F238E27FC236}">
                  <a16:creationId xmlns:a16="http://schemas.microsoft.com/office/drawing/2014/main" id="{F910CD3C-1004-74AE-59FB-261F28065A8C}"/>
                </a:ext>
              </a:extLst>
            </p:cNvPr>
            <p:cNvSpPr txBox="1"/>
            <p:nvPr/>
          </p:nvSpPr>
          <p:spPr>
            <a:xfrm>
              <a:off x="1324346" y="2377479"/>
              <a:ext cx="6822011"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as fait le weekend dernier, de ce que tu as fait en classe</a:t>
              </a:r>
              <a:r>
                <a:rPr lang="fr-FR" dirty="0">
                  <a:solidFill>
                    <a:srgbClr val="5B9BD5">
                      <a:lumMod val="50000"/>
                    </a:srgbClr>
                  </a:solidFill>
                  <a:latin typeface="Dosis Medium" pitchFamily="2" charset="0"/>
                </a:rPr>
                <a: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l’endroit où tu étais le weekend dernier et de ce que tu as fait.</a:t>
              </a:r>
            </a:p>
          </p:txBody>
        </p:sp>
        <p:sp>
          <p:nvSpPr>
            <p:cNvPr id="18" name="Rectangle : coins arrondis 17">
              <a:extLst>
                <a:ext uri="{FF2B5EF4-FFF2-40B4-BE49-F238E27FC236}">
                  <a16:creationId xmlns:a16="http://schemas.microsoft.com/office/drawing/2014/main" id="{1BA9AFC6-30D3-B6B6-1FE4-5A0F7D029768}"/>
                </a:ext>
              </a:extLst>
            </p:cNvPr>
            <p:cNvSpPr/>
            <p:nvPr/>
          </p:nvSpPr>
          <p:spPr>
            <a:xfrm>
              <a:off x="2586943" y="3306233"/>
              <a:ext cx="5427828" cy="2637367"/>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B469A011-F554-A470-EC08-8AC04FE07915}"/>
                </a:ext>
              </a:extLst>
            </p:cNvPr>
            <p:cNvSpPr txBox="1"/>
            <p:nvPr/>
          </p:nvSpPr>
          <p:spPr>
            <a:xfrm>
              <a:off x="2682606" y="3445848"/>
              <a:ext cx="5221379" cy="2117887"/>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Hier, j’ai fait___________ </a:t>
              </a:r>
              <a:r>
                <a:rPr lang="fr-FR" b="1" dirty="0">
                  <a:solidFill>
                    <a:srgbClr val="5B9BD5">
                      <a:lumMod val="50000"/>
                    </a:srgbClr>
                  </a:solidFill>
                  <a:latin typeface="Dosis" pitchFamily="2" charset="0"/>
                </a:rPr>
                <a:t>[matière].</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J’ai fait aussi__________</a:t>
              </a:r>
              <a:r>
                <a:rPr lang="fr-FR" b="1" dirty="0">
                  <a:solidFill>
                    <a:srgbClr val="5B9BD5">
                      <a:lumMod val="50000"/>
                    </a:srgbClr>
                  </a:solidFill>
                  <a:latin typeface="Dosis" pitchFamily="2" charset="0"/>
                </a:rPr>
                <a:t>[matière /activité].</a:t>
              </a:r>
            </a:p>
            <a:p>
              <a:pPr lvl="0">
                <a:lnSpc>
                  <a:spcPct val="150000"/>
                </a:lnSpc>
                <a:defRPr/>
              </a:pPr>
              <a:r>
                <a:rPr lang="fr-FR" dirty="0">
                  <a:solidFill>
                    <a:srgbClr val="5B9BD5">
                      <a:lumMod val="50000"/>
                    </a:srgbClr>
                  </a:solidFill>
                  <a:latin typeface="Dosis" pitchFamily="2" charset="0"/>
                </a:rPr>
                <a:t>Je n’ai pas fait__________</a:t>
              </a:r>
              <a:r>
                <a:rPr lang="fr-FR" b="1" dirty="0">
                  <a:solidFill>
                    <a:srgbClr val="5B9BD5">
                      <a:lumMod val="50000"/>
                    </a:srgbClr>
                  </a:solidFill>
                  <a:latin typeface="Dosis" pitchFamily="2" charset="0"/>
                </a:rPr>
                <a:t> [matière /activité].</a:t>
              </a:r>
            </a:p>
            <a:p>
              <a:pPr lvl="0">
                <a:lnSpc>
                  <a:spcPct val="150000"/>
                </a:lnSpc>
                <a:defRPr/>
              </a:pPr>
              <a:r>
                <a:rPr lang="fr-FR" dirty="0">
                  <a:solidFill>
                    <a:srgbClr val="5B9BD5">
                      <a:lumMod val="50000"/>
                    </a:srgbClr>
                  </a:solidFill>
                  <a:latin typeface="Dosis" pitchFamily="2" charset="0"/>
                </a:rPr>
                <a:t>Le weekend dernier, j’étais avec __________</a:t>
              </a:r>
              <a:r>
                <a:rPr lang="fr-FR" b="1" dirty="0">
                  <a:solidFill>
                    <a:srgbClr val="5B9BD5">
                      <a:lumMod val="50000"/>
                    </a:srgbClr>
                  </a:solidFill>
                  <a:latin typeface="Dosis" pitchFamily="2" charset="0"/>
                </a:rPr>
                <a:t> [une personne]</a:t>
              </a:r>
              <a:r>
                <a:rPr lang="fr-FR" dirty="0">
                  <a:solidFill>
                    <a:srgbClr val="5B9BD5">
                      <a:lumMod val="50000"/>
                    </a:srgbClr>
                  </a:solidFill>
                  <a:latin typeface="Dosis" pitchFamily="2" charset="0"/>
                </a:rPr>
                <a:t> à __________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On a __________</a:t>
              </a:r>
              <a:r>
                <a:rPr lang="fr-FR" b="1" dirty="0">
                  <a:solidFill>
                    <a:srgbClr val="5B9BD5">
                      <a:lumMod val="50000"/>
                    </a:srgbClr>
                  </a:solidFill>
                  <a:latin typeface="Dosis" pitchFamily="2" charset="0"/>
                </a:rPr>
                <a:t> [activité].</a:t>
              </a:r>
            </a:p>
          </p:txBody>
        </p:sp>
      </p:gr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04915" y="775249"/>
            <a:ext cx="7045600" cy="612000"/>
          </a:xfrm>
        </p:spPr>
        <p:txBody>
          <a:bodyPr>
            <a:normAutofit/>
          </a:bodyPr>
          <a:lstStyle/>
          <a:p>
            <a:r>
              <a:rPr lang="fr-FR" dirty="0">
                <a:solidFill>
                  <a:schemeClr val="tx1">
                    <a:lumMod val="65000"/>
                    <a:lumOff val="35000"/>
                  </a:schemeClr>
                </a:solidFill>
                <a:latin typeface="Dosis Medium" pitchFamily="2" charset="0"/>
              </a:rPr>
              <a:t>Maintenant, tout le monde participe. Chacun parle de ce qu’il a fait en classe, de l’endroit où il était le weekend dernier et de ce qu’il a fait.</a:t>
            </a:r>
          </a:p>
        </p:txBody>
      </p:sp>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A7186A8E-1B42-F4C8-C122-7CD548078DEE}"/>
              </a:ext>
            </a:extLst>
          </p:cNvPr>
          <p:cNvPicPr>
            <a:picLocks noChangeAspect="1"/>
          </p:cNvPicPr>
          <p:nvPr/>
        </p:nvPicPr>
        <p:blipFill>
          <a:blip r:embed="rId3"/>
          <a:stretch>
            <a:fillRect/>
          </a:stretch>
        </p:blipFill>
        <p:spPr>
          <a:xfrm flipH="1">
            <a:off x="2313973" y="2049128"/>
            <a:ext cx="4279332" cy="2852888"/>
          </a:xfrm>
          <a:prstGeom prst="rect">
            <a:avLst/>
          </a:prstGeom>
        </p:spPr>
      </p:pic>
    </p:spTree>
    <p:extLst>
      <p:ext uri="{BB962C8B-B14F-4D97-AF65-F5344CB8AC3E}">
        <p14:creationId xmlns:p14="http://schemas.microsoft.com/office/powerpoint/2010/main" val="25443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2B0E816-C668-91EC-D2B7-C93A034CD3F0}"/>
              </a:ext>
            </a:extLst>
          </p:cNvPr>
          <p:cNvPicPr>
            <a:picLocks noChangeAspect="1"/>
          </p:cNvPicPr>
          <p:nvPr/>
        </p:nvPicPr>
        <p:blipFill>
          <a:blip r:embed="rId2"/>
          <a:srcRect l="1542" t="8381" r="3284" b="18195"/>
          <a:stretch>
            <a:fillRect/>
          </a:stretch>
        </p:blipFill>
        <p:spPr>
          <a:xfrm>
            <a:off x="1414736" y="3497177"/>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050334" y="2520979"/>
            <a:ext cx="5460121" cy="756000"/>
          </a:xfrm>
        </p:spPr>
        <p:txBody>
          <a:bodyPr/>
          <a:lstStyle/>
          <a:p>
            <a:r>
              <a:rPr lang="fr-FR" sz="1400" dirty="0"/>
              <a:t>Prendre la parole pour parler de ce qu’on a fait en classe, de l’endroit où on était le weekend dernier et de ce qu’on a fait.</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Comprendre un texte.</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grpSp>
        <p:nvGrpSpPr>
          <p:cNvPr id="2" name="Groupe 1">
            <a:extLst>
              <a:ext uri="{FF2B5EF4-FFF2-40B4-BE49-F238E27FC236}">
                <a16:creationId xmlns:a16="http://schemas.microsoft.com/office/drawing/2014/main" id="{298C3C06-2D8E-AF68-B654-DA3B4FF1E942}"/>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125281BF-748D-A560-1AD4-493798AD74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510697C-28AF-D182-445D-99ADF9615DE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009A0FA1-8E19-B5B4-0631-CD4C341EEE8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242A26-0ACF-F71F-1F62-F486DF0A0C5B}"/>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94. Nous avons déjà lu ce texte. Maintenant, on va essayer de le comprendre, partie par partie. </a:t>
            </a:r>
          </a:p>
        </p:txBody>
      </p:sp>
      <p:pic>
        <p:nvPicPr>
          <p:cNvPr id="6" name="Image 5">
            <a:extLst>
              <a:ext uri="{FF2B5EF4-FFF2-40B4-BE49-F238E27FC236}">
                <a16:creationId xmlns:a16="http://schemas.microsoft.com/office/drawing/2014/main" id="{7FEA3B04-7166-827A-5FC8-7BF634A21180}"/>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7" name="Image 6">
            <a:extLst>
              <a:ext uri="{FF2B5EF4-FFF2-40B4-BE49-F238E27FC236}">
                <a16:creationId xmlns:a16="http://schemas.microsoft.com/office/drawing/2014/main" id="{9942DF18-7474-4F54-9912-E063E6D73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2800" y="1752304"/>
            <a:ext cx="2788204" cy="4276719"/>
          </a:xfrm>
          <a:prstGeom prst="rect">
            <a:avLst/>
          </a:prstGeom>
        </p:spPr>
      </p:pic>
      <p:sp>
        <p:nvSpPr>
          <p:cNvPr id="8" name="Rectangle : coins arrondis 7">
            <a:extLst>
              <a:ext uri="{FF2B5EF4-FFF2-40B4-BE49-F238E27FC236}">
                <a16:creationId xmlns:a16="http://schemas.microsoft.com/office/drawing/2014/main" id="{25D7A57A-9C6F-08AD-4FD9-AC0FD20511DE}"/>
              </a:ext>
            </a:extLst>
          </p:cNvPr>
          <p:cNvSpPr/>
          <p:nvPr/>
        </p:nvSpPr>
        <p:spPr>
          <a:xfrm>
            <a:off x="2912800" y="2543187"/>
            <a:ext cx="2862470" cy="97445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F8BD085-C810-AE70-36F6-50BBF564E3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p:pic>
        <p:nvPicPr>
          <p:cNvPr id="6" name="Image 5">
            <a:extLst>
              <a:ext uri="{FF2B5EF4-FFF2-40B4-BE49-F238E27FC236}">
                <a16:creationId xmlns:a16="http://schemas.microsoft.com/office/drawing/2014/main" id="{399E2316-7816-20E6-09FC-C4EFDBEBCA64}"/>
              </a:ext>
            </a:extLst>
          </p:cNvPr>
          <p:cNvPicPr>
            <a:picLocks noChangeAspect="1"/>
          </p:cNvPicPr>
          <p:nvPr/>
        </p:nvPicPr>
        <p:blipFill>
          <a:blip r:embed="rId2"/>
          <a:stretch>
            <a:fillRect/>
          </a:stretch>
        </p:blipFill>
        <p:spPr>
          <a:xfrm>
            <a:off x="178063" y="515358"/>
            <a:ext cx="1152244" cy="1072989"/>
          </a:xfrm>
          <a:prstGeom prst="rect">
            <a:avLst/>
          </a:prstGeom>
        </p:spPr>
      </p:pic>
      <p:sp>
        <p:nvSpPr>
          <p:cNvPr id="7" name="Rectangle : coins arrondis 6">
            <a:extLst>
              <a:ext uri="{FF2B5EF4-FFF2-40B4-BE49-F238E27FC236}">
                <a16:creationId xmlns:a16="http://schemas.microsoft.com/office/drawing/2014/main" id="{F79B56BC-9190-2EDE-B796-B65BB3CAB36E}"/>
              </a:ext>
            </a:extLst>
          </p:cNvPr>
          <p:cNvSpPr/>
          <p:nvPr/>
        </p:nvSpPr>
        <p:spPr>
          <a:xfrm>
            <a:off x="1437481"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246A6EDB-9980-670F-71CA-C770C6B1AF63}"/>
              </a:ext>
            </a:extLst>
          </p:cNvPr>
          <p:cNvSpPr txBox="1"/>
          <p:nvPr/>
        </p:nvSpPr>
        <p:spPr>
          <a:xfrm>
            <a:off x="1639480" y="253339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Étape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4" name="ZoneTexte 13">
            <a:extLst>
              <a:ext uri="{FF2B5EF4-FFF2-40B4-BE49-F238E27FC236}">
                <a16:creationId xmlns:a16="http://schemas.microsoft.com/office/drawing/2014/main" id="{B4D93103-DCB7-2E10-8546-B4551CE1BFA7}"/>
              </a:ext>
            </a:extLst>
          </p:cNvPr>
          <p:cNvSpPr txBox="1"/>
          <p:nvPr/>
        </p:nvSpPr>
        <p:spPr>
          <a:xfrm>
            <a:off x="1272171" y="3336989"/>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5" name="Rectangle : coins arrondis 14">
            <a:extLst>
              <a:ext uri="{FF2B5EF4-FFF2-40B4-BE49-F238E27FC236}">
                <a16:creationId xmlns:a16="http://schemas.microsoft.com/office/drawing/2014/main" id="{F2AA33DB-479C-C198-EDEC-310DC8B5E439}"/>
              </a:ext>
            </a:extLst>
          </p:cNvPr>
          <p:cNvSpPr/>
          <p:nvPr/>
        </p:nvSpPr>
        <p:spPr>
          <a:xfrm>
            <a:off x="3990246"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213FFFCA-E165-27FA-310D-7EDC2B6BCD56}"/>
              </a:ext>
            </a:extLst>
          </p:cNvPr>
          <p:cNvSpPr txBox="1"/>
          <p:nvPr/>
        </p:nvSpPr>
        <p:spPr>
          <a:xfrm>
            <a:off x="4211494"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7" name="ZoneTexte 16">
            <a:extLst>
              <a:ext uri="{FF2B5EF4-FFF2-40B4-BE49-F238E27FC236}">
                <a16:creationId xmlns:a16="http://schemas.microsoft.com/office/drawing/2014/main" id="{EA4C80AA-83FC-68D0-EA4F-621537FB920E}"/>
              </a:ext>
            </a:extLst>
          </p:cNvPr>
          <p:cNvSpPr txBox="1"/>
          <p:nvPr/>
        </p:nvSpPr>
        <p:spPr>
          <a:xfrm>
            <a:off x="3671069" y="3336989"/>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8" name="Rectangle : coins arrondis 17">
            <a:extLst>
              <a:ext uri="{FF2B5EF4-FFF2-40B4-BE49-F238E27FC236}">
                <a16:creationId xmlns:a16="http://schemas.microsoft.com/office/drawing/2014/main" id="{277AC3F7-D1BA-328F-FCCE-53E9341EC2CF}"/>
              </a:ext>
            </a:extLst>
          </p:cNvPr>
          <p:cNvSpPr/>
          <p:nvPr/>
        </p:nvSpPr>
        <p:spPr>
          <a:xfrm>
            <a:off x="6555577"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38572A1-A560-C96B-3E8A-2679F9394C19}"/>
              </a:ext>
            </a:extLst>
          </p:cNvPr>
          <p:cNvSpPr txBox="1"/>
          <p:nvPr/>
        </p:nvSpPr>
        <p:spPr>
          <a:xfrm>
            <a:off x="6757576"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96BD9437-2A03-318E-C18C-60BD2838D929}"/>
              </a:ext>
            </a:extLst>
          </p:cNvPr>
          <p:cNvSpPr txBox="1"/>
          <p:nvPr/>
        </p:nvSpPr>
        <p:spPr>
          <a:xfrm>
            <a:off x="6311452" y="3336989"/>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3EAFA9CC-A684-296B-9EB9-BFABE122E5E0}"/>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1">
            <a:extLst>
              <a:ext uri="{FF2B5EF4-FFF2-40B4-BE49-F238E27FC236}">
                <a16:creationId xmlns:a16="http://schemas.microsoft.com/office/drawing/2014/main" id="{2FABE667-62A4-2A47-2821-35C1295C4B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pic>
        <p:nvPicPr>
          <p:cNvPr id="6" name="Image 5">
            <a:extLst>
              <a:ext uri="{FF2B5EF4-FFF2-40B4-BE49-F238E27FC236}">
                <a16:creationId xmlns:a16="http://schemas.microsoft.com/office/drawing/2014/main" id="{76E1B4D0-62A7-3937-4C60-CCFF192CBA95}"/>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E1A9947-5F3E-AA4C-329C-D62292E4EF9C}"/>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Étape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2F9BBD6D-4C64-E22E-EA8A-DDFBE45BAC21}"/>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9" name="Rectangle : coins arrondis 8">
            <a:extLst>
              <a:ext uri="{FF2B5EF4-FFF2-40B4-BE49-F238E27FC236}">
                <a16:creationId xmlns:a16="http://schemas.microsoft.com/office/drawing/2014/main" id="{0F679B62-59FC-455E-B086-7CAE348123A2}"/>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82459D30-7F53-BC09-4BCF-A5F7129918BC}"/>
              </a:ext>
            </a:extLst>
          </p:cNvPr>
          <p:cNvSpPr txBox="1"/>
          <p:nvPr/>
        </p:nvSpPr>
        <p:spPr>
          <a:xfrm>
            <a:off x="5225233" y="167044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48841A36-98E6-2863-87C6-1D523A76B0F6}"/>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9C5FC351-DAF4-280B-2AC6-8C138F737BC8}"/>
              </a:ext>
            </a:extLst>
          </p:cNvPr>
          <p:cNvSpPr txBox="1"/>
          <p:nvPr/>
        </p:nvSpPr>
        <p:spPr>
          <a:xfrm>
            <a:off x="6944722" y="168247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Ét</a:t>
            </a:r>
            <a:r>
              <a:rPr kumimoji="0" lang="fr-FR" sz="2000" b="1" i="0" u="none" strike="noStrike" kern="1200" cap="none" spc="0" normalizeH="0" baseline="0" noProof="0" dirty="0">
                <a:ln w="0"/>
                <a:solidFill>
                  <a:schemeClr val="bg1">
                    <a:lumMod val="85000"/>
                  </a:schemeClr>
                </a:solidFill>
                <a:effectLst/>
                <a:uLnTx/>
                <a:uFillTx/>
                <a:latin typeface="Dosis" pitchFamily="2" charset="0"/>
              </a:rPr>
              <a: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ZoneTexte 1">
            <a:extLst>
              <a:ext uri="{FF2B5EF4-FFF2-40B4-BE49-F238E27FC236}">
                <a16:creationId xmlns:a16="http://schemas.microsoft.com/office/drawing/2014/main" id="{32E56F94-26B9-CBCF-D62E-CABC9CA45A2B}"/>
              </a:ext>
            </a:extLst>
          </p:cNvPr>
          <p:cNvSpPr txBox="1"/>
          <p:nvPr/>
        </p:nvSpPr>
        <p:spPr>
          <a:xfrm>
            <a:off x="554110" y="2727098"/>
            <a:ext cx="8035779" cy="2331407"/>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Le weekend de Rami</a:t>
            </a:r>
          </a:p>
          <a:p>
            <a:pPr algn="just">
              <a:lnSpc>
                <a:spcPct val="150000"/>
              </a:lnSpc>
            </a:pPr>
            <a:r>
              <a:rPr lang="fr-FR" sz="2400" b="1" dirty="0">
                <a:solidFill>
                  <a:srgbClr val="565F88"/>
                </a:solidFill>
                <a:latin typeface="Dosis SemiBold" pitchFamily="2" charset="0"/>
              </a:rPr>
              <a:t>Le weekend dernier, Rami était à la maison. Samedi matin, il a pris le petit-déjeuner avec sa famille. Il a mangé de bonnes crêpes au chocolat.</a:t>
            </a:r>
          </a:p>
        </p:txBody>
      </p:sp>
    </p:spTree>
    <p:extLst>
      <p:ext uri="{BB962C8B-B14F-4D97-AF65-F5344CB8AC3E}">
        <p14:creationId xmlns:p14="http://schemas.microsoft.com/office/powerpoint/2010/main" val="2235975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685C-90E9-8040-4CEB-F98008E8585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444B4544-644A-EDE3-C57A-4CE2DCAAAC6F}"/>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444B4544-644A-EDE3-C57A-4CE2DCAAAC6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B32611B3-CC56-EEBE-6926-A5AF2F2F579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B32611B3-CC56-EEBE-6926-A5AF2F2F579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35D9D66A-79DD-051D-902F-456B478E168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20981CC0-CA09-A9BD-C802-73FF3AEDC7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09092097-3FFE-EEB3-78EC-400A252AED49}"/>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09092097-3FFE-EEB3-78EC-400A252AED4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7CDE47CF-2F19-079D-6FD6-96A42B17A266}"/>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7CDE47CF-2F19-079D-6FD6-96A42B17A266}"/>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F5B57BC2-5A1D-EF79-939D-72EA4D1554E7}"/>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AFD4AF-9F86-B5E6-FCCA-CBB1D7B8E7D6}"/>
              </a:ext>
            </a:extLst>
          </p:cNvPr>
          <p:cNvSpPr txBox="1"/>
          <p:nvPr/>
        </p:nvSpPr>
        <p:spPr>
          <a:xfrm>
            <a:off x="3434816"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70F4DC5-A0A3-EC84-EB87-85FB439F29BD}"/>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ZoneTexte 9">
            <a:extLst>
              <a:ext uri="{FF2B5EF4-FFF2-40B4-BE49-F238E27FC236}">
                <a16:creationId xmlns:a16="http://schemas.microsoft.com/office/drawing/2014/main" id="{7C8916F2-1DDB-7A75-00BE-27174D22E719}"/>
              </a:ext>
            </a:extLst>
          </p:cNvPr>
          <p:cNvSpPr txBox="1"/>
          <p:nvPr/>
        </p:nvSpPr>
        <p:spPr>
          <a:xfrm>
            <a:off x="5144680"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ED5F23B-66DF-8C7F-95B7-7DCB7B4186A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1AD8A81-4116-F7BF-9C93-B86080D712A0}"/>
              </a:ext>
            </a:extLst>
          </p:cNvPr>
          <p:cNvSpPr txBox="1"/>
          <p:nvPr/>
        </p:nvSpPr>
        <p:spPr>
          <a:xfrm>
            <a:off x="6873794" y="16418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A48BCE09-CA3C-EC6A-5CE4-5B707D47C9C5}"/>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C113D72A-BE0C-1470-4F15-48024EBD0A36}"/>
              </a:ext>
            </a:extLst>
          </p:cNvPr>
          <p:cNvSpPr txBox="1"/>
          <p:nvPr/>
        </p:nvSpPr>
        <p:spPr>
          <a:xfrm>
            <a:off x="554110" y="2727098"/>
            <a:ext cx="8035779" cy="2331407"/>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Le weekend de Rami</a:t>
            </a:r>
          </a:p>
          <a:p>
            <a:pPr algn="just">
              <a:lnSpc>
                <a:spcPct val="150000"/>
              </a:lnSpc>
            </a:pPr>
            <a:r>
              <a:rPr lang="fr-FR" sz="2400" b="1" dirty="0">
                <a:solidFill>
                  <a:srgbClr val="565F88"/>
                </a:solidFill>
                <a:latin typeface="Dosis SemiBold" pitchFamily="2" charset="0"/>
              </a:rPr>
              <a:t>Le weekend dernier, Rami était à la maison. Samedi matin, il a pris le petit-déjeuner avec sa famille. Il a mangé de bonnes crêpes au chocolat.</a:t>
            </a:r>
          </a:p>
        </p:txBody>
      </p:sp>
    </p:spTree>
    <p:extLst>
      <p:ext uri="{BB962C8B-B14F-4D97-AF65-F5344CB8AC3E}">
        <p14:creationId xmlns:p14="http://schemas.microsoft.com/office/powerpoint/2010/main" val="2225218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8C9-3506-E40E-4D90-C3B41CF3B17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6246566-2FB7-FE9E-3286-312BFBECFE7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6246566-2FB7-FE9E-3286-312BFBECF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046E7A74-7372-78B0-C71E-2FBE0924BB95}"/>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046E7A74-7372-78B0-C71E-2FBE0924BB95}"/>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2899167A-D5DA-F647-F4FD-892E5F56D9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90024A23-D02C-5954-E117-DC048EC08E06}"/>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90024A23-D02C-5954-E117-DC048EC08E0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862722CC-208D-C911-F9C3-20BF398FD2AB}"/>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862722CC-208D-C911-F9C3-20BF398FD2A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96EEC795-98DB-E3B5-2A4C-D1C89C03147A}"/>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311F5F9E-7E9F-442A-6B2F-A46B2B1442C6}"/>
              </a:ext>
            </a:extLst>
          </p:cNvPr>
          <p:cNvSpPr txBox="1"/>
          <p:nvPr/>
        </p:nvSpPr>
        <p:spPr>
          <a:xfrm>
            <a:off x="1073758" y="2411909"/>
            <a:ext cx="6996482"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1 :     Où Rami était-il le weekend dernier ?</a:t>
            </a:r>
          </a:p>
        </p:txBody>
      </p:sp>
      <p:sp>
        <p:nvSpPr>
          <p:cNvPr id="7" name="Rectangle : coins arrondis 6">
            <a:extLst>
              <a:ext uri="{FF2B5EF4-FFF2-40B4-BE49-F238E27FC236}">
                <a16:creationId xmlns:a16="http://schemas.microsoft.com/office/drawing/2014/main" id="{231D37D0-E2DC-3129-0E35-739B9AAB57C2}"/>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E00C24F-F3CA-0B5D-0F8E-8FBB85E20B47}"/>
              </a:ext>
            </a:extLst>
          </p:cNvPr>
          <p:cNvSpPr txBox="1"/>
          <p:nvPr/>
        </p:nvSpPr>
        <p:spPr>
          <a:xfrm>
            <a:off x="3407213" y="162142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90263BF0-A762-8723-2BD5-585B001926F9}"/>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Rectangle : coins arrondis 9">
            <a:extLst>
              <a:ext uri="{FF2B5EF4-FFF2-40B4-BE49-F238E27FC236}">
                <a16:creationId xmlns:a16="http://schemas.microsoft.com/office/drawing/2014/main" id="{AF97DC67-1216-204D-A24F-15576ED9954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D69956C1-564A-F6D6-EB13-3C7CC24DCCBF}"/>
              </a:ext>
            </a:extLst>
          </p:cNvPr>
          <p:cNvSpPr txBox="1"/>
          <p:nvPr/>
        </p:nvSpPr>
        <p:spPr>
          <a:xfrm>
            <a:off x="5171397" y="163345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4A208A2B-4982-1967-254C-25A2C3418B9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901212CF-CEC8-DF68-F0D8-1EF5A1A67571}"/>
              </a:ext>
            </a:extLst>
          </p:cNvPr>
          <p:cNvSpPr txBox="1"/>
          <p:nvPr/>
        </p:nvSpPr>
        <p:spPr>
          <a:xfrm>
            <a:off x="6878501" y="1640670"/>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ZoneTexte 13">
            <a:extLst>
              <a:ext uri="{FF2B5EF4-FFF2-40B4-BE49-F238E27FC236}">
                <a16:creationId xmlns:a16="http://schemas.microsoft.com/office/drawing/2014/main" id="{9CA3AC8C-9C45-467C-A5A6-D02E6453EB66}"/>
              </a:ext>
            </a:extLst>
          </p:cNvPr>
          <p:cNvSpPr txBox="1"/>
          <p:nvPr/>
        </p:nvSpPr>
        <p:spPr>
          <a:xfrm>
            <a:off x="554110" y="2727098"/>
            <a:ext cx="8035779" cy="2331407"/>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Le weekend de Rami</a:t>
            </a:r>
          </a:p>
          <a:p>
            <a:pPr algn="just">
              <a:lnSpc>
                <a:spcPct val="150000"/>
              </a:lnSpc>
            </a:pPr>
            <a:r>
              <a:rPr lang="fr-FR" sz="2400" b="1" dirty="0">
                <a:solidFill>
                  <a:srgbClr val="565F88"/>
                </a:solidFill>
                <a:latin typeface="Dosis SemiBold" pitchFamily="2" charset="0"/>
              </a:rPr>
              <a:t>Le weekend dernier, Rami était à la maison. Samedi matin, il a pris le petit-déjeuner avec sa famille. Il a mangé de bonnes crêpes au chocolat.</a:t>
            </a:r>
          </a:p>
        </p:txBody>
      </p:sp>
    </p:spTree>
    <p:extLst>
      <p:ext uri="{BB962C8B-B14F-4D97-AF65-F5344CB8AC3E}">
        <p14:creationId xmlns:p14="http://schemas.microsoft.com/office/powerpoint/2010/main" val="121803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63C-4AA4-9B47-4241-C90130DBBF2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0FE89B91-8CC5-63ED-DD39-2D63657FFD51}"/>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0FE89B91-8CC5-63ED-DD39-2D63657FFD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786B489-2C44-0D79-DA2E-0E1EA9EB103E}"/>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786B489-2C44-0D79-DA2E-0E1EA9EB103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ECFA55C6-C8B9-5A23-4E5C-3986C88251A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La question est «  où ? ». Je cherche dans le texte le lieu où était Rami le weekend dernier. La réponse est : Rami était à la maison.</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EB69C06C-64CA-F880-5834-05821BD9D2A5}"/>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EB69C06C-64CA-F880-5834-05821BD9D2A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A38316E5-AB46-24EC-0737-84CFEAFA0E55}"/>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A38316E5-AB46-24EC-0737-84CFEAFA0E55}"/>
                  </a:ext>
                </a:extLst>
              </p:cNvPr>
              <p:cNvPicPr/>
              <p:nvPr/>
            </p:nvPicPr>
            <p:blipFill>
              <a:blip r:embed="rId5"/>
              <a:stretch>
                <a:fillRect/>
              </a:stretch>
            </p:blipFill>
            <p:spPr>
              <a:xfrm>
                <a:off x="1593492" y="833185"/>
                <a:ext cx="26730" cy="23400"/>
              </a:xfrm>
              <a:prstGeom prst="rect">
                <a:avLst/>
              </a:prstGeom>
            </p:spPr>
          </p:pic>
        </mc:Fallback>
      </mc:AlternateContent>
      <p:sp>
        <p:nvSpPr>
          <p:cNvPr id="8" name="Rectangle : coins arrondis 7">
            <a:extLst>
              <a:ext uri="{FF2B5EF4-FFF2-40B4-BE49-F238E27FC236}">
                <a16:creationId xmlns:a16="http://schemas.microsoft.com/office/drawing/2014/main" id="{899DFF3F-4901-D9F3-64C6-1A4E501B777A}"/>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E036CEEB-EAC8-E877-CC78-32976936467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803B9DAB-1890-F763-5F1E-DA459322EBC0}"/>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0FF56E45-2F8C-2E0F-0410-6719905BE15D}"/>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7C32EAF-B07C-1907-C01F-49811C6D640D}"/>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DA837AAC-3DAB-4912-444A-C88133BFF838}"/>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57F6A21D-D32F-E79E-FEB6-CAFED51A4AB4}"/>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77057BC-5E3B-94C8-5BBB-D1262842A7AB}"/>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C895DF3B-5F53-F904-F372-53E540419FA0}"/>
              </a:ext>
            </a:extLst>
          </p:cNvPr>
          <p:cNvSpPr txBox="1"/>
          <p:nvPr/>
        </p:nvSpPr>
        <p:spPr>
          <a:xfrm>
            <a:off x="1073758" y="2411909"/>
            <a:ext cx="6996482"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Où</a:t>
            </a:r>
            <a:r>
              <a:rPr lang="fr-FR" sz="2400" b="1" dirty="0">
                <a:solidFill>
                  <a:schemeClr val="accent1">
                    <a:lumMod val="50000"/>
                  </a:schemeClr>
                </a:solidFill>
                <a:latin typeface="Dosis SemiBold" pitchFamily="2" charset="0"/>
              </a:rPr>
              <a:t> Rami était-il le weekend dernier ?</a:t>
            </a:r>
          </a:p>
        </p:txBody>
      </p:sp>
      <p:sp>
        <p:nvSpPr>
          <p:cNvPr id="16" name="ZoneTexte 15">
            <a:extLst>
              <a:ext uri="{FF2B5EF4-FFF2-40B4-BE49-F238E27FC236}">
                <a16:creationId xmlns:a16="http://schemas.microsoft.com/office/drawing/2014/main" id="{49E0246B-EE79-2802-06A6-E5A2C84265F8}"/>
              </a:ext>
            </a:extLst>
          </p:cNvPr>
          <p:cNvSpPr txBox="1"/>
          <p:nvPr/>
        </p:nvSpPr>
        <p:spPr>
          <a:xfrm>
            <a:off x="554110" y="2727098"/>
            <a:ext cx="8035779" cy="2331407"/>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Le weekend de Rami</a:t>
            </a:r>
          </a:p>
          <a:p>
            <a:pPr algn="just">
              <a:lnSpc>
                <a:spcPct val="150000"/>
              </a:lnSpc>
            </a:pPr>
            <a:r>
              <a:rPr lang="fr-FR" sz="2400" b="1" dirty="0">
                <a:solidFill>
                  <a:srgbClr val="C00000"/>
                </a:solidFill>
                <a:latin typeface="Dosis SemiBold" pitchFamily="2" charset="0"/>
              </a:rPr>
              <a:t>Le weekend dernier, Rami était à la maison. </a:t>
            </a:r>
            <a:r>
              <a:rPr lang="fr-FR" sz="2400" b="1" dirty="0">
                <a:solidFill>
                  <a:srgbClr val="565F88"/>
                </a:solidFill>
                <a:latin typeface="Dosis SemiBold" pitchFamily="2" charset="0"/>
              </a:rPr>
              <a:t>Samedi matin, il a pris le petit-déjeuner avec sa famille. Il a mangé de bonnes crêpes au chocolat.</a:t>
            </a:r>
          </a:p>
        </p:txBody>
      </p:sp>
    </p:spTree>
    <p:extLst>
      <p:ext uri="{BB962C8B-B14F-4D97-AF65-F5344CB8AC3E}">
        <p14:creationId xmlns:p14="http://schemas.microsoft.com/office/powerpoint/2010/main" val="1487390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6F97-31A5-CF94-1459-90EFE07ED5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9D16DA6-7812-5961-F344-36D9D8E5AF1C}"/>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9D16DA6-7812-5961-F344-36D9D8E5AF1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7D7DD0A-A3F7-E1E4-BCDC-5A775642DC3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37D7DD0A-A3F7-E1E4-BCDC-5A775642DC3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06A53CB8-A6F4-1505-7331-8931629D00E1}"/>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EDE8E616-CA42-08CA-C630-AB4E6A097B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CA08EB8-CB76-21F4-600E-11B0DF8078C7}"/>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CA08EB8-CB76-21F4-600E-11B0DF8078C7}"/>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341C7E88-5020-B7EA-92A0-B69D334ABF58}"/>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341C7E88-5020-B7EA-92A0-B69D334ABF58}"/>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D8AD1276-34C6-CEE2-3007-838B47E801A4}"/>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FFFF747A-4C9F-6DF2-7ACC-AE59CF2B87C2}"/>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lumMod val="9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4B823CAD-6398-F5E6-6668-FED4557D1F6B}"/>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9" name="Rectangle : coins arrondis 8">
            <a:extLst>
              <a:ext uri="{FF2B5EF4-FFF2-40B4-BE49-F238E27FC236}">
                <a16:creationId xmlns:a16="http://schemas.microsoft.com/office/drawing/2014/main" id="{2D9BB762-6ADE-0C4E-FAB9-4563E1EB461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F7DE5F-46A8-F43E-3E06-DA4511287DE0}"/>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88CEDB74-E910-D574-C91B-D74146D1B42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E9BF061-A34E-A07B-2940-D7766CCDE4CB}"/>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DDB252EA-5B68-FF26-E87B-FDA161F907D2}"/>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Ensuite, il a cueilli des fleurs pour faire un joli bouquet à sa maman. Elle est très heureuse de ce joli bouquet. Puis, il a aidé son père à laver la voiture. </a:t>
            </a:r>
          </a:p>
        </p:txBody>
      </p:sp>
    </p:spTree>
    <p:extLst>
      <p:ext uri="{BB962C8B-B14F-4D97-AF65-F5344CB8AC3E}">
        <p14:creationId xmlns:p14="http://schemas.microsoft.com/office/powerpoint/2010/main" val="228400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28E3-C175-8D1E-5B29-1C399378CCF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23DE442-E2AF-0FD5-582D-1AAA5B5F800D}"/>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23DE442-E2AF-0FD5-582D-1AAA5B5F800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DF281F64-E7DA-61C1-0998-82D56BC17BFF}"/>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DF281F64-E7DA-61C1-0998-82D56BC17BFF}"/>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9FBCE2D4-1E63-C735-6F46-B751C1D9E1E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AA99DF69-C09E-A611-C017-00660DFE47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2C2A7341-8316-A4D2-71E2-433595DEB793}"/>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2C2A7341-8316-A4D2-71E2-433595DEB7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BDAAE4A-9F1B-D59D-9375-0B9A25934D0B}"/>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BDAAE4A-9F1B-D59D-9375-0B9A25934D0B}"/>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B614E49D-9D5D-F270-C69D-34C9BD3286F8}"/>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2C2761D5-5E37-AB5A-7C7C-1CB0ABAB963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4D1E162-E540-1FD7-C06D-593CBDF7B250}"/>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ZoneTexte 9">
            <a:extLst>
              <a:ext uri="{FF2B5EF4-FFF2-40B4-BE49-F238E27FC236}">
                <a16:creationId xmlns:a16="http://schemas.microsoft.com/office/drawing/2014/main" id="{73EB0CAD-49B8-F85D-7760-9641A593971B}"/>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349A73B-3ACF-02B7-3B39-441F7758BFD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B207E26-094B-C642-C94C-825487FAB47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25723E8F-D1F8-DAEC-8E81-7281B64FC60E}"/>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96CF55E8-9274-A20C-1D43-C2E6D8041016}"/>
              </a:ext>
            </a:extLst>
          </p:cNvPr>
          <p:cNvSpPr txBox="1"/>
          <p:nvPr/>
        </p:nvSpPr>
        <p:spPr>
          <a:xfrm>
            <a:off x="1102006" y="2964067"/>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Ensuite, il a cueilli des fleurs pour faire un joli bouquet à sa maman. Elle est très heureuse de ce joli bouquet. Puis, il a aidé son père à laver la voiture. </a:t>
            </a:r>
          </a:p>
        </p:txBody>
      </p:sp>
    </p:spTree>
    <p:extLst>
      <p:ext uri="{BB962C8B-B14F-4D97-AF65-F5344CB8AC3E}">
        <p14:creationId xmlns:p14="http://schemas.microsoft.com/office/powerpoint/2010/main" val="271256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813B-9136-DDC6-FA14-EE2E2D8B4C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5056187-5A11-4D3A-E281-CED25AF129B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5056187-5A11-4D3A-E281-CED25AF129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FAECC30-7E89-96D4-C683-C98F2A11280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FAECC30-7E89-96D4-C683-C98F2A112807}"/>
                  </a:ext>
                </a:extLst>
              </p:cNvPr>
              <p:cNvPicPr/>
              <p:nvPr/>
            </p:nvPicPr>
            <p:blipFill>
              <a:blip r:embed="rId5"/>
              <a:stretch>
                <a:fillRect/>
              </a:stretch>
            </p:blipFill>
            <p:spPr>
              <a:xfrm>
                <a:off x="1593492" y="833185"/>
                <a:ext cx="26730" cy="23400"/>
              </a:xfrm>
              <a:prstGeom prst="rect">
                <a:avLst/>
              </a:prstGeom>
            </p:spPr>
          </p:pic>
        </mc:Fallback>
      </mc:AlternateContent>
      <p:sp>
        <p:nvSpPr>
          <p:cNvPr id="15" name="Titre 1">
            <a:extLst>
              <a:ext uri="{FF2B5EF4-FFF2-40B4-BE49-F238E27FC236}">
                <a16:creationId xmlns:a16="http://schemas.microsoft.com/office/drawing/2014/main" id="{14E68EDE-7397-82C3-B2F9-19971929FA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6EC1C9C2-C72C-F1FA-C187-47DFAA704A87}"/>
                  </a:ext>
                </a:extLst>
              </p14:cNvPr>
              <p14:cNvContentPartPr/>
              <p14:nvPr/>
            </p14:nvContentPartPr>
            <p14:xfrm>
              <a:off x="2912571" y="1083385"/>
              <a:ext cx="360" cy="360"/>
            </p14:xfrm>
          </p:contentPart>
        </mc:Choice>
        <mc:Fallback xmlns="">
          <p:pic>
            <p:nvPicPr>
              <p:cNvPr id="16" name="Encre 15">
                <a:extLst>
                  <a:ext uri="{FF2B5EF4-FFF2-40B4-BE49-F238E27FC236}">
                    <a16:creationId xmlns:a16="http://schemas.microsoft.com/office/drawing/2014/main" id="{6EC1C9C2-C72C-F1FA-C187-47DFAA704A8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58D93B54-46F9-AADB-B74C-5B9C2E26C8FE}"/>
                  </a:ext>
                </a:extLst>
              </p14:cNvPr>
              <p14:cNvContentPartPr/>
              <p14:nvPr/>
            </p14:nvContentPartPr>
            <p14:xfrm>
              <a:off x="1602171" y="842185"/>
              <a:ext cx="9720" cy="5760"/>
            </p14:xfrm>
          </p:contentPart>
        </mc:Choice>
        <mc:Fallback xmlns="">
          <p:pic>
            <p:nvPicPr>
              <p:cNvPr id="17" name="Encre 16">
                <a:extLst>
                  <a:ext uri="{FF2B5EF4-FFF2-40B4-BE49-F238E27FC236}">
                    <a16:creationId xmlns:a16="http://schemas.microsoft.com/office/drawing/2014/main" id="{58D93B54-46F9-AADB-B74C-5B9C2E26C8FE}"/>
                  </a:ext>
                </a:extLst>
              </p:cNvPr>
              <p:cNvPicPr/>
              <p:nvPr/>
            </p:nvPicPr>
            <p:blipFill>
              <a:blip r:embed="rId5"/>
              <a:stretch>
                <a:fillRect/>
              </a:stretch>
            </p:blipFill>
            <p:spPr>
              <a:xfrm>
                <a:off x="1593492" y="833185"/>
                <a:ext cx="26730" cy="23400"/>
              </a:xfrm>
              <a:prstGeom prst="rect">
                <a:avLst/>
              </a:prstGeom>
            </p:spPr>
          </p:pic>
        </mc:Fallback>
      </mc:AlternateContent>
      <p:pic>
        <p:nvPicPr>
          <p:cNvPr id="18" name="Image 17">
            <a:extLst>
              <a:ext uri="{FF2B5EF4-FFF2-40B4-BE49-F238E27FC236}">
                <a16:creationId xmlns:a16="http://schemas.microsoft.com/office/drawing/2014/main" id="{BF675FBB-E0E3-0AD5-BA3D-AA78C4ACD9BD}"/>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19" name="ZoneTexte 18">
            <a:extLst>
              <a:ext uri="{FF2B5EF4-FFF2-40B4-BE49-F238E27FC236}">
                <a16:creationId xmlns:a16="http://schemas.microsoft.com/office/drawing/2014/main" id="{83D7C677-C9B4-DE55-1896-14774F8AC7D7}"/>
              </a:ext>
            </a:extLst>
          </p:cNvPr>
          <p:cNvSpPr txBox="1"/>
          <p:nvPr/>
        </p:nvSpPr>
        <p:spPr>
          <a:xfrm>
            <a:off x="812802" y="2381389"/>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Qu’a fait Rami pour sa maman ?</a:t>
            </a:r>
          </a:p>
        </p:txBody>
      </p:sp>
      <p:sp>
        <p:nvSpPr>
          <p:cNvPr id="20" name="Rectangle : coins arrondis 19">
            <a:extLst>
              <a:ext uri="{FF2B5EF4-FFF2-40B4-BE49-F238E27FC236}">
                <a16:creationId xmlns:a16="http://schemas.microsoft.com/office/drawing/2014/main" id="{A5171E87-B158-E27F-1CD3-B03A86613A2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FE66E052-3C4E-BC3F-5406-F57E24F9815D}"/>
              </a:ext>
            </a:extLst>
          </p:cNvPr>
          <p:cNvSpPr txBox="1"/>
          <p:nvPr/>
        </p:nvSpPr>
        <p:spPr>
          <a:xfrm>
            <a:off x="3583180"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2" name="ZoneTexte 21">
            <a:extLst>
              <a:ext uri="{FF2B5EF4-FFF2-40B4-BE49-F238E27FC236}">
                <a16:creationId xmlns:a16="http://schemas.microsoft.com/office/drawing/2014/main" id="{4D0A7273-0CDA-F85E-1A94-74618B08531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25" name="Rectangle : coins arrondis 24">
            <a:extLst>
              <a:ext uri="{FF2B5EF4-FFF2-40B4-BE49-F238E27FC236}">
                <a16:creationId xmlns:a16="http://schemas.microsoft.com/office/drawing/2014/main" id="{A17328AB-20A6-21B1-BDB0-DB247E8ABC32}"/>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48F2FC4-DB39-AC39-C622-C2489BD8096E}"/>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Rectangle : coins arrondis 26">
            <a:extLst>
              <a:ext uri="{FF2B5EF4-FFF2-40B4-BE49-F238E27FC236}">
                <a16:creationId xmlns:a16="http://schemas.microsoft.com/office/drawing/2014/main" id="{16605CA8-0BC4-95DF-3CC6-D587F7406479}"/>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4232EEA-EF31-F56C-A025-2AEB6AD4C788}"/>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3" name="ZoneTexte 2">
            <a:extLst>
              <a:ext uri="{FF2B5EF4-FFF2-40B4-BE49-F238E27FC236}">
                <a16:creationId xmlns:a16="http://schemas.microsoft.com/office/drawing/2014/main" id="{64F68909-539D-9CA4-7992-9A7BFC5FDEC6}"/>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Ensuite, il a cueilli des fleurs pour faire un joli bouquet à sa maman. Elle est très heureuse de ce joli bouquet. Puis, il a aidé son père à laver la voiture. </a:t>
            </a:r>
          </a:p>
        </p:txBody>
      </p:sp>
    </p:spTree>
    <p:extLst>
      <p:ext uri="{BB962C8B-B14F-4D97-AF65-F5344CB8AC3E}">
        <p14:creationId xmlns:p14="http://schemas.microsoft.com/office/powerpoint/2010/main" val="722903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668-9D20-0799-EE38-A0550C509A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E44B57C-0FB2-5A44-72CB-28ED3AD63155}"/>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E44B57C-0FB2-5A44-72CB-28ED3AD631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1C8326A-AE97-99B7-A679-5D72384CF4D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1C8326A-AE97-99B7-A679-5D72384CF4D7}"/>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7E9B770F-3BC3-39D1-29DC-1C0A830D8EB5}"/>
              </a:ext>
            </a:extLst>
          </p:cNvPr>
          <p:cNvSpPr>
            <a:spLocks noGrp="1"/>
          </p:cNvSpPr>
          <p:nvPr>
            <p:ph type="title"/>
          </p:nvPr>
        </p:nvSpPr>
        <p:spPr>
          <a:xfrm>
            <a:off x="1692000" y="756000"/>
            <a:ext cx="6830230" cy="612000"/>
          </a:xfrm>
        </p:spPr>
        <p:txBody>
          <a:bodyPr>
            <a:normAutofit/>
          </a:bodyPr>
          <a:lstStyle/>
          <a:p>
            <a:r>
              <a:rPr lang="fr-FR" dirty="0">
                <a:solidFill>
                  <a:schemeClr val="tx1">
                    <a:lumMod val="65000"/>
                    <a:lumOff val="35000"/>
                  </a:schemeClr>
                </a:solidFill>
                <a:latin typeface="Dosis Medium" pitchFamily="2" charset="0"/>
              </a:rPr>
              <a:t>La question est : « Qu’a fait ? » Je cherche dans le texte ce que Rami a fait pour sa maman. La réponse est : il a cueilli des fleurs pour faire un joli bouquet à sa maman. </a:t>
            </a:r>
          </a:p>
        </p:txBody>
      </p:sp>
      <p:sp>
        <p:nvSpPr>
          <p:cNvPr id="5" name="ZoneTexte 4">
            <a:extLst>
              <a:ext uri="{FF2B5EF4-FFF2-40B4-BE49-F238E27FC236}">
                <a16:creationId xmlns:a16="http://schemas.microsoft.com/office/drawing/2014/main" id="{615C9F7C-F2A7-44C9-896F-C514C6F98B60}"/>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pic>
        <p:nvPicPr>
          <p:cNvPr id="7" name="Image 6">
            <a:extLst>
              <a:ext uri="{FF2B5EF4-FFF2-40B4-BE49-F238E27FC236}">
                <a16:creationId xmlns:a16="http://schemas.microsoft.com/office/drawing/2014/main" id="{EC9B338F-2BA5-0656-3C78-1BD26DD87DC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3" name="Rectangle : coins arrondis 2">
            <a:extLst>
              <a:ext uri="{FF2B5EF4-FFF2-40B4-BE49-F238E27FC236}">
                <a16:creationId xmlns:a16="http://schemas.microsoft.com/office/drawing/2014/main" id="{A8D8623F-AF22-9E93-4A88-928AA9D8FA6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790548DE-5D7A-0701-82F1-87E25BD5F442}"/>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B90D7EE1-99F4-9C87-8967-A9AE58F30A7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Rectangle : coins arrondis 9">
            <a:extLst>
              <a:ext uri="{FF2B5EF4-FFF2-40B4-BE49-F238E27FC236}">
                <a16:creationId xmlns:a16="http://schemas.microsoft.com/office/drawing/2014/main" id="{449687DC-1C8B-8B7D-52F2-0811FFF8A93B}"/>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7C2C9B3A-FDB0-EA10-BB90-29E9AFC413B4}"/>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AB4F3D89-5736-BF2B-4360-0AB24FB1B81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EB1E4EA4-6808-CA36-8669-E884944F5954}"/>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Ét</a:t>
            </a:r>
            <a:r>
              <a:rPr kumimoji="0" lang="fr-FR" sz="2000" b="1" i="0" u="none" strike="noStrike" kern="1200" cap="none" spc="0" normalizeH="0" baseline="0" noProof="0" dirty="0">
                <a:ln w="0"/>
                <a:solidFill>
                  <a:schemeClr val="bg1"/>
                </a:solidFill>
                <a:effectLst/>
                <a:uLnTx/>
                <a:uFillTx/>
                <a:latin typeface="Dosis" pitchFamily="2" charset="0"/>
              </a:rPr>
              <a: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6" name="ZoneTexte 5">
            <a:extLst>
              <a:ext uri="{FF2B5EF4-FFF2-40B4-BE49-F238E27FC236}">
                <a16:creationId xmlns:a16="http://schemas.microsoft.com/office/drawing/2014/main" id="{7CD67ABC-8D0B-CD19-B92A-24526C392213}"/>
              </a:ext>
            </a:extLst>
          </p:cNvPr>
          <p:cNvSpPr txBox="1"/>
          <p:nvPr/>
        </p:nvSpPr>
        <p:spPr>
          <a:xfrm>
            <a:off x="812802" y="2381389"/>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a:t>
            </a:r>
            <a:r>
              <a:rPr lang="fr-FR" sz="2400" b="1" dirty="0">
                <a:solidFill>
                  <a:srgbClr val="C00000"/>
                </a:solidFill>
                <a:latin typeface="Dosis SemiBold" pitchFamily="2" charset="0"/>
              </a:rPr>
              <a:t>Qu’a fait </a:t>
            </a:r>
            <a:r>
              <a:rPr lang="fr-FR" sz="2400" b="1" dirty="0">
                <a:solidFill>
                  <a:schemeClr val="accent1">
                    <a:lumMod val="50000"/>
                  </a:schemeClr>
                </a:solidFill>
                <a:latin typeface="Dosis SemiBold" pitchFamily="2" charset="0"/>
              </a:rPr>
              <a:t>Rami pour sa maman ?</a:t>
            </a:r>
          </a:p>
        </p:txBody>
      </p:sp>
      <p:sp>
        <p:nvSpPr>
          <p:cNvPr id="15" name="ZoneTexte 14">
            <a:extLst>
              <a:ext uri="{FF2B5EF4-FFF2-40B4-BE49-F238E27FC236}">
                <a16:creationId xmlns:a16="http://schemas.microsoft.com/office/drawing/2014/main" id="{235AFA81-426C-D68E-8094-ABF44FC9AD3E}"/>
              </a:ext>
            </a:extLst>
          </p:cNvPr>
          <p:cNvSpPr txBox="1"/>
          <p:nvPr/>
        </p:nvSpPr>
        <p:spPr>
          <a:xfrm>
            <a:off x="978989" y="3001082"/>
            <a:ext cx="7261501" cy="1777410"/>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Ensuite, </a:t>
            </a:r>
            <a:r>
              <a:rPr lang="fr-FR" sz="2400" dirty="0">
                <a:solidFill>
                  <a:srgbClr val="C00000"/>
                </a:solidFill>
                <a:latin typeface="Dosis SemiBold" pitchFamily="2" charset="0"/>
              </a:rPr>
              <a:t>il a cueilli des fleurs pour faire un joli bouquet à sa maman.</a:t>
            </a:r>
            <a:r>
              <a:rPr lang="fr-FR" sz="2400" dirty="0">
                <a:solidFill>
                  <a:srgbClr val="424D7B"/>
                </a:solidFill>
                <a:latin typeface="Dosis SemiBold" pitchFamily="2" charset="0"/>
              </a:rPr>
              <a:t> Elle est très heureuse de ce joli bouquet. Puis, il a aidé son père à laver la voiture. </a:t>
            </a:r>
          </a:p>
        </p:txBody>
      </p:sp>
    </p:spTree>
    <p:extLst>
      <p:ext uri="{BB962C8B-B14F-4D97-AF65-F5344CB8AC3E}">
        <p14:creationId xmlns:p14="http://schemas.microsoft.com/office/powerpoint/2010/main" val="415916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AF9A-7FC0-9DA3-B488-CF9703A06F3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D21EFB9F-31BA-71AC-8FD5-C091415E6C56}"/>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D21EFB9F-31BA-71AC-8FD5-C091415E6C5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BEE6D0F-EE87-F75B-655A-81A5F1CC5D7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BEE6D0F-EE87-F75B-655A-81A5F1CC5D7A}"/>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D7A966D5-8948-DAAD-7EFB-555DC7A2EC2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D84EA90E-5A5E-365C-087D-3E15ECBDA34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F31DF09-A3C8-77D2-B649-57E280A4DAAA}"/>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F31DF09-A3C8-77D2-B649-57E280A4DAAA}"/>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8C1125E-7E9C-80EB-FD2D-005B4876C2B5}"/>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8C1125E-7E9C-80EB-FD2D-005B4876C2B5}"/>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8E09ABFC-4350-029D-D456-EEB27FD4E223}"/>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94474B6-ECE3-7206-D2DB-405F4E939E4D}"/>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Ét</a:t>
            </a:r>
            <a:r>
              <a:rPr kumimoji="0" lang="fr-FR" sz="2000" b="1" i="0" u="none" strike="noStrike" kern="1200" cap="none" spc="0" normalizeH="0" baseline="0" noProof="0" dirty="0">
                <a:ln w="0"/>
                <a:solidFill>
                  <a:schemeClr val="bg1">
                    <a:lumMod val="95000"/>
                  </a:schemeClr>
                </a:solidFill>
                <a:effectLst/>
                <a:uLnTx/>
                <a:uFillTx/>
                <a:latin typeface="Dosis" pitchFamily="2" charset="0"/>
              </a:rPr>
              <a: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AA068326-B118-36AF-2A22-CA3BE24E7545}"/>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9" name="Rectangle : coins arrondis 8">
            <a:extLst>
              <a:ext uri="{FF2B5EF4-FFF2-40B4-BE49-F238E27FC236}">
                <a16:creationId xmlns:a16="http://schemas.microsoft.com/office/drawing/2014/main" id="{566A193C-B876-179D-CFF1-31C4EC6769B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B66E19-B553-42E1-E89A-CD757BEAEE1A}"/>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6B14365-3FD5-D087-52BD-C4017916FA2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14E6CA1B-041B-5B6F-EA82-39BF7A359248}"/>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80157D4D-E218-B328-F384-292C0D9E8555}"/>
              </a:ext>
            </a:extLst>
          </p:cNvPr>
          <p:cNvSpPr txBox="1"/>
          <p:nvPr/>
        </p:nvSpPr>
        <p:spPr>
          <a:xfrm>
            <a:off x="1275978" y="2733345"/>
            <a:ext cx="6726359"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il a joué au ballon avec ses amis contre une équipe du quartier voisin. Il a marqué un joli but et son équipe a gagné. À la fin du week-end, Rami a regardé, avec beaucoup de plaisir, «Super Panda», son dessin animé préféré.</a:t>
            </a:r>
          </a:p>
        </p:txBody>
      </p:sp>
    </p:spTree>
    <p:extLst>
      <p:ext uri="{BB962C8B-B14F-4D97-AF65-F5344CB8AC3E}">
        <p14:creationId xmlns:p14="http://schemas.microsoft.com/office/powerpoint/2010/main" val="163156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329D-E117-9C71-B05F-C5F1510896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C3AC2E9E-F56F-C79E-5831-1C2787948BC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C3AC2E9E-F56F-C79E-5831-1C2787948B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2BE93578-C38A-87D8-0457-41A7F2C1AABB}"/>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2BE93578-C38A-87D8-0457-41A7F2C1AABB}"/>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FD07CAA5-19EB-C010-E9F1-E449D6E3AC50}"/>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133E69FD-03A4-A8FC-5F5C-7C6544307F5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F9744DA-750D-2262-6009-165C2BBA13C6}"/>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7F9744DA-750D-2262-6009-165C2BBA13C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BA0F66-E40D-2880-4CB2-2C0E24025A20}"/>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07BA0F66-E40D-2880-4CB2-2C0E24025A20}"/>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14F76E61-9645-C40D-D38F-978C09D43867}"/>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7685025-D78C-7FF6-0BD1-4BE2485BA76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0B924772-1489-0868-A528-B0C764E94D56}"/>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ZoneTexte 9">
            <a:extLst>
              <a:ext uri="{FF2B5EF4-FFF2-40B4-BE49-F238E27FC236}">
                <a16:creationId xmlns:a16="http://schemas.microsoft.com/office/drawing/2014/main" id="{35D2B7C3-8129-5A0E-F70C-95862453A471}"/>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0DA76441-4B1F-9C55-0F18-D32BF3C269AC}"/>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6FFB5B7-1C2F-97E9-63E2-2DCE681DAF4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3" name="Image 12">
            <a:extLst>
              <a:ext uri="{FF2B5EF4-FFF2-40B4-BE49-F238E27FC236}">
                <a16:creationId xmlns:a16="http://schemas.microsoft.com/office/drawing/2014/main" id="{361E7447-2582-C787-487E-EC68224E0C37}"/>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564D52F1-96A6-C12C-804A-24AD2431638E}"/>
              </a:ext>
            </a:extLst>
          </p:cNvPr>
          <p:cNvSpPr txBox="1"/>
          <p:nvPr/>
        </p:nvSpPr>
        <p:spPr>
          <a:xfrm>
            <a:off x="1275978" y="2733345"/>
            <a:ext cx="6726359"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il a joué au ballon avec ses amis contre une équipe du quartier voisin. Il a marqué un joli but et son équipe a gagné. A la fin du week-end, Rami a regardé, avec beaucoup de plaisir, «Super Panda», son dessin animé préféré.</a:t>
            </a:r>
          </a:p>
        </p:txBody>
      </p:sp>
    </p:spTree>
    <p:extLst>
      <p:ext uri="{BB962C8B-B14F-4D97-AF65-F5344CB8AC3E}">
        <p14:creationId xmlns:p14="http://schemas.microsoft.com/office/powerpoint/2010/main" val="200732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CA3B-9961-77D8-173C-E124A2CC4A3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C4625B6-9A7E-E53D-6AC2-A498D5E9518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C4625B6-9A7E-E53D-6AC2-A498D5E9518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EBECAE48-45D3-26C8-BAA9-EED978EA8D2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EBECAE48-45D3-26C8-BAA9-EED978EA8D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9252AAD3-6371-D874-50AA-F965424E124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5676551E-588C-6C73-40BA-69742E57755F}"/>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5676551E-588C-6C73-40BA-69742E57755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5D20094D-4237-D32B-5482-877AFFB23B3A}"/>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5D20094D-4237-D32B-5482-877AFFB23B3A}"/>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4F8D82D-896F-8B70-163E-4C18106C3E44}"/>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7" name="Rectangle : coins arrondis 6">
            <a:extLst>
              <a:ext uri="{FF2B5EF4-FFF2-40B4-BE49-F238E27FC236}">
                <a16:creationId xmlns:a16="http://schemas.microsoft.com/office/drawing/2014/main" id="{D6EB8BF7-8C48-DE1F-6A2A-7ADD3B43CE00}"/>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AF2B20DA-58C6-B492-A546-FA3DE7F90C5C}"/>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F3784E6D-FD30-FB41-FA64-8819AD553C3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Rectangle : coins arrondis 9">
            <a:extLst>
              <a:ext uri="{FF2B5EF4-FFF2-40B4-BE49-F238E27FC236}">
                <a16:creationId xmlns:a16="http://schemas.microsoft.com/office/drawing/2014/main" id="{DFCEC048-3FF3-5FA5-C94C-0484D22DA00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88B7D98-0733-5029-7D11-906CED9F6D38}"/>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BCFC23D3-C195-9CD6-41A1-366453F2BF2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052CF78-3CA5-03BC-EF4E-81650EE0F9A7}"/>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A051112B-A75C-62E3-4DE5-BC2CDDD129B2}"/>
              </a:ext>
            </a:extLst>
          </p:cNvPr>
          <p:cNvSpPr txBox="1"/>
          <p:nvPr/>
        </p:nvSpPr>
        <p:spPr>
          <a:xfrm>
            <a:off x="1433451" y="2382786"/>
            <a:ext cx="7435096"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3 :  Qu’a fait Rami à la fin du weekend ?</a:t>
            </a:r>
          </a:p>
        </p:txBody>
      </p:sp>
      <p:sp>
        <p:nvSpPr>
          <p:cNvPr id="6" name="ZoneTexte 5">
            <a:extLst>
              <a:ext uri="{FF2B5EF4-FFF2-40B4-BE49-F238E27FC236}">
                <a16:creationId xmlns:a16="http://schemas.microsoft.com/office/drawing/2014/main" id="{D6205506-8D0C-50EA-D481-9E64A050E4F1}"/>
              </a:ext>
            </a:extLst>
          </p:cNvPr>
          <p:cNvSpPr txBox="1"/>
          <p:nvPr/>
        </p:nvSpPr>
        <p:spPr>
          <a:xfrm>
            <a:off x="1280582" y="2981543"/>
            <a:ext cx="6726359"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il a joué au ballon avec ses amis contre une équipe du quartier voisin. Il a marqué un joli but et son équipe a gagné. À la fin du week-end, Rami a regardé, avec beaucoup de plaisir, «Super Panda», son dessin animé préféré.</a:t>
            </a:r>
          </a:p>
        </p:txBody>
      </p:sp>
    </p:spTree>
    <p:extLst>
      <p:ext uri="{BB962C8B-B14F-4D97-AF65-F5344CB8AC3E}">
        <p14:creationId xmlns:p14="http://schemas.microsoft.com/office/powerpoint/2010/main" val="3796889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3528-9F9B-4D24-2D5A-9EEBB78C69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5D223-EF77-AC87-ECC9-D78C502E259C}"/>
              </a:ext>
            </a:extLst>
          </p:cNvPr>
          <p:cNvSpPr>
            <a:spLocks noGrp="1"/>
          </p:cNvSpPr>
          <p:nvPr>
            <p:ph type="title"/>
          </p:nvPr>
        </p:nvSpPr>
        <p:spPr>
          <a:xfrm>
            <a:off x="1615229" y="763515"/>
            <a:ext cx="6991564" cy="612000"/>
          </a:xfrm>
        </p:spPr>
        <p:txBody>
          <a:bodyPr>
            <a:normAutofit fontScale="90000"/>
          </a:bodyPr>
          <a:lstStyle/>
          <a:p>
            <a:r>
              <a:rPr lang="fr-FR" dirty="0">
                <a:solidFill>
                  <a:schemeClr val="tx1">
                    <a:lumMod val="65000"/>
                    <a:lumOff val="35000"/>
                  </a:schemeClr>
                </a:solidFill>
                <a:latin typeface="Dosis Medium" pitchFamily="2" charset="0"/>
              </a:rPr>
              <a:t>La question est : « Qu’a fait Rami à la fin du weekend ? ». Je cherche dans le texte ce qu’a fait Rami à la fin du weekend. La réponse est : Rami a regardé, avec beaucoup de plaisir, «Super Panda».</a:t>
            </a:r>
          </a:p>
        </p:txBody>
      </p:sp>
      <p:sp>
        <p:nvSpPr>
          <p:cNvPr id="6" name="Rectangle : coins arrondis 5">
            <a:extLst>
              <a:ext uri="{FF2B5EF4-FFF2-40B4-BE49-F238E27FC236}">
                <a16:creationId xmlns:a16="http://schemas.microsoft.com/office/drawing/2014/main" id="{A6AB1519-0C1D-7E1B-2089-26A95247284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1F8F8F3B-42FE-D805-1D4B-DBEB01ADDF2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8C69EB62-7BE8-2830-86FF-6D4092FCFB09}"/>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9" name="Rectangle : coins arrondis 8">
            <a:extLst>
              <a:ext uri="{FF2B5EF4-FFF2-40B4-BE49-F238E27FC236}">
                <a16:creationId xmlns:a16="http://schemas.microsoft.com/office/drawing/2014/main" id="{1CAA678D-C773-F027-7DBC-0236D5D3DEC1}"/>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D4FD697-92B3-57F8-A47A-4147528EEDC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D007F49-195D-72CD-E691-FF382DD6952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9B85EE2-BCA3-DC1C-6620-EDC0D658E64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0E719BC-8F07-57CF-86E2-046A2266FE50}"/>
              </a:ext>
            </a:extLst>
          </p:cNvPr>
          <p:cNvPicPr>
            <a:picLocks noChangeAspect="1"/>
          </p:cNvPicPr>
          <p:nvPr/>
        </p:nvPicPr>
        <p:blipFill>
          <a:blip r:embed="rId2"/>
          <a:stretch>
            <a:fillRect/>
          </a:stretch>
        </p:blipFill>
        <p:spPr>
          <a:xfrm>
            <a:off x="178063" y="515358"/>
            <a:ext cx="1152244" cy="1072989"/>
          </a:xfrm>
          <a:prstGeom prst="rect">
            <a:avLst/>
          </a:prstGeom>
        </p:spPr>
      </p:pic>
      <p:sp>
        <p:nvSpPr>
          <p:cNvPr id="3" name="ZoneTexte 2">
            <a:extLst>
              <a:ext uri="{FF2B5EF4-FFF2-40B4-BE49-F238E27FC236}">
                <a16:creationId xmlns:a16="http://schemas.microsoft.com/office/drawing/2014/main" id="{2D0A46B4-FFC2-77EA-C9C4-B86DADA18B37}"/>
              </a:ext>
            </a:extLst>
          </p:cNvPr>
          <p:cNvSpPr txBox="1"/>
          <p:nvPr/>
        </p:nvSpPr>
        <p:spPr>
          <a:xfrm>
            <a:off x="1433450" y="2382786"/>
            <a:ext cx="6478909"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 Qu’a fait </a:t>
            </a:r>
            <a:r>
              <a:rPr lang="fr-FR" sz="2400" b="1" dirty="0">
                <a:solidFill>
                  <a:schemeClr val="accent1">
                    <a:lumMod val="50000"/>
                  </a:schemeClr>
                </a:solidFill>
                <a:latin typeface="Dosis SemiBold" pitchFamily="2" charset="0"/>
              </a:rPr>
              <a:t>Rami à la fin du weekend ?</a:t>
            </a:r>
          </a:p>
        </p:txBody>
      </p:sp>
      <p:sp>
        <p:nvSpPr>
          <p:cNvPr id="4" name="ZoneTexte 3">
            <a:extLst>
              <a:ext uri="{FF2B5EF4-FFF2-40B4-BE49-F238E27FC236}">
                <a16:creationId xmlns:a16="http://schemas.microsoft.com/office/drawing/2014/main" id="{388FFBFA-D864-7E81-641E-00DAEC891591}"/>
              </a:ext>
            </a:extLst>
          </p:cNvPr>
          <p:cNvSpPr txBox="1"/>
          <p:nvPr/>
        </p:nvSpPr>
        <p:spPr>
          <a:xfrm>
            <a:off x="1280581" y="2981543"/>
            <a:ext cx="6991563" cy="2793072"/>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Après, il a joué au ballon avec ses amis contre une équipe du quartier voisin. Il a marqué un joli but et son équipe a gagné. À la fin du week-end,</a:t>
            </a:r>
            <a:r>
              <a:rPr lang="fr-FR" sz="2400" dirty="0">
                <a:solidFill>
                  <a:srgbClr val="FF0000"/>
                </a:solidFill>
                <a:latin typeface="Dosis SemiBold" pitchFamily="2" charset="0"/>
              </a:rPr>
              <a:t> </a:t>
            </a:r>
            <a:r>
              <a:rPr lang="fr-FR" sz="2400" dirty="0">
                <a:solidFill>
                  <a:srgbClr val="C00000"/>
                </a:solidFill>
                <a:latin typeface="Dosis SemiBold" pitchFamily="2" charset="0"/>
              </a:rPr>
              <a:t>Rami a regardé, avec beaucoup de plaisir, «Super Panda», </a:t>
            </a:r>
            <a:r>
              <a:rPr lang="fr-FR" sz="2400" dirty="0">
                <a:solidFill>
                  <a:srgbClr val="424D7B"/>
                </a:solidFill>
                <a:latin typeface="Dosis SemiBold" pitchFamily="2" charset="0"/>
              </a:rPr>
              <a:t>son dessin animé préféré.</a:t>
            </a:r>
          </a:p>
        </p:txBody>
      </p:sp>
    </p:spTree>
    <p:extLst>
      <p:ext uri="{BB962C8B-B14F-4D97-AF65-F5344CB8AC3E}">
        <p14:creationId xmlns:p14="http://schemas.microsoft.com/office/powerpoint/2010/main" val="1516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592848" y="779799"/>
            <a:ext cx="7131273" cy="612000"/>
          </a:xfrm>
        </p:spPr>
        <p:txBody>
          <a:bodyPr>
            <a:noAutofit/>
          </a:bodyPr>
          <a:lstStyle/>
          <a:p>
            <a:r>
              <a:rPr lang="fr-FR" dirty="0">
                <a:solidFill>
                  <a:schemeClr val="tx1">
                    <a:lumMod val="65000"/>
                    <a:lumOff val="35000"/>
                  </a:schemeClr>
                </a:solidFill>
                <a:latin typeface="Dosis Medium" pitchFamily="2" charset="0"/>
              </a:rPr>
              <a:t>Prenez vos livrets à la page 94. Relisez le texte en silence pour le comprendre. Si vous ne comprenez pas un mot, demandez à votre voisin ou levez la main pour que je vous aide.</a:t>
            </a:r>
          </a:p>
        </p:txBody>
      </p:sp>
      <p:pic>
        <p:nvPicPr>
          <p:cNvPr id="2" name="Image 1">
            <a:extLst>
              <a:ext uri="{FF2B5EF4-FFF2-40B4-BE49-F238E27FC236}">
                <a16:creationId xmlns:a16="http://schemas.microsoft.com/office/drawing/2014/main" id="{B269EC9C-D706-2FC1-000A-0E90BED9D398}"/>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3" name="Image 2">
            <a:extLst>
              <a:ext uri="{FF2B5EF4-FFF2-40B4-BE49-F238E27FC236}">
                <a16:creationId xmlns:a16="http://schemas.microsoft.com/office/drawing/2014/main" id="{196F06BA-41DE-E7E7-504D-945F13D10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3934" y="1761635"/>
            <a:ext cx="2937494" cy="4505709"/>
          </a:xfrm>
          <a:prstGeom prst="rect">
            <a:avLst/>
          </a:prstGeom>
        </p:spPr>
      </p:pic>
      <p:sp>
        <p:nvSpPr>
          <p:cNvPr id="5" name="Rectangle : coins arrondis 4">
            <a:extLst>
              <a:ext uri="{FF2B5EF4-FFF2-40B4-BE49-F238E27FC236}">
                <a16:creationId xmlns:a16="http://schemas.microsoft.com/office/drawing/2014/main" id="{5DEBA460-8928-1D11-01D8-3D23BCA6F5B5}"/>
              </a:ext>
            </a:extLst>
          </p:cNvPr>
          <p:cNvSpPr/>
          <p:nvPr/>
        </p:nvSpPr>
        <p:spPr>
          <a:xfrm>
            <a:off x="3680765" y="2515196"/>
            <a:ext cx="2862470" cy="107242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26F116-0B3B-22A7-E59B-9844B25FE91E}"/>
              </a:ext>
            </a:extLst>
          </p:cNvPr>
          <p:cNvPicPr>
            <a:picLocks noChangeAspect="1"/>
          </p:cNvPicPr>
          <p:nvPr/>
        </p:nvPicPr>
        <p:blipFill>
          <a:blip r:embed="rId2"/>
          <a:srcRect l="1542" t="8381" r="3284" b="18195"/>
          <a:stretch>
            <a:fillRect/>
          </a:stretch>
        </p:blipFill>
        <p:spPr>
          <a:xfrm>
            <a:off x="1424715" y="5007713"/>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Comprendre un texte.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129049" y="2559689"/>
            <a:ext cx="5439747" cy="756000"/>
          </a:xfrm>
        </p:spPr>
        <p:txBody>
          <a:bodyPr/>
          <a:lstStyle/>
          <a:p>
            <a:r>
              <a:rPr lang="fr-FR" sz="1400" dirty="0"/>
              <a:t>Prendre la parole pour parler de ce qu’on a fait en classe, de l’endroit où on était le weekend dernier et de ce qu’on a fait.</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188146" cy="338554"/>
          </a:xfrm>
          <a:prstGeom prst="rect">
            <a:avLst/>
          </a:prstGeom>
          <a:noFill/>
        </p:spPr>
        <p:txBody>
          <a:bodyPr wrap="none" rtlCol="0">
            <a:spAutoFit/>
          </a:bodyPr>
          <a:lstStyle/>
          <a:p>
            <a:r>
              <a:rPr lang="fr-MA" sz="1600" dirty="0">
                <a:solidFill>
                  <a:srgbClr val="424D7B"/>
                </a:solidFill>
                <a:latin typeface="Dosis ExtraBold" pitchFamily="2" charset="0"/>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phrases.</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5</a:t>
            </a:r>
          </a:p>
        </p:txBody>
      </p:sp>
      <p:grpSp>
        <p:nvGrpSpPr>
          <p:cNvPr id="2" name="Groupe 1">
            <a:extLst>
              <a:ext uri="{FF2B5EF4-FFF2-40B4-BE49-F238E27FC236}">
                <a16:creationId xmlns:a16="http://schemas.microsoft.com/office/drawing/2014/main" id="{DC02BC1B-704A-1658-BE6D-9546A24FFD97}"/>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3F08BF98-F3A9-6079-526A-A06775282D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7FDDCF9-C46D-908A-6E90-9FDCCB10A9F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2A238CFC-3237-6DAC-90A7-D2BA4E68F16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8">
            <a:clrChange>
              <a:clrFrom>
                <a:srgbClr val="EAE8E4"/>
              </a:clrFrom>
              <a:clrTo>
                <a:srgbClr val="EAE8E4">
                  <a:alpha val="0"/>
                </a:srgbClr>
              </a:clrTo>
            </a:clrChange>
          </a:blip>
          <a:srcRect l="4527" t="16702" r="3992" b="15930"/>
          <a:stretch>
            <a:fillRect/>
          </a:stretch>
        </p:blipFill>
        <p:spPr>
          <a:xfrm>
            <a:off x="2696718" y="2405074"/>
            <a:ext cx="3750563" cy="2761966"/>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9"/>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3568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et observez ces phrases. Vous allez les écrire après. Tenez-vous prêts.  </a:t>
            </a:r>
          </a:p>
        </p:txBody>
      </p:sp>
      <p:sp>
        <p:nvSpPr>
          <p:cNvPr id="3" name="ZoneTexte 2">
            <a:extLst>
              <a:ext uri="{FF2B5EF4-FFF2-40B4-BE49-F238E27FC236}">
                <a16:creationId xmlns:a16="http://schemas.microsoft.com/office/drawing/2014/main" id="{6E712A35-0E84-0EFE-C94C-B39FC14F3D68}"/>
              </a:ext>
            </a:extLst>
          </p:cNvPr>
          <p:cNvSpPr txBox="1"/>
          <p:nvPr/>
        </p:nvSpPr>
        <p:spPr>
          <a:xfrm>
            <a:off x="724699" y="2647055"/>
            <a:ext cx="7812173" cy="1315745"/>
          </a:xfrm>
          <a:prstGeom prst="rect">
            <a:avLst/>
          </a:prstGeom>
          <a:noFill/>
        </p:spPr>
        <p:txBody>
          <a:bodyPr wrap="square">
            <a:spAutoFit/>
          </a:bodyPr>
          <a:lstStyle/>
          <a:p>
            <a:pPr algn="just">
              <a:lnSpc>
                <a:spcPct val="200000"/>
              </a:lnSpc>
            </a:pPr>
            <a:r>
              <a:rPr lang="fr-FR" sz="2400" b="1" dirty="0">
                <a:solidFill>
                  <a:srgbClr val="565F88"/>
                </a:solidFill>
                <a:latin typeface="Dosis SemiBold" pitchFamily="2" charset="0"/>
              </a:rPr>
              <a:t>Dimanche dernier, Amine était chez son cousin.</a:t>
            </a:r>
          </a:p>
          <a:p>
            <a:pPr algn="just">
              <a:lnSpc>
                <a:spcPct val="150000"/>
              </a:lnSpc>
            </a:pPr>
            <a:r>
              <a:rPr lang="fr-FR" sz="2400" b="1" dirty="0">
                <a:solidFill>
                  <a:srgbClr val="565F88"/>
                </a:solidFill>
                <a:latin typeface="Dosis SemiBold" pitchFamily="2" charset="0"/>
              </a:rPr>
              <a:t> Il a joué au ballon avec lui.</a:t>
            </a:r>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66CAD28F-2527-C269-ECB0-0FDE98A4C6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E209BCFC-F941-DAC2-EF27-38F72ADEC24A}"/>
              </a:ext>
            </a:extLst>
          </p:cNvPr>
          <p:cNvPicPr>
            <a:picLocks noChangeAspect="1"/>
          </p:cNvPicPr>
          <p:nvPr/>
        </p:nvPicPr>
        <p:blipFill>
          <a:blip r:embed="rId10"/>
          <a:stretch>
            <a:fillRect/>
          </a:stretch>
        </p:blipFill>
        <p:spPr>
          <a:xfrm>
            <a:off x="2289208" y="1907139"/>
            <a:ext cx="4565583" cy="3043722"/>
          </a:xfrm>
          <a:prstGeom prst="rect">
            <a:avLst/>
          </a:prstGeom>
        </p:spPr>
      </p:pic>
      <p:pic>
        <p:nvPicPr>
          <p:cNvPr id="2" name="Dictée N4 SEM2 S5">
            <a:hlinkClick r:id="" action="ppaction://media"/>
            <a:extLst>
              <a:ext uri="{FF2B5EF4-FFF2-40B4-BE49-F238E27FC236}">
                <a16:creationId xmlns:a16="http://schemas.microsoft.com/office/drawing/2014/main" id="{1981453F-2224-A489-7F5D-CD8425A049B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19461" y="859756"/>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42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9E8D-B7BD-7B41-CE79-4327B4A1710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6D33D1B0-6A99-D4E9-D220-2C210189F6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D33D1B0-6A99-D4E9-D220-2C210189F664}"/>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8EACB0E-65CF-160B-A779-563E83C5EFA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8EACB0E-65CF-160B-A779-563E83C5EFA5}"/>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892242CF-7AC6-BFE1-9038-CF0A587C9DA7}"/>
              </a:ext>
            </a:extLst>
          </p:cNvPr>
          <p:cNvSpPr>
            <a:spLocks noGrp="1"/>
          </p:cNvSpPr>
          <p:nvPr>
            <p:ph type="title"/>
          </p:nvPr>
        </p:nvSpPr>
        <p:spPr>
          <a:xfrm>
            <a:off x="1692000" y="766873"/>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769F9C7-7E16-5019-F0E6-36D2C62B93E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A7B6475B-CDF8-0DAC-629E-C0AC69ADFF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AAA3B510-E381-60B8-6F3B-4470CFD713B4}"/>
              </a:ext>
            </a:extLst>
          </p:cNvPr>
          <p:cNvPicPr>
            <a:picLocks noChangeAspect="1"/>
          </p:cNvPicPr>
          <p:nvPr/>
        </p:nvPicPr>
        <p:blipFill>
          <a:blip r:embed="rId10"/>
          <a:stretch>
            <a:fillRect/>
          </a:stretch>
        </p:blipFill>
        <p:spPr>
          <a:xfrm>
            <a:off x="2289208" y="2286000"/>
            <a:ext cx="4565583" cy="3043722"/>
          </a:xfrm>
          <a:prstGeom prst="rect">
            <a:avLst/>
          </a:prstGeom>
        </p:spPr>
      </p:pic>
      <p:pic>
        <p:nvPicPr>
          <p:cNvPr id="2" name="Dictée N4 SEM2 S5">
            <a:hlinkClick r:id="" action="ppaction://media"/>
            <a:extLst>
              <a:ext uri="{FF2B5EF4-FFF2-40B4-BE49-F238E27FC236}">
                <a16:creationId xmlns:a16="http://schemas.microsoft.com/office/drawing/2014/main" id="{8A7360C7-0284-F92F-43DC-E614A883EC3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802088" y="947654"/>
            <a:ext cx="271462" cy="271462"/>
          </a:xfrm>
          <a:prstGeom prst="rect">
            <a:avLst/>
          </a:prstGeom>
        </p:spPr>
      </p:pic>
    </p:spTree>
    <p:extLst>
      <p:ext uri="{BB962C8B-B14F-4D97-AF65-F5344CB8AC3E}">
        <p14:creationId xmlns:p14="http://schemas.microsoft.com/office/powerpoint/2010/main" val="231089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42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3" name="Image 2" descr="Une image contenant texte, ligne, reçu&#10;&#10;Description générée automatiquement">
            <a:extLst>
              <a:ext uri="{FF2B5EF4-FFF2-40B4-BE49-F238E27FC236}">
                <a16:creationId xmlns:a16="http://schemas.microsoft.com/office/drawing/2014/main" id="{111DF70D-88BF-A915-5AE9-6B6B77977EF5}"/>
              </a:ext>
            </a:extLst>
          </p:cNvPr>
          <p:cNvPicPr>
            <a:picLocks noChangeAspect="1"/>
          </p:cNvPicPr>
          <p:nvPr/>
        </p:nvPicPr>
        <p:blipFill>
          <a:blip r:embed="rId7">
            <a:extLst>
              <a:ext uri="{28A0092B-C50C-407E-A947-70E740481C1C}">
                <a14:useLocalDpi xmlns:a14="http://schemas.microsoft.com/office/drawing/2010/main" val="0"/>
              </a:ext>
            </a:extLst>
          </a:blip>
          <a:srcRect l="25060" t="20241" r="7878" b="25155"/>
          <a:stretch>
            <a:fillRect/>
          </a:stretch>
        </p:blipFill>
        <p:spPr>
          <a:xfrm>
            <a:off x="805535" y="2064167"/>
            <a:ext cx="7334497" cy="2685601"/>
          </a:xfrm>
          <a:prstGeom prst="rect">
            <a:avLst/>
          </a:prstGeom>
        </p:spPr>
      </p:pic>
      <p:sp>
        <p:nvSpPr>
          <p:cNvPr id="5" name="ZoneTexte 4">
            <a:extLst>
              <a:ext uri="{FF2B5EF4-FFF2-40B4-BE49-F238E27FC236}">
                <a16:creationId xmlns:a16="http://schemas.microsoft.com/office/drawing/2014/main" id="{5BA1199C-030B-E7F0-4450-D194EC7CE735}"/>
              </a:ext>
            </a:extLst>
          </p:cNvPr>
          <p:cNvSpPr txBox="1"/>
          <p:nvPr/>
        </p:nvSpPr>
        <p:spPr>
          <a:xfrm>
            <a:off x="805535" y="2701878"/>
            <a:ext cx="7841535" cy="1454244"/>
          </a:xfrm>
          <a:prstGeom prst="rect">
            <a:avLst/>
          </a:prstGeom>
          <a:noFill/>
        </p:spPr>
        <p:txBody>
          <a:bodyPr wrap="square">
            <a:spAutoFit/>
          </a:bodyPr>
          <a:lstStyle/>
          <a:p>
            <a:pPr algn="just">
              <a:lnSpc>
                <a:spcPct val="200000"/>
              </a:lnSpc>
            </a:pPr>
            <a:r>
              <a:rPr lang="fr-FR" sz="2400" b="1" dirty="0">
                <a:solidFill>
                  <a:srgbClr val="C00000"/>
                </a:solidFill>
                <a:latin typeface="Dosis SemiBold" pitchFamily="2" charset="0"/>
              </a:rPr>
              <a:t>Dimanche dernier, Amine était chez son cousin.</a:t>
            </a:r>
          </a:p>
          <a:p>
            <a:pPr algn="just">
              <a:lnSpc>
                <a:spcPct val="200000"/>
              </a:lnSpc>
            </a:pPr>
            <a:r>
              <a:rPr lang="fr-FR" sz="2400" b="1" dirty="0">
                <a:solidFill>
                  <a:srgbClr val="C00000"/>
                </a:solidFill>
                <a:latin typeface="Dosis SemiBold" pitchFamily="2" charset="0"/>
              </a:rPr>
              <a:t> Il a joué au ballon avec lui.</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093E587-CAA5-81B8-36BD-02A97DC177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écrivez sur vos cahiers une phrase correcte avec les deux mots suivants. </a:t>
            </a:r>
          </a:p>
        </p:txBody>
      </p:sp>
      <p:sp>
        <p:nvSpPr>
          <p:cNvPr id="4" name="ZoneTexte 3">
            <a:extLst>
              <a:ext uri="{FF2B5EF4-FFF2-40B4-BE49-F238E27FC236}">
                <a16:creationId xmlns:a16="http://schemas.microsoft.com/office/drawing/2014/main" id="{AC93D29D-2E36-45FB-1413-7496A5AB5D72}"/>
              </a:ext>
            </a:extLst>
          </p:cNvPr>
          <p:cNvSpPr txBox="1"/>
          <p:nvPr/>
        </p:nvSpPr>
        <p:spPr>
          <a:xfrm>
            <a:off x="713663" y="3008430"/>
            <a:ext cx="7869135"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Jouer </a:t>
            </a:r>
            <a:r>
              <a:rPr kumimoji="0" lang="fr-FR" sz="4400" b="1" i="0" u="none" strike="noStrike" kern="0" cap="none" spc="0" normalizeH="0" baseline="0" noProof="0" dirty="0">
                <a:ln>
                  <a:noFill/>
                </a:ln>
                <a:solidFill>
                  <a:srgbClr val="565F88"/>
                </a:solidFill>
                <a:effectLst/>
                <a:uLnTx/>
                <a:uFillTx/>
                <a:latin typeface="Dosis SemiBold" pitchFamily="2" charset="0"/>
              </a:rPr>
              <a:t>-  aux cartes</a:t>
            </a:r>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4DBEC-E480-2A95-5B3D-F658B19AAA4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0AF6F80-A8E4-6403-A05B-D7C3909EF4B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0AF6F80-A8E4-6403-A05B-D7C3909EF4B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2699F46-41A5-FE2F-3A23-CD4AF920EF7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2699F46-41A5-FE2F-3A23-CD4AF920EF75}"/>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954501E-E9D8-50E9-E381-E744D0C9058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3" name="Image 2">
            <a:extLst>
              <a:ext uri="{FF2B5EF4-FFF2-40B4-BE49-F238E27FC236}">
                <a16:creationId xmlns:a16="http://schemas.microsoft.com/office/drawing/2014/main" id="{509815CA-258A-A726-497E-FB7A44E958E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04F25CC3-C916-47CB-B22D-FB80732971C1}"/>
              </a:ext>
            </a:extLst>
          </p:cNvPr>
          <p:cNvSpPr txBox="1"/>
          <p:nvPr/>
        </p:nvSpPr>
        <p:spPr>
          <a:xfrm>
            <a:off x="713663" y="3008430"/>
            <a:ext cx="7869135"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Jouer </a:t>
            </a:r>
            <a:r>
              <a:rPr kumimoji="0" lang="fr-FR" sz="4400" b="1" i="0" u="none" strike="noStrike" kern="0" cap="none" spc="0" normalizeH="0" baseline="0" noProof="0" dirty="0">
                <a:ln>
                  <a:noFill/>
                </a:ln>
                <a:solidFill>
                  <a:srgbClr val="565F88"/>
                </a:solidFill>
                <a:effectLst/>
                <a:uLnTx/>
                <a:uFillTx/>
                <a:latin typeface="Dosis SemiBold" pitchFamily="2" charset="0"/>
              </a:rPr>
              <a:t>-  aux cartes</a:t>
            </a:r>
          </a:p>
        </p:txBody>
      </p:sp>
    </p:spTree>
    <p:extLst>
      <p:ext uri="{BB962C8B-B14F-4D97-AF65-F5344CB8AC3E}">
        <p14:creationId xmlns:p14="http://schemas.microsoft.com/office/powerpoint/2010/main" val="376706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60DA-DA3C-C4AA-F333-7F954A920A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E1DAA2B-DC99-3C80-DD79-60C7DB6B13D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E1DAA2B-DC99-3C80-DD79-60C7DB6B13D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F48B0734-5F0D-CD2B-0E61-E424C9742B8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48B0734-5F0D-CD2B-0E61-E424C9742B87}"/>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06202ABF-D48A-C777-5C6F-E698AEE96034}"/>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Une phrase correcte est : Amine a joué aux cartes avec son ami Sami.</a:t>
            </a:r>
          </a:p>
        </p:txBody>
      </p:sp>
      <p:pic>
        <p:nvPicPr>
          <p:cNvPr id="3" name="Image 2">
            <a:extLst>
              <a:ext uri="{FF2B5EF4-FFF2-40B4-BE49-F238E27FC236}">
                <a16:creationId xmlns:a16="http://schemas.microsoft.com/office/drawing/2014/main" id="{8158497B-A832-EFF7-95C5-E993CEFCF23E}"/>
              </a:ext>
            </a:extLst>
          </p:cNvPr>
          <p:cNvPicPr>
            <a:picLocks noChangeAspect="1"/>
          </p:cNvPicPr>
          <p:nvPr/>
        </p:nvPicPr>
        <p:blipFill>
          <a:blip r:embed="rId7"/>
          <a:srcRect r="1593" b="11327"/>
          <a:stretch>
            <a:fillRect/>
          </a:stretch>
        </p:blipFill>
        <p:spPr>
          <a:xfrm>
            <a:off x="215393" y="650122"/>
            <a:ext cx="1087654" cy="980062"/>
          </a:xfrm>
          <a:prstGeom prst="ellipse">
            <a:avLst/>
          </a:prstGeom>
        </p:spPr>
      </p:pic>
      <p:pic>
        <p:nvPicPr>
          <p:cNvPr id="4" name="Image 3" descr="Une image contenant texte, ligne, reçu&#10;&#10;Description générée automatiquement">
            <a:extLst>
              <a:ext uri="{FF2B5EF4-FFF2-40B4-BE49-F238E27FC236}">
                <a16:creationId xmlns:a16="http://schemas.microsoft.com/office/drawing/2014/main" id="{F12A9841-8354-A5A3-3648-2DF99B355AC6}"/>
              </a:ext>
            </a:extLst>
          </p:cNvPr>
          <p:cNvPicPr>
            <a:picLocks noChangeAspect="1"/>
          </p:cNvPicPr>
          <p:nvPr/>
        </p:nvPicPr>
        <p:blipFill>
          <a:blip r:embed="rId8">
            <a:extLst>
              <a:ext uri="{28A0092B-C50C-407E-A947-70E740481C1C}">
                <a14:useLocalDpi xmlns:a14="http://schemas.microsoft.com/office/drawing/2010/main" val="0"/>
              </a:ext>
            </a:extLst>
          </a:blip>
          <a:srcRect l="30600" t="34312" r="15904" b="21791"/>
          <a:stretch>
            <a:fillRect/>
          </a:stretch>
        </p:blipFill>
        <p:spPr>
          <a:xfrm>
            <a:off x="1028947" y="2579126"/>
            <a:ext cx="7076386" cy="2194533"/>
          </a:xfrm>
          <a:prstGeom prst="rect">
            <a:avLst/>
          </a:prstGeom>
        </p:spPr>
      </p:pic>
      <p:sp>
        <p:nvSpPr>
          <p:cNvPr id="5" name="ZoneTexte 4">
            <a:extLst>
              <a:ext uri="{FF2B5EF4-FFF2-40B4-BE49-F238E27FC236}">
                <a16:creationId xmlns:a16="http://schemas.microsoft.com/office/drawing/2014/main" id="{4A7A06BA-6132-F056-12A6-7F8D64B83FA6}"/>
              </a:ext>
            </a:extLst>
          </p:cNvPr>
          <p:cNvSpPr txBox="1"/>
          <p:nvPr/>
        </p:nvSpPr>
        <p:spPr>
          <a:xfrm>
            <a:off x="1123938" y="3489649"/>
            <a:ext cx="7076386" cy="523220"/>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C00000"/>
                </a:solidFill>
                <a:effectLst/>
                <a:uLnTx/>
                <a:uFillTx/>
                <a:latin typeface="Dosis SemiBold" pitchFamily="2" charset="0"/>
              </a:rPr>
              <a:t>Amine a joué aux cartes avec son ami Sami.</a:t>
            </a:r>
            <a:endParaRPr kumimoji="0" lang="fr-FR" sz="2400" b="1" i="0" u="none" strike="noStrike" kern="0" cap="none" spc="0" normalizeH="0" baseline="0" noProof="0" dirty="0">
              <a:ln>
                <a:noFill/>
              </a:ln>
              <a:solidFill>
                <a:srgbClr val="C00000"/>
              </a:solidFill>
              <a:effectLst/>
              <a:uLnTx/>
              <a:uFillTx/>
              <a:latin typeface="Dosis SemiBold" pitchFamily="2" charset="0"/>
            </a:endParaRPr>
          </a:p>
        </p:txBody>
      </p:sp>
    </p:spTree>
    <p:extLst>
      <p:ext uri="{BB962C8B-B14F-4D97-AF65-F5344CB8AC3E}">
        <p14:creationId xmlns:p14="http://schemas.microsoft.com/office/powerpoint/2010/main" val="3693568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p:txBody>
          <a:bodyPr/>
          <a:lstStyle/>
          <a:p>
            <a:r>
              <a:rPr lang="fr-FR" dirty="0">
                <a:solidFill>
                  <a:schemeClr val="tx1">
                    <a:lumMod val="75000"/>
                    <a:lumOff val="25000"/>
                  </a:schemeClr>
                </a:solidFill>
                <a:latin typeface="Dosis Medium" pitchFamily="2" charset="0"/>
              </a:rPr>
              <a:t>Prenez vos livrets à la page 95.</a:t>
            </a:r>
          </a:p>
        </p:txBody>
      </p:sp>
      <p:pic>
        <p:nvPicPr>
          <p:cNvPr id="2" name="Image 1">
            <a:extLst>
              <a:ext uri="{FF2B5EF4-FFF2-40B4-BE49-F238E27FC236}">
                <a16:creationId xmlns:a16="http://schemas.microsoft.com/office/drawing/2014/main" id="{15C7856C-ABE3-8D94-20DE-72DCCF706671}"/>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6" name="Image 5">
            <a:extLst>
              <a:ext uri="{FF2B5EF4-FFF2-40B4-BE49-F238E27FC236}">
                <a16:creationId xmlns:a16="http://schemas.microsoft.com/office/drawing/2014/main" id="{61919A66-5263-5354-1D18-65FDE658B5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2821" y="1534444"/>
            <a:ext cx="2953483" cy="4530234"/>
          </a:xfrm>
          <a:prstGeom prst="rect">
            <a:avLst/>
          </a:prstGeom>
        </p:spPr>
      </p:pic>
      <p:sp>
        <p:nvSpPr>
          <p:cNvPr id="7" name="Rectangle : coins arrondis 6">
            <a:extLst>
              <a:ext uri="{FF2B5EF4-FFF2-40B4-BE49-F238E27FC236}">
                <a16:creationId xmlns:a16="http://schemas.microsoft.com/office/drawing/2014/main" id="{840CF500-5324-B500-5C48-3C64A0DEB367}"/>
              </a:ext>
            </a:extLst>
          </p:cNvPr>
          <p:cNvSpPr/>
          <p:nvPr/>
        </p:nvSpPr>
        <p:spPr>
          <a:xfrm>
            <a:off x="3548327" y="4665306"/>
            <a:ext cx="2862470" cy="85841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4150-2F35-6754-C451-065CB5A8147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49C274-74C8-8CDE-5BB8-C39F2485BA8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49C274-74C8-8CDE-5BB8-C39F2485BA8A}"/>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DE2E85C-6FF4-AD7C-00F1-42032D59E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DE2E85C-6FF4-AD7C-00F1-42032D59E011}"/>
                  </a:ext>
                </a:extLst>
              </p:cNvPr>
              <p:cNvPicPr/>
              <p:nvPr/>
            </p:nvPicPr>
            <p:blipFill>
              <a:blip r:embed="rId5"/>
              <a:stretch>
                <a:fillRect/>
              </a:stretch>
            </p:blipFill>
            <p:spPr>
              <a:xfrm>
                <a:off x="1593492" y="833185"/>
                <a:ext cx="26730" cy="23400"/>
              </a:xfrm>
              <a:prstGeom prst="rect">
                <a:avLst/>
              </a:prstGeom>
            </p:spPr>
          </p:pic>
        </mc:Fallback>
      </mc:AlternateContent>
      <p:sp>
        <p:nvSpPr>
          <p:cNvPr id="7" name="Titre 3">
            <a:extLst>
              <a:ext uri="{FF2B5EF4-FFF2-40B4-BE49-F238E27FC236}">
                <a16:creationId xmlns:a16="http://schemas.microsoft.com/office/drawing/2014/main" id="{8D95F4D8-E026-1B34-DB03-C19445F71B36}"/>
              </a:ext>
            </a:extLst>
          </p:cNvPr>
          <p:cNvSpPr>
            <a:spLocks noGrp="1"/>
          </p:cNvSpPr>
          <p:nvPr>
            <p:ph type="title"/>
          </p:nvPr>
        </p:nvSpPr>
        <p:spPr>
          <a:xfrm>
            <a:off x="1692000" y="756000"/>
            <a:ext cx="6840000" cy="612000"/>
          </a:xfrm>
        </p:spPr>
        <p:txBody>
          <a:bodyPr/>
          <a:lstStyle/>
          <a:p>
            <a:r>
              <a:rPr lang="fr-FR" dirty="0">
                <a:solidFill>
                  <a:schemeClr val="tx1">
                    <a:lumMod val="75000"/>
                    <a:lumOff val="25000"/>
                  </a:schemeClr>
                </a:solidFill>
                <a:latin typeface="Dosis Medium" pitchFamily="2" charset="0"/>
              </a:rPr>
              <a:t>Vous allez faire l’activité 4. Je vais vous expliquer la consigne et passer entre les rangs pour vous aider.</a:t>
            </a:r>
          </a:p>
        </p:txBody>
      </p:sp>
      <p:pic>
        <p:nvPicPr>
          <p:cNvPr id="15" name="Image 14">
            <a:extLst>
              <a:ext uri="{FF2B5EF4-FFF2-40B4-BE49-F238E27FC236}">
                <a16:creationId xmlns:a16="http://schemas.microsoft.com/office/drawing/2014/main" id="{05C09244-6C0F-16D7-A59A-C37CC0765195}"/>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95895393-41AA-0107-90E0-6A7A4AD739B1}"/>
              </a:ext>
            </a:extLst>
          </p:cNvPr>
          <p:cNvPicPr>
            <a:picLocks noChangeAspect="1"/>
          </p:cNvPicPr>
          <p:nvPr/>
        </p:nvPicPr>
        <p:blipFill>
          <a:blip r:embed="rId7"/>
          <a:stretch>
            <a:fillRect/>
          </a:stretch>
        </p:blipFill>
        <p:spPr>
          <a:xfrm>
            <a:off x="6223518" y="2291056"/>
            <a:ext cx="2239025" cy="2411573"/>
          </a:xfrm>
          <a:prstGeom prst="rect">
            <a:avLst/>
          </a:prstGeom>
        </p:spPr>
      </p:pic>
      <p:pic>
        <p:nvPicPr>
          <p:cNvPr id="5" name="Image 4">
            <a:extLst>
              <a:ext uri="{FF2B5EF4-FFF2-40B4-BE49-F238E27FC236}">
                <a16:creationId xmlns:a16="http://schemas.microsoft.com/office/drawing/2014/main" id="{201B38DB-FBB0-4E33-116E-812EF5679C27}"/>
              </a:ext>
            </a:extLst>
          </p:cNvPr>
          <p:cNvPicPr>
            <a:picLocks noChangeAspect="1"/>
          </p:cNvPicPr>
          <p:nvPr/>
        </p:nvPicPr>
        <p:blipFill>
          <a:blip r:embed="rId8"/>
          <a:stretch>
            <a:fillRect/>
          </a:stretch>
        </p:blipFill>
        <p:spPr>
          <a:xfrm>
            <a:off x="539766" y="2964342"/>
            <a:ext cx="5601185" cy="1638442"/>
          </a:xfrm>
          <a:prstGeom prst="rect">
            <a:avLst/>
          </a:prstGeom>
        </p:spPr>
      </p:pic>
    </p:spTree>
    <p:extLst>
      <p:ext uri="{BB962C8B-B14F-4D97-AF65-F5344CB8AC3E}">
        <p14:creationId xmlns:p14="http://schemas.microsoft.com/office/powerpoint/2010/main" val="2549051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C273-1C3B-6C88-E92A-39B97BA1DEF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0FEA410-8C89-B2D2-3ECB-3B00E96B8AB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0FEA410-8C89-B2D2-3ECB-3B00E96B8A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983A57-E8E8-D81E-A47F-5FC185AE346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983A57-E8E8-D81E-A47F-5FC185AE3465}"/>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3">
            <a:extLst>
              <a:ext uri="{FF2B5EF4-FFF2-40B4-BE49-F238E27FC236}">
                <a16:creationId xmlns:a16="http://schemas.microsoft.com/office/drawing/2014/main" id="{B2400517-9BD0-6361-0CEA-F3209493A1A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75000"/>
                    <a:lumOff val="25000"/>
                  </a:schemeClr>
                </a:solidFill>
                <a:latin typeface="Dosis Medium" pitchFamily="2" charset="0"/>
              </a:rPr>
              <a:t>Corrigez.</a:t>
            </a:r>
          </a:p>
        </p:txBody>
      </p:sp>
      <p:pic>
        <p:nvPicPr>
          <p:cNvPr id="6" name="Image 5">
            <a:extLst>
              <a:ext uri="{FF2B5EF4-FFF2-40B4-BE49-F238E27FC236}">
                <a16:creationId xmlns:a16="http://schemas.microsoft.com/office/drawing/2014/main" id="{7DF2FD95-E5F4-3C74-0949-AD956C4B7C27}"/>
              </a:ext>
            </a:extLst>
          </p:cNvPr>
          <p:cNvPicPr>
            <a:picLocks noChangeAspect="1"/>
          </p:cNvPicPr>
          <p:nvPr/>
        </p:nvPicPr>
        <p:blipFill>
          <a:blip r:embed="rId7"/>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57876977-752B-EBD0-942A-AD81348AF5CD}"/>
              </a:ext>
            </a:extLst>
          </p:cNvPr>
          <p:cNvPicPr>
            <a:picLocks noChangeAspect="1"/>
          </p:cNvPicPr>
          <p:nvPr/>
        </p:nvPicPr>
        <p:blipFill>
          <a:blip r:embed="rId8"/>
          <a:stretch>
            <a:fillRect/>
          </a:stretch>
        </p:blipFill>
        <p:spPr>
          <a:xfrm>
            <a:off x="462765" y="2917689"/>
            <a:ext cx="6635475" cy="1940990"/>
          </a:xfrm>
          <a:prstGeom prst="rect">
            <a:avLst/>
          </a:prstGeom>
        </p:spPr>
      </p:pic>
      <p:sp>
        <p:nvSpPr>
          <p:cNvPr id="7" name="ZoneTexte 6">
            <a:extLst>
              <a:ext uri="{FF2B5EF4-FFF2-40B4-BE49-F238E27FC236}">
                <a16:creationId xmlns:a16="http://schemas.microsoft.com/office/drawing/2014/main" id="{EA354FA6-85FC-08AA-4B20-63B739F5110C}"/>
              </a:ext>
            </a:extLst>
          </p:cNvPr>
          <p:cNvSpPr txBox="1"/>
          <p:nvPr/>
        </p:nvSpPr>
        <p:spPr>
          <a:xfrm>
            <a:off x="3318412" y="3200591"/>
            <a:ext cx="5213588" cy="400110"/>
          </a:xfrm>
          <a:prstGeom prst="rect">
            <a:avLst/>
          </a:prstGeom>
          <a:noFill/>
        </p:spPr>
        <p:txBody>
          <a:bodyPr wrap="square">
            <a:spAutoFit/>
          </a:bodyPr>
          <a:lstStyle/>
          <a:p>
            <a:r>
              <a:rPr lang="fr-FR" sz="2000" dirty="0">
                <a:solidFill>
                  <a:srgbClr val="C00000"/>
                </a:solidFill>
                <a:latin typeface="Dosis SemiBold" pitchFamily="2" charset="0"/>
              </a:rPr>
              <a:t>Le weekend dernier, Karim était chez son ami Ali.</a:t>
            </a:r>
          </a:p>
        </p:txBody>
      </p:sp>
      <p:sp>
        <p:nvSpPr>
          <p:cNvPr id="8" name="ZoneTexte 7">
            <a:extLst>
              <a:ext uri="{FF2B5EF4-FFF2-40B4-BE49-F238E27FC236}">
                <a16:creationId xmlns:a16="http://schemas.microsoft.com/office/drawing/2014/main" id="{C6928F35-AF71-76C9-D370-2ABBD54A8B06}"/>
              </a:ext>
            </a:extLst>
          </p:cNvPr>
          <p:cNvSpPr txBox="1"/>
          <p:nvPr/>
        </p:nvSpPr>
        <p:spPr>
          <a:xfrm>
            <a:off x="3483650" y="3742152"/>
            <a:ext cx="4074367" cy="400110"/>
          </a:xfrm>
          <a:prstGeom prst="rect">
            <a:avLst/>
          </a:prstGeom>
          <a:noFill/>
        </p:spPr>
        <p:txBody>
          <a:bodyPr wrap="square">
            <a:spAutoFit/>
          </a:bodyPr>
          <a:lstStyle/>
          <a:p>
            <a:r>
              <a:rPr lang="fr-FR" sz="2000" dirty="0">
                <a:solidFill>
                  <a:srgbClr val="C00000"/>
                </a:solidFill>
                <a:latin typeface="Dosis SemiBold" pitchFamily="2" charset="0"/>
              </a:rPr>
              <a:t>On a joué aux cartes dans le salon.</a:t>
            </a:r>
          </a:p>
        </p:txBody>
      </p:sp>
      <p:sp>
        <p:nvSpPr>
          <p:cNvPr id="9" name="ZoneTexte 8">
            <a:extLst>
              <a:ext uri="{FF2B5EF4-FFF2-40B4-BE49-F238E27FC236}">
                <a16:creationId xmlns:a16="http://schemas.microsoft.com/office/drawing/2014/main" id="{A4E8002C-43E0-6741-C842-16BC8FFECE6B}"/>
              </a:ext>
            </a:extLst>
          </p:cNvPr>
          <p:cNvSpPr txBox="1"/>
          <p:nvPr/>
        </p:nvSpPr>
        <p:spPr>
          <a:xfrm>
            <a:off x="2976686" y="4283713"/>
            <a:ext cx="5005034" cy="400110"/>
          </a:xfrm>
          <a:prstGeom prst="rect">
            <a:avLst/>
          </a:prstGeom>
          <a:noFill/>
        </p:spPr>
        <p:txBody>
          <a:bodyPr wrap="square">
            <a:spAutoFit/>
          </a:bodyPr>
          <a:lstStyle/>
          <a:p>
            <a:pPr lvl="1"/>
            <a:r>
              <a:rPr lang="fr-FR" sz="2000" dirty="0">
                <a:solidFill>
                  <a:srgbClr val="C00000"/>
                </a:solidFill>
                <a:latin typeface="Dosis SemiBold" pitchFamily="2" charset="0"/>
              </a:rPr>
              <a:t>Samira a joué avec ses amis dans le parc.</a:t>
            </a:r>
          </a:p>
        </p:txBody>
      </p:sp>
    </p:spTree>
    <p:extLst>
      <p:ext uri="{BB962C8B-B14F-4D97-AF65-F5344CB8AC3E}">
        <p14:creationId xmlns:p14="http://schemas.microsoft.com/office/powerpoint/2010/main" val="348116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Notez les devoirs à faire à la maison. Vous </a:t>
            </a:r>
            <a:r>
              <a:rPr lang="fr-FR" b="1" dirty="0">
                <a:solidFill>
                  <a:schemeClr val="tx1">
                    <a:lumMod val="65000"/>
                    <a:lumOff val="35000"/>
                  </a:schemeClr>
                </a:solidFill>
                <a:latin typeface="Dosis Medium" pitchFamily="2" charset="0"/>
              </a:rPr>
              <a:t>allez relire  le texte de la page 94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répondre aux questions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sp>
        <p:nvSpPr>
          <p:cNvPr id="8" name="Rectangle : coins arrondis 7">
            <a:extLst>
              <a:ext uri="{FF2B5EF4-FFF2-40B4-BE49-F238E27FC236}">
                <a16:creationId xmlns:a16="http://schemas.microsoft.com/office/drawing/2014/main" id="{591D38EB-BCD9-C153-6788-1DA638A5D8C2}"/>
              </a:ext>
            </a:extLst>
          </p:cNvPr>
          <p:cNvSpPr/>
          <p:nvPr/>
        </p:nvSpPr>
        <p:spPr>
          <a:xfrm>
            <a:off x="2796938" y="1508834"/>
            <a:ext cx="3550124" cy="482375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3" name="Image 2">
            <a:extLst>
              <a:ext uri="{FF2B5EF4-FFF2-40B4-BE49-F238E27FC236}">
                <a16:creationId xmlns:a16="http://schemas.microsoft.com/office/drawing/2014/main" id="{65E57655-2137-35F7-2F4A-6956DFB0D341}"/>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5" name="Image 4">
            <a:extLst>
              <a:ext uri="{FF2B5EF4-FFF2-40B4-BE49-F238E27FC236}">
                <a16:creationId xmlns:a16="http://schemas.microsoft.com/office/drawing/2014/main" id="{C3690B29-FAC8-10BB-A1CB-647B06692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3253" y="1742974"/>
            <a:ext cx="2937494" cy="4505709"/>
          </a:xfrm>
          <a:prstGeom prst="rect">
            <a:avLst/>
          </a:prstGeom>
        </p:spPr>
      </p:pic>
    </p:spTree>
    <p:extLst>
      <p:ext uri="{BB962C8B-B14F-4D97-AF65-F5344CB8AC3E}">
        <p14:creationId xmlns:p14="http://schemas.microsoft.com/office/powerpoint/2010/main" val="335058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9" name="majd_wave">
            <a:hlinkClick r:id="" action="ppaction://media"/>
            <a:extLst>
              <a:ext uri="{FF2B5EF4-FFF2-40B4-BE49-F238E27FC236}">
                <a16:creationId xmlns:a16="http://schemas.microsoft.com/office/drawing/2014/main" id="{D37332B7-627B-1F75-C982-7A6A57E77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59466" y="2415040"/>
            <a:ext cx="1893393" cy="3366033"/>
          </a:xfrm>
          <a:prstGeom prst="rect">
            <a:avLst/>
          </a:prstGeom>
        </p:spPr>
      </p:pic>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34900A19-DE1F-7396-B1CD-71527197FD62}"/>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070272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16584</TotalTime>
  <Words>2039</Words>
  <Application>Microsoft Office PowerPoint</Application>
  <PresentationFormat>Affichage à l'écran (4:3)</PresentationFormat>
  <Paragraphs>206</Paragraphs>
  <Slides>44</Slides>
  <Notes>1</Notes>
  <HiddenSlides>0</HiddenSlides>
  <MMClips>6</MMClips>
  <ScaleCrop>false</ScaleCrop>
  <HeadingPairs>
    <vt:vector size="6" baseType="variant">
      <vt:variant>
        <vt:lpstr>Polices utilisées</vt:lpstr>
      </vt:variant>
      <vt:variant>
        <vt:i4>9</vt:i4>
      </vt:variant>
      <vt:variant>
        <vt:lpstr>Thème</vt:lpstr>
      </vt:variant>
      <vt:variant>
        <vt:i4>18</vt:i4>
      </vt:variant>
      <vt:variant>
        <vt:lpstr>Titres des diapositives</vt:lpstr>
      </vt:variant>
      <vt:variant>
        <vt:i4>44</vt:i4>
      </vt:variant>
    </vt:vector>
  </HeadingPairs>
  <TitlesOfParts>
    <vt:vector size="71" baseType="lpstr">
      <vt:lpstr>Aptos</vt:lpstr>
      <vt:lpstr>Wingdings</vt:lpstr>
      <vt:lpstr>Calibri</vt:lpstr>
      <vt:lpstr>Arial</vt:lpstr>
      <vt:lpstr>Dosis SemiBold</vt:lpstr>
      <vt:lpstr>Dosis</vt:lpstr>
      <vt:lpstr>Dosis ExtraBold</vt:lpstr>
      <vt:lpstr>Dosis Medium</vt:lpstr>
      <vt:lpstr>Aptos Display</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4_Lecture</vt:lpstr>
      <vt:lpstr>5_Lecture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ce qu’on a fait en classe et de l’endroit où on était le weekend dernier et de ce qu’on a fait.</vt:lpstr>
      <vt:lpstr>Lecture de la vidéo.</vt:lpstr>
      <vt:lpstr>Maintenant, vous allez prendre la parole pour parler de ce que vous avez fait en classe et de l’endroit où vous étiez le weekend dernier et ce que vous avez fait. Vous allez le faire en 3 étapes. Soyez attentifs. </vt:lpstr>
      <vt:lpstr>Étape 1 :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parle de ce qu’il a fait en classe, de l’endroit où il était le weekend dernier et de ce qu’il a fait.</vt:lpstr>
      <vt:lpstr>Plan de la séance  5 </vt:lpstr>
      <vt:lpstr>Prenez vos livrets à la page 94.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où ? ». Je cherche dans le texte le lieu où était Rami le weekend dernier. La réponse est : Rami était à la maison.</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Qu’a fait ? » Je cherche dans le texte ce que Rami a fait pour sa maman. La réponse est : il a cueilli des fleurs pour faire un joli bouquet à sa maman. </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Qu’a fait Rami à la fin du weekend ? ». Je cherche dans le texte ce qu’a fait Rami à la fin du weekend. La réponse est : Rami a regardé, avec beaucoup de plaisir, «Super Panda».</vt:lpstr>
      <vt:lpstr>Prenez vos livrets à la page 94. Relisez le texte en silence pour le comprendre. Si vous ne comprenez pas un mot, demandez à votre voisin ou levez la main pour que je vous aide.</vt:lpstr>
      <vt:lpstr>Plan de la séance 5</vt:lpstr>
      <vt:lpstr>Maintenant, nous allons faire de l’écriture.  Prenez vos cahiers.</vt:lpstr>
      <vt:lpstr>Lisez et observez ces phrases. Vous allez les écrire après. Tenez-vous prêts.  </vt:lpstr>
      <vt:lpstr>Dictée en cours.</vt:lpstr>
      <vt:lpstr>Deuxième dictée en cours.</vt:lpstr>
      <vt:lpstr>Corrigez. </vt:lpstr>
      <vt:lpstr>Maintenant, écrivez sur vos cahiers une phrase correcte avec les deux mots suivants. </vt:lpstr>
      <vt:lpstr>Qui veut lire sa phrase ?</vt:lpstr>
      <vt:lpstr>Corrigez. Une phrase correcte est : Amine a joué aux cartes avec son ami Sami.</vt:lpstr>
      <vt:lpstr>Prenez vos livrets à la page 95.</vt:lpstr>
      <vt:lpstr>Vous allez faire l’activité 4. Je vais vous expliquer la consigne et passer entre les rangs pour vous aider.</vt:lpstr>
      <vt:lpstr>Présentation PowerPoint</vt:lpstr>
      <vt:lpstr>Notez les devoirs à faire à la maison. Vous allez relire  le texte de la page 94                et répondre aux questions.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68</cp:revision>
  <cp:lastPrinted>2025-08-13T10:11:39Z</cp:lastPrinted>
  <dcterms:created xsi:type="dcterms:W3CDTF">2025-08-01T12:31:49Z</dcterms:created>
  <dcterms:modified xsi:type="dcterms:W3CDTF">2026-03-31T11:06:49Z</dcterms:modified>
</cp:coreProperties>
</file>