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1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ags/tag1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954" r:id="rId2"/>
    <p:sldMasterId id="2147483964" r:id="rId3"/>
    <p:sldMasterId id="2147483978" r:id="rId4"/>
    <p:sldMasterId id="2147483959" r:id="rId5"/>
    <p:sldMasterId id="2147483744" r:id="rId6"/>
    <p:sldMasterId id="2147483753" r:id="rId7"/>
    <p:sldMasterId id="2147483867" r:id="rId8"/>
    <p:sldMasterId id="2147483895" r:id="rId9"/>
    <p:sldMasterId id="2147483993" r:id="rId10"/>
    <p:sldMasterId id="2147484007" r:id="rId11"/>
    <p:sldMasterId id="2147484012" r:id="rId12"/>
  </p:sldMasterIdLst>
  <p:notesMasterIdLst>
    <p:notesMasterId r:id="rId21"/>
  </p:notesMasterIdLst>
  <p:handoutMasterIdLst>
    <p:handoutMasterId r:id="rId22"/>
  </p:handoutMasterIdLst>
  <p:sldIdLst>
    <p:sldId id="256" r:id="rId13"/>
    <p:sldId id="1333" r:id="rId14"/>
    <p:sldId id="1285" r:id="rId15"/>
    <p:sldId id="1334" r:id="rId16"/>
    <p:sldId id="1335" r:id="rId17"/>
    <p:sldId id="1147" r:id="rId18"/>
    <p:sldId id="1336" r:id="rId19"/>
    <p:sldId id="689" r:id="rId20"/>
  </p:sldIdLst>
  <p:sldSz cx="9144000" cy="6858000" type="screen4x3"/>
  <p:notesSz cx="6735763" cy="9866313"/>
  <p:embeddedFontLst>
    <p:embeddedFont>
      <p:font typeface="Aptos Light" panose="020B0004020202020204" pitchFamily="34" charset="0"/>
      <p:regular r:id="rId23"/>
      <p:italic r:id="rId24"/>
    </p:embeddedFont>
    <p:embeddedFont>
      <p:font typeface="Dosis" pitchFamily="2" charset="0"/>
      <p:regular r:id="rId25"/>
      <p:bold r:id="rId26"/>
    </p:embeddedFont>
    <p:embeddedFont>
      <p:font typeface="Dosis ExtraBold" pitchFamily="2" charset="0"/>
      <p:bold r:id="rId27"/>
    </p:embeddedFont>
    <p:embeddedFont>
      <p:font typeface="Dosis Medium" pitchFamily="2" charset="0"/>
      <p:regular r:id="rId28"/>
    </p:embeddedFont>
    <p:embeddedFont>
      <p:font typeface="Dosis SemiBold" pitchFamily="2" charset="0"/>
      <p:bold r:id="rId29"/>
    </p:embeddedFont>
    <p:embeddedFont>
      <p:font typeface="Mistral" panose="03090702030407020403" pitchFamily="66" charset="0"/>
      <p:regular r:id="rId3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D6EC"/>
    <a:srgbClr val="9EE0F4"/>
    <a:srgbClr val="E6F3FA"/>
    <a:srgbClr val="565F88"/>
    <a:srgbClr val="CEE2E8"/>
    <a:srgbClr val="424D7B"/>
    <a:srgbClr val="D45469"/>
    <a:srgbClr val="00ACA4"/>
    <a:srgbClr val="94C0CD"/>
    <a:srgbClr val="959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A5DD38-C26C-4AED-91D1-FC362CEBBA10}" v="27" dt="2026-04-14T19:41:36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3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8/10/relationships/authors" Target="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microsoft.com/office/2015/10/relationships/revisionInfo" Target="revisionInfo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E57FC5-36D8-44EF-25B3-219123FB1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" b="3827"/>
          <a:stretch>
            <a:fillRect/>
          </a:stretch>
        </p:blipFill>
        <p:spPr>
          <a:xfrm>
            <a:off x="0" y="-77893"/>
            <a:ext cx="9144000" cy="6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1689B-7A67-249C-6BCC-AFA43576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4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84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19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36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BDBAA6-E148-6E76-3DBC-43D1E2690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836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3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6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4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88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5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62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C7905-18E5-05A5-D6D2-0DC0A9C88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739648-2D63-233B-30AD-09C32E676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BC3663-2F47-FE6C-31F5-DCF0D856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AB0D2-B178-AB2B-2382-0C10604C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898C7-BE31-D4EC-57AE-5E8DA55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7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16A19-07F9-7E1C-5086-2AD7D36F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81372-3745-1AFD-4797-5C60AFA2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9850F0-486D-39F0-603E-67A7BB86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3950F-F364-C175-263E-8C441655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2F17-5455-4F39-6DDA-40FC0E54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47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82BBB-62A1-8957-FFF4-E7D58B32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872EB-B5AF-A23B-E1CF-EFC935D35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802F0-E95E-FB22-E76F-58EEFEFA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4E90-48EF-CF6C-5E44-F54F2D92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46517B-1C78-632B-86B7-D7CE6805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55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C0DE8-F8C5-CEE8-CDA2-985B925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EDE9A-7322-41F6-B5E5-F9AA1B566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1AB9F-E12A-B06C-E939-93344E03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DCE865-68C0-BBED-4DFD-12252D77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872717-C402-2BE3-1264-9B042270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4F97E-3431-21BB-1C53-C14DC43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131-EB71-B89A-555A-C57F72A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686DD-A0AB-B5D5-E9B0-12CE7EA9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F1D837-45F0-25F5-6CC5-DA210952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3EF41-BA6D-9F1C-4F04-2DD222AA2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50FF86-D969-EDDC-1DED-2AD06DCF0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F328-0EFF-2546-8D9C-6D8E254E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177C5E-CA99-6E27-5D09-FD348C25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D0FB21-B688-479E-4384-6BCF512B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963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8AC9F-F935-A169-7940-9F318722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984A29-A4BC-7667-BA9C-CD94849C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F2B7B-DB70-F971-43C9-A767E018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3571DE-8130-0FB7-49B5-7086215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11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2930F4-BC88-FCF8-FE14-B56B2D30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A76ED-F597-1B8B-4784-09A3061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74124C-CFF5-BDB5-6DBA-7C798839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913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DCC22-2906-71CC-A2B8-177C26B9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A5DC-F05B-68D1-8486-0125C5A6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FBC2C-7087-E7F5-D616-20C1EE08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63AAB7-3F2B-8AB3-31FD-921FE60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B95799-E2C1-5E76-07AB-0121B447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3F01B-1C3E-3AC7-A83F-3CDBD66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682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121A3-DFB1-4BA1-A3B6-DBA6D79F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79AB-A44E-0D7E-15F4-186873AF0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7690FF-A512-5A94-A1D3-7B8700DF8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A9E25-1A87-54E8-C223-C4376E4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E67015-B361-5B5A-1F2D-9402161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8A159C-6F95-C1CC-3B1C-DB0CD64F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47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C59A-5C8B-F9BD-30BC-3F56D51F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2709E0-2F9B-817F-A33A-CEA16EB80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B34CE-E503-3D02-FABD-10D0BB47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0E6E67-99F3-C10C-12EA-45669029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C7B3-0BFE-F59C-F94B-3FEE961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1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24742D-74C6-E13B-945C-446FC6934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C29F61-8E64-0451-C48A-843F5D894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9AF77-3665-E1F7-E3F6-49ED77D3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D9855-6178-2E00-0859-FDA38BA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12F-2F9A-9A21-96AB-F52F7C1C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16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9D688-DA3D-1041-F8FE-A13B72445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3BD4A-1875-57C7-DCB3-6D4DA594A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D0162-FBBB-F8F1-3FEA-CD33F1D7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07F-F56B-5609-9DB1-B73A013F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65829-109F-5F18-2912-7B2D687E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342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D2CF-5B35-A5F0-E963-96584A83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A09A0-7898-C14F-AB91-9A29B2AA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2DE16-25A8-0CB9-B9D5-B9E5BE4E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04A7-643A-50D7-29B7-D65306A5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BDD76-5C16-078F-5B53-66C70574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1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62AE-F8AD-33B8-6F16-9F78487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E0167-A9F3-23C4-A72D-65AE8215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9DAFB8-1DF0-CA62-70C4-12E9A208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DDA3D-5134-4EDB-8580-89D19A8C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39165-DD67-B9D6-2F1B-835F92D0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417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6F5DB-10A6-0A7E-8CDC-70585C6A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6A30E-B0DE-3EBA-C48E-954C3542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25773-1B70-81BB-88F0-65D18D79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467963-097B-B62A-F637-0B653360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4BDE4-592E-F856-F472-EF0C81B6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0620E9-D486-5A20-DAFD-057D79B6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48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0BB0-6AEE-D470-C531-55E7C426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F4ECD-20C0-819D-1DE1-2A19FBE6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F0C5C-4210-7AFA-51D7-5E68C41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FEB2FF-FAF9-E18A-EF44-F6B708A5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964305-82BC-1EC2-B45A-9349BABE0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260C30-E115-B121-7BEF-B384A625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5A1B5-AB52-F0B3-C3BD-5CF0FF58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5BE238-5965-DB72-C9D8-CBE3DD35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507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6B543-37D9-6CA2-1B36-BCA7A9D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FB9389-A3D1-53C9-EB4F-E5005DC6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DA5D0-8E69-F394-4427-3AF8ADD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B0FE84-8087-023E-B129-41DCBE6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8300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B5AA0-F049-C728-CDDF-6C21506B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E44E66-6821-8260-A027-9F28D7C2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40A7C-24E0-069A-7974-B0778ECF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138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1EF6-097D-CC82-7010-EB5D627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0548F-3CFE-245E-3575-298E9D44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AC4C22-2D08-1466-6064-9FF5C450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4CFD7C-892E-C3B5-FE5F-8F0ED5DC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B7414-EEA5-9895-1276-EE4E36DA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EA449-864B-725A-EC06-D8D4713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066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5C4D-5A8E-CF76-0233-F7C320E2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979AFA-D8C9-6156-359E-904821558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7215C-EE30-C565-ABEC-004878F3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C78A6-AA75-6EF7-FA42-6AB45DD2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BF652-7025-306C-B541-5F09E57A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96265-FB1A-B6B8-02C0-92688BE5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0985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E855E-9C42-4934-294D-0532D08F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753D7-3E2E-9671-8AC7-4A5A71035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A217-C234-AB31-9335-936637E1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6256E-F119-01B7-9EE6-824EBE51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31677-2027-6D84-6895-6A1ED3CC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1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75301E-8AB6-6213-E8B3-CD952A90E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C97E71-9609-D6A8-0DF4-F2A92A10E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4EA0-A3D7-775D-C718-BBBB93B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4D5C9A-1A3D-78A8-795E-0864CFD3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55A33-6027-B49B-2CD2-FB544059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44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9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3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34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59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6B982-018D-088F-AF80-C8E513D54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Organisation de la semaine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29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E3364-C245-68DA-5704-086299A82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2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82FDE-117A-2487-0B8A-2FF7B6B1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069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16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Présentation du vocabulaire </a:t>
            </a:r>
          </a:p>
          <a:p>
            <a:pPr lvl="0"/>
            <a:r>
              <a:rPr lang="fr-FR"/>
              <a:t>Exploitation du vocabulaire</a:t>
            </a:r>
          </a:p>
          <a:p>
            <a:pPr lvl="0"/>
            <a:r>
              <a:rPr lang="fr-FR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370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773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91B2C-D3A9-2767-22DA-57F8726D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777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DC338-F973-87D7-5843-5A469CE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5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39980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78005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7792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48485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69142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20744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02320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89860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98422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8097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31369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8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3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8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03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8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92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73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5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0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3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2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072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4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5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4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1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2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7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79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8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2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11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17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18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11775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914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1BD7C7-EFC4-CA8C-6E90-B543F33C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834EAA-D176-63E7-F7F3-3D8740E2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CF1B5-BFE7-A410-EB78-62F13E899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C4FAC-2587-4581-AD7C-35BFC87DA6B3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4D58-54B6-75C1-F3E1-B12DF462D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4DA4E-E33A-701A-7BDC-4D5E547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3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754F82-5A4E-C219-2129-ECC22DB844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0056" y="16722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B09769-2E47-3D54-2E76-39BDD73591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7059" y="14487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766" r:id="rId2"/>
    <p:sldLayoutId id="2147483924" r:id="rId3"/>
    <p:sldLayoutId id="2147483844" r:id="rId4"/>
    <p:sldLayoutId id="2147483949" r:id="rId5"/>
    <p:sldLayoutId id="2147483952" r:id="rId6"/>
    <p:sldLayoutId id="2147483823" r:id="rId7"/>
    <p:sldLayoutId id="2147483845" r:id="rId8"/>
    <p:sldLayoutId id="2147483848" r:id="rId9"/>
    <p:sldLayoutId id="2147483847" r:id="rId10"/>
    <p:sldLayoutId id="2147483745" r:id="rId11"/>
    <p:sldLayoutId id="2147484019" r:id="rId12"/>
    <p:sldLayoutId id="214748402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2000" y="11726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159156" y="11896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B469A5-D06F-42AF-71F2-65A3C89D7BC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D035B-09BE-50A1-5A49-7AC15BFC2FF5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FDBCD-EAEA-3E15-6621-3672C86C2FC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8BCDD-5D01-B899-9C2C-72666D6FF165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992" r:id="rId8"/>
    <p:sldLayoutId id="2147483835" r:id="rId9"/>
    <p:sldLayoutId id="2147483817" r:id="rId10"/>
    <p:sldLayoutId id="2147483818" r:id="rId11"/>
    <p:sldLayoutId id="2147483762" r:id="rId12"/>
    <p:sldLayoutId id="2147483849" r:id="rId13"/>
    <p:sldLayoutId id="214748399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926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400198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7116A-1CD5-41A7-89DB-2B402005C324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50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6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912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7859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1119DC-EA5F-EA5B-CBF2-F02D230DD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360E5B-F86D-E15B-9B2B-9A4CDFC40AAE}"/>
              </a:ext>
            </a:extLst>
          </p:cNvPr>
          <p:cNvSpPr txBox="1"/>
          <p:nvPr/>
        </p:nvSpPr>
        <p:spPr>
          <a:xfrm>
            <a:off x="5141172" y="5137310"/>
            <a:ext cx="387927" cy="461665"/>
          </a:xfrm>
          <a:prstGeom prst="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6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84677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Saisie des résultat</a:t>
            </a:r>
            <a:r>
              <a:rPr lang="fr-FR" sz="1600" dirty="0"/>
              <a:t>s + Correction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révision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écrite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compétences écrites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2B27494B-8CC4-7AEE-50E6-C5A41A0464C8}"/>
              </a:ext>
            </a:extLst>
          </p:cNvPr>
          <p:cNvSpPr/>
          <p:nvPr/>
        </p:nvSpPr>
        <p:spPr>
          <a:xfrm>
            <a:off x="3248296" y="4546792"/>
            <a:ext cx="2194560" cy="320040"/>
          </a:xfrm>
          <a:prstGeom prst="roundRect">
            <a:avLst>
              <a:gd name="adj" fmla="val 20000"/>
            </a:avLst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fr-FR" sz="3200" b="1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518A074E-ED18-F951-DCAC-51CB673E1DDE}"/>
              </a:ext>
            </a:extLst>
          </p:cNvPr>
          <p:cNvSpPr/>
          <p:nvPr/>
        </p:nvSpPr>
        <p:spPr>
          <a:xfrm>
            <a:off x="3339736" y="4638232"/>
            <a:ext cx="2011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3D59"/>
                </a:solidFill>
              </a:rPr>
              <a:t>Durée  : 1h30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48DE5-E43D-483A-B94F-92A36D8D7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8218858-EC9D-B5B5-0E84-BA2ECD58134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B82EAD8-0E19-1A5E-8C7A-3E7641E71C5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084E41-2367-4DA9-8992-89110E5922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A4DF495-4685-C14E-5368-D7C20636AE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Shape 5">
            <a:extLst>
              <a:ext uri="{FF2B5EF4-FFF2-40B4-BE49-F238E27FC236}">
                <a16:creationId xmlns:a16="http://schemas.microsoft.com/office/drawing/2014/main" id="{B0D46E44-D6C9-9CA1-6E76-21E1F1EEFE2D}"/>
              </a:ext>
            </a:extLst>
          </p:cNvPr>
          <p:cNvSpPr/>
          <p:nvPr/>
        </p:nvSpPr>
        <p:spPr>
          <a:xfrm>
            <a:off x="1645920" y="1215844"/>
            <a:ext cx="5852160" cy="79416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EBE7F3E7-C859-6AF8-0A75-D2FA24E85C70}"/>
              </a:ext>
            </a:extLst>
          </p:cNvPr>
          <p:cNvSpPr/>
          <p:nvPr/>
        </p:nvSpPr>
        <p:spPr>
          <a:xfrm>
            <a:off x="1856232" y="1351642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5AC4A8A2-CB86-6C57-3E56-8BE0FEFFD2CD}"/>
              </a:ext>
            </a:extLst>
          </p:cNvPr>
          <p:cNvSpPr/>
          <p:nvPr/>
        </p:nvSpPr>
        <p:spPr>
          <a:xfrm>
            <a:off x="1856232" y="1461370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1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158837D0-4811-3A0E-99F2-3C68BAC2429A}"/>
              </a:ext>
            </a:extLst>
          </p:cNvPr>
          <p:cNvSpPr/>
          <p:nvPr/>
        </p:nvSpPr>
        <p:spPr>
          <a:xfrm>
            <a:off x="2514599" y="1461370"/>
            <a:ext cx="4582669" cy="41011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distribue les supports.</a:t>
            </a: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3463AADE-DD32-F3A4-D84F-E0DB1432115A}"/>
              </a:ext>
            </a:extLst>
          </p:cNvPr>
          <p:cNvSpPr/>
          <p:nvPr/>
        </p:nvSpPr>
        <p:spPr>
          <a:xfrm>
            <a:off x="1645920" y="2156314"/>
            <a:ext cx="5852160" cy="78676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3AE052A4-2931-4F59-06D8-736E7F2B9924}"/>
              </a:ext>
            </a:extLst>
          </p:cNvPr>
          <p:cNvSpPr/>
          <p:nvPr/>
        </p:nvSpPr>
        <p:spPr>
          <a:xfrm>
            <a:off x="1856232" y="2270614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AB3D9CA1-7C23-010D-B279-E9EF2F2100CC}"/>
              </a:ext>
            </a:extLst>
          </p:cNvPr>
          <p:cNvSpPr/>
          <p:nvPr/>
        </p:nvSpPr>
        <p:spPr>
          <a:xfrm>
            <a:off x="1874520" y="2426062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2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24D9EF97-10B7-5E2F-8BA6-06F32815C113}"/>
              </a:ext>
            </a:extLst>
          </p:cNvPr>
          <p:cNvSpPr/>
          <p:nvPr/>
        </p:nvSpPr>
        <p:spPr>
          <a:xfrm>
            <a:off x="2468879" y="2350652"/>
            <a:ext cx="4893945" cy="53222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demande aux apprenants d’écrire leurs nom et prénom dans l’espace réservé.</a:t>
            </a:r>
            <a:endParaRPr lang="en-US" b="1" dirty="0">
              <a:latin typeface="Aptos Light" panose="020B0004020202020204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684A5ADB-0ED1-8006-4F3A-AC2EE7C4564E}"/>
              </a:ext>
            </a:extLst>
          </p:cNvPr>
          <p:cNvSpPr/>
          <p:nvPr/>
        </p:nvSpPr>
        <p:spPr>
          <a:xfrm>
            <a:off x="1645920" y="3057759"/>
            <a:ext cx="5852160" cy="70904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26E8BD5A-BD77-1691-4070-FBC3E3CDE83B}"/>
              </a:ext>
            </a:extLst>
          </p:cNvPr>
          <p:cNvSpPr/>
          <p:nvPr/>
        </p:nvSpPr>
        <p:spPr>
          <a:xfrm>
            <a:off x="1840230" y="3239496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FBC5746E-9D58-DE27-97D2-1F8E8FA886DE}"/>
              </a:ext>
            </a:extLst>
          </p:cNvPr>
          <p:cNvSpPr/>
          <p:nvPr/>
        </p:nvSpPr>
        <p:spPr>
          <a:xfrm>
            <a:off x="1824181" y="3367513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3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96BC0F51-2FD8-8E03-55D8-3174A166B573}"/>
              </a:ext>
            </a:extLst>
          </p:cNvPr>
          <p:cNvSpPr/>
          <p:nvPr/>
        </p:nvSpPr>
        <p:spPr>
          <a:xfrm>
            <a:off x="2468880" y="3212064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rappelle aux apprenants d’écrire de manière lisible, espacée et soignée</a:t>
            </a:r>
            <a:endParaRPr lang="en-US" b="1" dirty="0">
              <a:latin typeface="Aptos Light" panose="020B0004020202020204" pitchFamily="34" charset="0"/>
            </a:endParaRPr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FBA5286E-6EE3-6EF9-691E-C6EE7CCD70F1}"/>
              </a:ext>
            </a:extLst>
          </p:cNvPr>
          <p:cNvSpPr/>
          <p:nvPr/>
        </p:nvSpPr>
        <p:spPr>
          <a:xfrm>
            <a:off x="1654969" y="5616181"/>
            <a:ext cx="5852160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EC8B79FA-A998-405B-7478-95438F7BF0A6}"/>
              </a:ext>
            </a:extLst>
          </p:cNvPr>
          <p:cNvSpPr/>
          <p:nvPr/>
        </p:nvSpPr>
        <p:spPr>
          <a:xfrm>
            <a:off x="1728216" y="6078084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5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BD692AA8-F9AC-674C-CD93-41EFCD6970AD}"/>
              </a:ext>
            </a:extLst>
          </p:cNvPr>
          <p:cNvSpPr/>
          <p:nvPr/>
        </p:nvSpPr>
        <p:spPr>
          <a:xfrm>
            <a:off x="1812798" y="5675989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D74A413C-AB7C-09AC-6B5E-FA7030299887}"/>
              </a:ext>
            </a:extLst>
          </p:cNvPr>
          <p:cNvSpPr/>
          <p:nvPr/>
        </p:nvSpPr>
        <p:spPr>
          <a:xfrm>
            <a:off x="1815084" y="5816984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6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8C06A5B6-893D-00B0-E3D2-E62FFA8AB712}"/>
              </a:ext>
            </a:extLst>
          </p:cNvPr>
          <p:cNvSpPr/>
          <p:nvPr/>
        </p:nvSpPr>
        <p:spPr>
          <a:xfrm>
            <a:off x="2419731" y="5666574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fr-FR" b="1" dirty="0">
                <a:latin typeface="Aptos Light" panose="020B0004020202020204" pitchFamily="34" charset="0"/>
              </a:rPr>
              <a:t>L’enseignant rappelle aux apprenants de réviser leurs copies à la fin avant de les rendre.</a:t>
            </a:r>
            <a:endParaRPr lang="en-US" b="1" dirty="0">
              <a:latin typeface="Aptos Light" panose="020B0004020202020204" pitchFamily="34" charset="0"/>
            </a:endParaRPr>
          </a:p>
        </p:txBody>
      </p:sp>
      <p:sp>
        <p:nvSpPr>
          <p:cNvPr id="6" name="Shape 20">
            <a:extLst>
              <a:ext uri="{FF2B5EF4-FFF2-40B4-BE49-F238E27FC236}">
                <a16:creationId xmlns:a16="http://schemas.microsoft.com/office/drawing/2014/main" id="{491A9FF7-7560-2975-4F29-FCF8999420AF}"/>
              </a:ext>
            </a:extLst>
          </p:cNvPr>
          <p:cNvSpPr/>
          <p:nvPr/>
        </p:nvSpPr>
        <p:spPr>
          <a:xfrm>
            <a:off x="1672149" y="3855223"/>
            <a:ext cx="7157057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sz="2400" dirty="0"/>
          </a:p>
        </p:txBody>
      </p:sp>
      <p:sp>
        <p:nvSpPr>
          <p:cNvPr id="7" name="Shape 21">
            <a:extLst>
              <a:ext uri="{FF2B5EF4-FFF2-40B4-BE49-F238E27FC236}">
                <a16:creationId xmlns:a16="http://schemas.microsoft.com/office/drawing/2014/main" id="{CEAF784F-130D-418E-917D-4C35B1291B0B}"/>
              </a:ext>
            </a:extLst>
          </p:cNvPr>
          <p:cNvSpPr/>
          <p:nvPr/>
        </p:nvSpPr>
        <p:spPr>
          <a:xfrm>
            <a:off x="1841314" y="3947806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 sz="2400" dirty="0"/>
          </a:p>
        </p:txBody>
      </p:sp>
      <p:sp>
        <p:nvSpPr>
          <p:cNvPr id="8" name="Text 22">
            <a:extLst>
              <a:ext uri="{FF2B5EF4-FFF2-40B4-BE49-F238E27FC236}">
                <a16:creationId xmlns:a16="http://schemas.microsoft.com/office/drawing/2014/main" id="{76CC6850-3314-C8A8-DC70-992F53361CAD}"/>
              </a:ext>
            </a:extLst>
          </p:cNvPr>
          <p:cNvSpPr/>
          <p:nvPr/>
        </p:nvSpPr>
        <p:spPr>
          <a:xfrm>
            <a:off x="1841314" y="4109350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10" name="Text 24">
            <a:extLst>
              <a:ext uri="{FF2B5EF4-FFF2-40B4-BE49-F238E27FC236}">
                <a16:creationId xmlns:a16="http://schemas.microsoft.com/office/drawing/2014/main" id="{B7E5A3DB-7802-1D80-8171-156071C2D38D}"/>
              </a:ext>
            </a:extLst>
          </p:cNvPr>
          <p:cNvSpPr/>
          <p:nvPr/>
        </p:nvSpPr>
        <p:spPr>
          <a:xfrm>
            <a:off x="2451353" y="3869289"/>
            <a:ext cx="6377854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rgbClr val="FF0000"/>
                </a:solidFill>
              </a:rPr>
              <a:t>L’enseignant assure une passation guidée, exercice par exercice en lisant les consignes</a:t>
            </a:r>
            <a:r>
              <a:rPr lang="fr-FR" sz="2400" dirty="0">
                <a:solidFill>
                  <a:srgbClr val="FF0000"/>
                </a:solidFill>
              </a:rPr>
              <a:t>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Shape 20">
            <a:extLst>
              <a:ext uri="{FF2B5EF4-FFF2-40B4-BE49-F238E27FC236}">
                <a16:creationId xmlns:a16="http://schemas.microsoft.com/office/drawing/2014/main" id="{50DE3F87-D17C-F506-A4ED-EDE200925A6F}"/>
              </a:ext>
            </a:extLst>
          </p:cNvPr>
          <p:cNvSpPr/>
          <p:nvPr/>
        </p:nvSpPr>
        <p:spPr>
          <a:xfrm>
            <a:off x="1681202" y="4765214"/>
            <a:ext cx="5852160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sz="2000"/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2AFD9D0E-56E4-4892-030F-803EDAB8477F}"/>
              </a:ext>
            </a:extLst>
          </p:cNvPr>
          <p:cNvSpPr/>
          <p:nvPr/>
        </p:nvSpPr>
        <p:spPr>
          <a:xfrm>
            <a:off x="1754449" y="5227117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37" name="Shape 26">
            <a:extLst>
              <a:ext uri="{FF2B5EF4-FFF2-40B4-BE49-F238E27FC236}">
                <a16:creationId xmlns:a16="http://schemas.microsoft.com/office/drawing/2014/main" id="{032338C7-C260-03EC-DFE1-4DB2F1564149}"/>
              </a:ext>
            </a:extLst>
          </p:cNvPr>
          <p:cNvSpPr/>
          <p:nvPr/>
        </p:nvSpPr>
        <p:spPr>
          <a:xfrm>
            <a:off x="1839031" y="4825022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 sz="2000"/>
          </a:p>
        </p:txBody>
      </p:sp>
      <p:sp>
        <p:nvSpPr>
          <p:cNvPr id="38" name="Text 27">
            <a:extLst>
              <a:ext uri="{FF2B5EF4-FFF2-40B4-BE49-F238E27FC236}">
                <a16:creationId xmlns:a16="http://schemas.microsoft.com/office/drawing/2014/main" id="{1A005779-DB0C-5FA7-DA80-E6DF6BCB433D}"/>
              </a:ext>
            </a:extLst>
          </p:cNvPr>
          <p:cNvSpPr/>
          <p:nvPr/>
        </p:nvSpPr>
        <p:spPr>
          <a:xfrm>
            <a:off x="1841317" y="4966017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6</a:t>
            </a:r>
            <a:endParaRPr lang="en-US" sz="2000" dirty="0"/>
          </a:p>
        </p:txBody>
      </p:sp>
      <p:sp>
        <p:nvSpPr>
          <p:cNvPr id="39" name="Text 29">
            <a:extLst>
              <a:ext uri="{FF2B5EF4-FFF2-40B4-BE49-F238E27FC236}">
                <a16:creationId xmlns:a16="http://schemas.microsoft.com/office/drawing/2014/main" id="{F4D4B6DA-AE04-2D53-4488-F5F83E29E4B2}"/>
              </a:ext>
            </a:extLst>
          </p:cNvPr>
          <p:cNvSpPr/>
          <p:nvPr/>
        </p:nvSpPr>
        <p:spPr>
          <a:xfrm>
            <a:off x="2314519" y="4815607"/>
            <a:ext cx="54953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laisse aux apprenants un temps suffisant pour réaliser chaque exercice avant de passer au suivant</a:t>
            </a:r>
            <a:endParaRPr lang="en-US" b="1" dirty="0">
              <a:solidFill>
                <a:srgbClr val="263238"/>
              </a:solidFill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3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C8168-5CA8-0D2E-0C03-6B1EE0400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4A124DE-243A-3D83-5AE6-6A6203F5307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06B170F-98FA-6FE2-57DD-C5906C2DF5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2883B3-47CA-3C9B-BB8B-A15B4B06097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635F3A2-F351-F446-D3DD-43621AB4E24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 1">
            <a:extLst>
              <a:ext uri="{FF2B5EF4-FFF2-40B4-BE49-F238E27FC236}">
                <a16:creationId xmlns:a16="http://schemas.microsoft.com/office/drawing/2014/main" id="{7B61095D-2E84-BD5D-7C27-4C76DCCCDEB7}"/>
              </a:ext>
            </a:extLst>
          </p:cNvPr>
          <p:cNvSpPr/>
          <p:nvPr/>
        </p:nvSpPr>
        <p:spPr>
          <a:xfrm>
            <a:off x="1204355" y="2537165"/>
            <a:ext cx="6735289" cy="1783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2300" b="1" noProof="0" dirty="0">
                <a:solidFill>
                  <a:srgbClr val="424D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 les illustrations ne sont pas claires </a:t>
            </a:r>
          </a:p>
          <a:p>
            <a:pPr marL="0" indent="0" algn="ctr">
              <a:buNone/>
            </a:pPr>
            <a:r>
              <a:rPr lang="fr-FR" sz="2300" b="1" noProof="0" dirty="0">
                <a:solidFill>
                  <a:srgbClr val="424D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L’enseignant affiche  la slide suivante.  </a:t>
            </a:r>
            <a:endParaRPr lang="fr-FR" sz="2300" noProof="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233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A409B7-EDDB-6657-91B0-56BC99FD08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ext 27">
            <a:extLst>
              <a:ext uri="{FF2B5EF4-FFF2-40B4-BE49-F238E27FC236}">
                <a16:creationId xmlns:a16="http://schemas.microsoft.com/office/drawing/2014/main" id="{E4D7A3AF-9F4D-DD56-7F97-6782737B2109}"/>
              </a:ext>
            </a:extLst>
          </p:cNvPr>
          <p:cNvSpPr/>
          <p:nvPr/>
        </p:nvSpPr>
        <p:spPr>
          <a:xfrm>
            <a:off x="2150942" y="2359612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E5CB58-BB55-CD47-E2B6-F8FC64330C9D}"/>
              </a:ext>
            </a:extLst>
          </p:cNvPr>
          <p:cNvSpPr txBox="1"/>
          <p:nvPr/>
        </p:nvSpPr>
        <p:spPr>
          <a:xfrm>
            <a:off x="2013067" y="2268083"/>
            <a:ext cx="4236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0070C0"/>
                </a:solidFill>
              </a:rPr>
              <a:t>Illustrations intégrées dans l’évaluation écrite</a:t>
            </a:r>
            <a:r>
              <a:rPr lang="fr-FR" sz="1400" dirty="0"/>
              <a:t>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C2C6D8-2D5C-1D3B-963C-AA549B2052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9505"/>
          <a:stretch>
            <a:fillRect/>
          </a:stretch>
        </p:blipFill>
        <p:spPr>
          <a:xfrm>
            <a:off x="571902" y="2919109"/>
            <a:ext cx="8033156" cy="190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A7F04-7A54-9ADE-FA72-986ECC864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680DA-3831-912A-3C55-F356DE70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945E047-BADA-AD26-6575-13C2AF686B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046D7B2-862B-9249-0964-8D640B28574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E65D614-EB47-114B-34A0-45B8CF100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A4E575-2767-868E-76D5-6DB5D3AF3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ext 27">
            <a:extLst>
              <a:ext uri="{FF2B5EF4-FFF2-40B4-BE49-F238E27FC236}">
                <a16:creationId xmlns:a16="http://schemas.microsoft.com/office/drawing/2014/main" id="{18A7E299-CD1D-AB5B-CFF1-4F993173B09E}"/>
              </a:ext>
            </a:extLst>
          </p:cNvPr>
          <p:cNvSpPr/>
          <p:nvPr/>
        </p:nvSpPr>
        <p:spPr>
          <a:xfrm>
            <a:off x="2150942" y="2359612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D29F43-967C-6F86-A1B9-84CB3E947408}"/>
              </a:ext>
            </a:extLst>
          </p:cNvPr>
          <p:cNvSpPr txBox="1"/>
          <p:nvPr/>
        </p:nvSpPr>
        <p:spPr>
          <a:xfrm>
            <a:off x="2013067" y="2268083"/>
            <a:ext cx="4236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0070C0"/>
                </a:solidFill>
              </a:rPr>
              <a:t>Illustrations intégrées dans l’évaluation écrite</a:t>
            </a:r>
            <a:r>
              <a:rPr lang="fr-FR" sz="1400" dirty="0"/>
              <a:t>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D69E3E-37EB-709C-F906-CE1FE3B1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4193"/>
          <a:stretch>
            <a:fillRect/>
          </a:stretch>
        </p:blipFill>
        <p:spPr>
          <a:xfrm>
            <a:off x="442684" y="3423170"/>
            <a:ext cx="8258631" cy="171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2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Au revoir !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29E92D4-402B-BBFA-3F23-273A8E29E4B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197</Words>
  <Application>Microsoft Office PowerPoint</Application>
  <PresentationFormat>Affichage à l'écran (4:3)</PresentationFormat>
  <Paragraphs>40</Paragraphs>
  <Slides>8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8</vt:i4>
      </vt:variant>
    </vt:vector>
  </HeadingPairs>
  <TitlesOfParts>
    <vt:vector size="31" baseType="lpstr">
      <vt:lpstr>Dosis</vt:lpstr>
      <vt:lpstr>Calibri</vt:lpstr>
      <vt:lpstr>Wingdings</vt:lpstr>
      <vt:lpstr>Dosis ExtraBold</vt:lpstr>
      <vt:lpstr>Aptos Display</vt:lpstr>
      <vt:lpstr>Aptos Light</vt:lpstr>
      <vt:lpstr>Mistral</vt:lpstr>
      <vt:lpstr>Dosis Medium</vt:lpstr>
      <vt:lpstr>Arial</vt:lpstr>
      <vt:lpstr>Aptos</vt:lpstr>
      <vt:lpstr>Dosis SemiBold</vt:lpstr>
      <vt:lpstr>2_Conception personnalisée</vt:lpstr>
      <vt:lpstr>6_New Voc_01-Livret</vt:lpstr>
      <vt:lpstr>Révision</vt:lpstr>
      <vt:lpstr>5_Conception personnalisée</vt:lpstr>
      <vt:lpstr>7_New Voc_01-Livret</vt:lpstr>
      <vt:lpstr>00_Env-Enseignant</vt:lpstr>
      <vt:lpstr>02_New Voc_01-Présentation</vt:lpstr>
      <vt:lpstr>3_New Voc_01-Présentation</vt:lpstr>
      <vt:lpstr>Thème Office</vt:lpstr>
      <vt:lpstr>1_Révision</vt:lpstr>
      <vt:lpstr>5_New Voc_01-Livret</vt:lpstr>
      <vt:lpstr>8_New Voc_01-Livret</vt:lpstr>
      <vt:lpstr>Présentation PowerPoint</vt:lpstr>
      <vt:lpstr>Organisation de la semaine 5</vt:lpstr>
      <vt:lpstr>Présentation PowerPoint</vt:lpstr>
      <vt:lpstr>Présentation PowerPoint</vt:lpstr>
      <vt:lpstr>Présentation PowerPoint</vt:lpstr>
      <vt:lpstr>S’assurer de présenter les illustrations correspondant à l’épreuve adoptée. </vt:lpstr>
      <vt:lpstr>S’assurer de présenter les illustrations correspondant à l’épreuve adoptée. </vt:lpstr>
      <vt:lpstr>C’est fini. Au revoir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EL HAMDOUNI BTIHAJ</cp:lastModifiedBy>
  <cp:revision>11</cp:revision>
  <cp:lastPrinted>2025-08-13T10:11:39Z</cp:lastPrinted>
  <dcterms:created xsi:type="dcterms:W3CDTF">2025-08-01T12:31:49Z</dcterms:created>
  <dcterms:modified xsi:type="dcterms:W3CDTF">2026-04-27T09:35:51Z</dcterms:modified>
</cp:coreProperties>
</file>