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4" r:id="rId18"/>
    <p:sldMasterId id="2147483848" r:id="rId19"/>
    <p:sldMasterId id="2147483855" r:id="rId20"/>
  </p:sldMasterIdLst>
  <p:notesMasterIdLst>
    <p:notesMasterId r:id="rId36"/>
  </p:notesMasterIdLst>
  <p:sldIdLst>
    <p:sldId id="256" r:id="rId21"/>
    <p:sldId id="1333" r:id="rId22"/>
    <p:sldId id="1285" r:id="rId23"/>
    <p:sldId id="1334" r:id="rId24"/>
    <p:sldId id="1335" r:id="rId25"/>
    <p:sldId id="1147" r:id="rId26"/>
    <p:sldId id="1336" r:id="rId27"/>
    <p:sldId id="1337" r:id="rId28"/>
    <p:sldId id="1338" r:id="rId29"/>
    <p:sldId id="1339" r:id="rId30"/>
    <p:sldId id="1340" r:id="rId31"/>
    <p:sldId id="1341" r:id="rId32"/>
    <p:sldId id="1342" r:id="rId33"/>
    <p:sldId id="1343" r:id="rId34"/>
    <p:sldId id="1283" r:id="rId35"/>
  </p:sldIdLst>
  <p:sldSz cx="9144000" cy="6858000" type="screen4x3"/>
  <p:notesSz cx="6735763" cy="9866313"/>
  <p:embeddedFontLst>
    <p:embeddedFont>
      <p:font typeface="Aptos Light" panose="020B0004020202020204" pitchFamily="34" charset="0"/>
      <p:regular r:id="rId37"/>
      <p:italic r:id="rId38"/>
    </p:embeddedFont>
    <p:embeddedFont>
      <p:font typeface="Dosis" pitchFamily="2" charset="0"/>
      <p:regular r:id="rId39"/>
      <p:bold r:id="rId40"/>
    </p:embeddedFont>
    <p:embeddedFont>
      <p:font typeface="Dosis ExtraBold" pitchFamily="2" charset="0"/>
      <p:bold r:id="rId41"/>
    </p:embeddedFont>
    <p:embeddedFont>
      <p:font typeface="Dosis Medium" pitchFamily="2" charset="0"/>
      <p:regular r:id="rId42"/>
      <p:bold r:id="rId43"/>
    </p:embeddedFont>
    <p:embeddedFont>
      <p:font typeface="Dosis SemiBold" pitchFamily="2" charset="0"/>
      <p:regular r:id="rId44"/>
      <p:bold r:id="rId45"/>
    </p:embeddedFont>
    <p:embeddedFont>
      <p:font typeface="Mistral" panose="03090702030407020403" pitchFamily="66" charset="0"/>
      <p:regular r:id="rId4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6C5A9"/>
    <a:srgbClr val="FEFDE7"/>
    <a:srgbClr val="FEFDE8"/>
    <a:srgbClr val="E9278D"/>
    <a:srgbClr val="95238A"/>
    <a:srgbClr val="565F88"/>
    <a:srgbClr val="4B5377"/>
    <a:srgbClr val="424D7B"/>
    <a:srgbClr val="2196B1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12" autoAdjust="0"/>
    <p:restoredTop sz="95363" autoAdjust="0"/>
  </p:normalViewPr>
  <p:slideViewPr>
    <p:cSldViewPr snapToGrid="0">
      <p:cViewPr varScale="1">
        <p:scale>
          <a:sx n="69" d="100"/>
          <a:sy n="69" d="100"/>
        </p:scale>
        <p:origin x="105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6.xml"/><Relationship Id="rId39" Type="http://schemas.openxmlformats.org/officeDocument/2006/relationships/font" Target="fonts/font3.fntdata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font" Target="fonts/font6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notesMaster" Target="notesMasters/notesMaster1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1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font" Target="fonts/font7.fntdata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Master" Target="slideMasters/slideMaster17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692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26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14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4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7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641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233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80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97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461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600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424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045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838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81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57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99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68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016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928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847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112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17.xml"/><Relationship Id="rId7" Type="http://schemas.openxmlformats.org/officeDocument/2006/relationships/theme" Target="../theme/theme1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8.xml"/><Relationship Id="rId9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E96346-1BE7-42E5-AA32-A0570F2FDFE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D52C5A-6A63-422B-8906-DB10E46B2F18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08B9D0-122A-4E42-A8EC-D98DFF0F5F40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B392D8-BC04-4D32-BB6C-898E1C4940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8050CD-5F9F-4A93-9709-C0D8696A2F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F3449F-6846-41AF-A3F7-D66008A2AE5D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29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848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043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121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FE6A0B4-B135-4599-BA4B-039AD3015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3B92758-1CDD-3B16-ACDA-101B72503140}"/>
              </a:ext>
            </a:extLst>
          </p:cNvPr>
          <p:cNvSpPr txBox="1"/>
          <p:nvPr/>
        </p:nvSpPr>
        <p:spPr>
          <a:xfrm>
            <a:off x="5141172" y="4804798"/>
            <a:ext cx="387927" cy="461665"/>
          </a:xfrm>
          <a:prstGeom prst="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6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Saisie des résultats + Correction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révision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écrite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compétences écrites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2B27494B-8CC4-7AEE-50E6-C5A41A0464C8}"/>
              </a:ext>
            </a:extLst>
          </p:cNvPr>
          <p:cNvSpPr/>
          <p:nvPr/>
        </p:nvSpPr>
        <p:spPr>
          <a:xfrm>
            <a:off x="3248296" y="4546792"/>
            <a:ext cx="2194560" cy="320040"/>
          </a:xfrm>
          <a:prstGeom prst="roundRect">
            <a:avLst>
              <a:gd name="adj" fmla="val 20000"/>
            </a:avLst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518A074E-ED18-F951-DCAC-51CB673E1DDE}"/>
              </a:ext>
            </a:extLst>
          </p:cNvPr>
          <p:cNvSpPr/>
          <p:nvPr/>
        </p:nvSpPr>
        <p:spPr>
          <a:xfrm>
            <a:off x="3339736" y="4638232"/>
            <a:ext cx="2011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43D5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Durée  : 1h30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48DE5-E43D-483A-B94F-92A36D8D7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8218858-EC9D-B5B5-0E84-BA2ECD58134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B82EAD8-0E19-1A5E-8C7A-3E7641E71C5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084E41-2367-4DA9-8992-89110E5922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A4DF495-4685-C14E-5368-D7C20636AEC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Shape 5">
            <a:extLst>
              <a:ext uri="{FF2B5EF4-FFF2-40B4-BE49-F238E27FC236}">
                <a16:creationId xmlns:a16="http://schemas.microsoft.com/office/drawing/2014/main" id="{B0D46E44-D6C9-9CA1-6E76-21E1F1EEFE2D}"/>
              </a:ext>
            </a:extLst>
          </p:cNvPr>
          <p:cNvSpPr/>
          <p:nvPr/>
        </p:nvSpPr>
        <p:spPr>
          <a:xfrm>
            <a:off x="1645920" y="1215844"/>
            <a:ext cx="5852160" cy="79416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EBE7F3E7-C859-6AF8-0A75-D2FA24E85C70}"/>
              </a:ext>
            </a:extLst>
          </p:cNvPr>
          <p:cNvSpPr/>
          <p:nvPr/>
        </p:nvSpPr>
        <p:spPr>
          <a:xfrm>
            <a:off x="1856232" y="1351642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5AC4A8A2-CB86-6C57-3E56-8BE0FEFFD2CD}"/>
              </a:ext>
            </a:extLst>
          </p:cNvPr>
          <p:cNvSpPr/>
          <p:nvPr/>
        </p:nvSpPr>
        <p:spPr>
          <a:xfrm>
            <a:off x="1856232" y="1461370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158837D0-4811-3A0E-99F2-3C68BAC2429A}"/>
              </a:ext>
            </a:extLst>
          </p:cNvPr>
          <p:cNvSpPr/>
          <p:nvPr/>
        </p:nvSpPr>
        <p:spPr>
          <a:xfrm>
            <a:off x="2514599" y="1461370"/>
            <a:ext cx="4582669" cy="41011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L’enseignant distribue les supports.</a:t>
            </a: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3463AADE-DD32-F3A4-D84F-E0DB1432115A}"/>
              </a:ext>
            </a:extLst>
          </p:cNvPr>
          <p:cNvSpPr/>
          <p:nvPr/>
        </p:nvSpPr>
        <p:spPr>
          <a:xfrm>
            <a:off x="1645920" y="2156314"/>
            <a:ext cx="5852160" cy="78676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3AE052A4-2931-4F59-06D8-736E7F2B9924}"/>
              </a:ext>
            </a:extLst>
          </p:cNvPr>
          <p:cNvSpPr/>
          <p:nvPr/>
        </p:nvSpPr>
        <p:spPr>
          <a:xfrm>
            <a:off x="1856232" y="2270614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AB3D9CA1-7C23-010D-B279-E9EF2F2100CC}"/>
              </a:ext>
            </a:extLst>
          </p:cNvPr>
          <p:cNvSpPr/>
          <p:nvPr/>
        </p:nvSpPr>
        <p:spPr>
          <a:xfrm>
            <a:off x="1874520" y="2426062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24D9EF97-10B7-5E2F-8BA6-06F32815C113}"/>
              </a:ext>
            </a:extLst>
          </p:cNvPr>
          <p:cNvSpPr/>
          <p:nvPr/>
        </p:nvSpPr>
        <p:spPr>
          <a:xfrm>
            <a:off x="2468879" y="2350652"/>
            <a:ext cx="4893945" cy="53222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L’enseignant demande aux apprenants d’écrire leurs nom et prénom dans l’espace réservé.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684A5ADB-0ED1-8006-4F3A-AC2EE7C4564E}"/>
              </a:ext>
            </a:extLst>
          </p:cNvPr>
          <p:cNvSpPr/>
          <p:nvPr/>
        </p:nvSpPr>
        <p:spPr>
          <a:xfrm>
            <a:off x="1645920" y="3057759"/>
            <a:ext cx="5852160" cy="70904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26E8BD5A-BD77-1691-4070-FBC3E3CDE83B}"/>
              </a:ext>
            </a:extLst>
          </p:cNvPr>
          <p:cNvSpPr/>
          <p:nvPr/>
        </p:nvSpPr>
        <p:spPr>
          <a:xfrm>
            <a:off x="1840230" y="3239496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FBC5746E-9D58-DE27-97D2-1F8E8FA886DE}"/>
              </a:ext>
            </a:extLst>
          </p:cNvPr>
          <p:cNvSpPr/>
          <p:nvPr/>
        </p:nvSpPr>
        <p:spPr>
          <a:xfrm>
            <a:off x="1824181" y="3367513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96BC0F51-2FD8-8E03-55D8-3174A166B573}"/>
              </a:ext>
            </a:extLst>
          </p:cNvPr>
          <p:cNvSpPr/>
          <p:nvPr/>
        </p:nvSpPr>
        <p:spPr>
          <a:xfrm>
            <a:off x="2468880" y="3212064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L’enseignant rappelle aux apprenants d’écrire de manière lisible, espacée et soignée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27" name="Shape 20">
            <a:extLst>
              <a:ext uri="{FF2B5EF4-FFF2-40B4-BE49-F238E27FC236}">
                <a16:creationId xmlns:a16="http://schemas.microsoft.com/office/drawing/2014/main" id="{FBA5286E-6EE3-6EF9-691E-C6EE7CCD70F1}"/>
              </a:ext>
            </a:extLst>
          </p:cNvPr>
          <p:cNvSpPr/>
          <p:nvPr/>
        </p:nvSpPr>
        <p:spPr>
          <a:xfrm>
            <a:off x="1654969" y="5616181"/>
            <a:ext cx="5852160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EC8B79FA-A998-405B-7478-95438F7BF0A6}"/>
              </a:ext>
            </a:extLst>
          </p:cNvPr>
          <p:cNvSpPr/>
          <p:nvPr/>
        </p:nvSpPr>
        <p:spPr>
          <a:xfrm>
            <a:off x="1728216" y="6078084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31" name="Shape 26">
            <a:extLst>
              <a:ext uri="{FF2B5EF4-FFF2-40B4-BE49-F238E27FC236}">
                <a16:creationId xmlns:a16="http://schemas.microsoft.com/office/drawing/2014/main" id="{BD692AA8-F9AC-674C-CD93-41EFCD6970AD}"/>
              </a:ext>
            </a:extLst>
          </p:cNvPr>
          <p:cNvSpPr/>
          <p:nvPr/>
        </p:nvSpPr>
        <p:spPr>
          <a:xfrm>
            <a:off x="1812798" y="5675989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D74A413C-AB7C-09AC-6B5E-FA7030299887}"/>
              </a:ext>
            </a:extLst>
          </p:cNvPr>
          <p:cNvSpPr/>
          <p:nvPr/>
        </p:nvSpPr>
        <p:spPr>
          <a:xfrm>
            <a:off x="1815084" y="5816984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34" name="Text 29">
            <a:extLst>
              <a:ext uri="{FF2B5EF4-FFF2-40B4-BE49-F238E27FC236}">
                <a16:creationId xmlns:a16="http://schemas.microsoft.com/office/drawing/2014/main" id="{8C06A5B6-893D-00B0-E3D2-E62FFA8AB712}"/>
              </a:ext>
            </a:extLst>
          </p:cNvPr>
          <p:cNvSpPr/>
          <p:nvPr/>
        </p:nvSpPr>
        <p:spPr>
          <a:xfrm>
            <a:off x="2419731" y="5666574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L’enseignant rappelle aux apprenants de réviser leurs copies à la fin avant de les rendre.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Shape 20">
            <a:extLst>
              <a:ext uri="{FF2B5EF4-FFF2-40B4-BE49-F238E27FC236}">
                <a16:creationId xmlns:a16="http://schemas.microsoft.com/office/drawing/2014/main" id="{491A9FF7-7560-2975-4F29-FCF8999420AF}"/>
              </a:ext>
            </a:extLst>
          </p:cNvPr>
          <p:cNvSpPr/>
          <p:nvPr/>
        </p:nvSpPr>
        <p:spPr>
          <a:xfrm>
            <a:off x="1672149" y="3855223"/>
            <a:ext cx="7157057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21">
            <a:extLst>
              <a:ext uri="{FF2B5EF4-FFF2-40B4-BE49-F238E27FC236}">
                <a16:creationId xmlns:a16="http://schemas.microsoft.com/office/drawing/2014/main" id="{CEAF784F-130D-418E-917D-4C35B1291B0B}"/>
              </a:ext>
            </a:extLst>
          </p:cNvPr>
          <p:cNvSpPr/>
          <p:nvPr/>
        </p:nvSpPr>
        <p:spPr>
          <a:xfrm>
            <a:off x="1841314" y="3947806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22">
            <a:extLst>
              <a:ext uri="{FF2B5EF4-FFF2-40B4-BE49-F238E27FC236}">
                <a16:creationId xmlns:a16="http://schemas.microsoft.com/office/drawing/2014/main" id="{76CC6850-3314-C8A8-DC70-992F53361CAD}"/>
              </a:ext>
            </a:extLst>
          </p:cNvPr>
          <p:cNvSpPr/>
          <p:nvPr/>
        </p:nvSpPr>
        <p:spPr>
          <a:xfrm>
            <a:off x="1841314" y="4109350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24">
            <a:extLst>
              <a:ext uri="{FF2B5EF4-FFF2-40B4-BE49-F238E27FC236}">
                <a16:creationId xmlns:a16="http://schemas.microsoft.com/office/drawing/2014/main" id="{B7E5A3DB-7802-1D80-8171-156071C2D38D}"/>
              </a:ext>
            </a:extLst>
          </p:cNvPr>
          <p:cNvSpPr/>
          <p:nvPr/>
        </p:nvSpPr>
        <p:spPr>
          <a:xfrm>
            <a:off x="2451353" y="3869289"/>
            <a:ext cx="6377854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L’enseignant assure une passation guidée, exercice par exercice en lisant les consignes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20">
            <a:extLst>
              <a:ext uri="{FF2B5EF4-FFF2-40B4-BE49-F238E27FC236}">
                <a16:creationId xmlns:a16="http://schemas.microsoft.com/office/drawing/2014/main" id="{50DE3F87-D17C-F506-A4ED-EDE200925A6F}"/>
              </a:ext>
            </a:extLst>
          </p:cNvPr>
          <p:cNvSpPr/>
          <p:nvPr/>
        </p:nvSpPr>
        <p:spPr>
          <a:xfrm>
            <a:off x="1681202" y="4765214"/>
            <a:ext cx="5852160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27">
            <a:extLst>
              <a:ext uri="{FF2B5EF4-FFF2-40B4-BE49-F238E27FC236}">
                <a16:creationId xmlns:a16="http://schemas.microsoft.com/office/drawing/2014/main" id="{2AFD9D0E-56E4-4892-030F-803EDAB8477F}"/>
              </a:ext>
            </a:extLst>
          </p:cNvPr>
          <p:cNvSpPr/>
          <p:nvPr/>
        </p:nvSpPr>
        <p:spPr>
          <a:xfrm>
            <a:off x="1754449" y="5227117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26">
            <a:extLst>
              <a:ext uri="{FF2B5EF4-FFF2-40B4-BE49-F238E27FC236}">
                <a16:creationId xmlns:a16="http://schemas.microsoft.com/office/drawing/2014/main" id="{032338C7-C260-03EC-DFE1-4DB2F1564149}"/>
              </a:ext>
            </a:extLst>
          </p:cNvPr>
          <p:cNvSpPr/>
          <p:nvPr/>
        </p:nvSpPr>
        <p:spPr>
          <a:xfrm>
            <a:off x="1839031" y="4825022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27">
            <a:extLst>
              <a:ext uri="{FF2B5EF4-FFF2-40B4-BE49-F238E27FC236}">
                <a16:creationId xmlns:a16="http://schemas.microsoft.com/office/drawing/2014/main" id="{1A005779-DB0C-5FA7-DA80-E6DF6BCB433D}"/>
              </a:ext>
            </a:extLst>
          </p:cNvPr>
          <p:cNvSpPr/>
          <p:nvPr/>
        </p:nvSpPr>
        <p:spPr>
          <a:xfrm>
            <a:off x="1841317" y="4966017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29">
            <a:extLst>
              <a:ext uri="{FF2B5EF4-FFF2-40B4-BE49-F238E27FC236}">
                <a16:creationId xmlns:a16="http://schemas.microsoft.com/office/drawing/2014/main" id="{F4D4B6DA-AE04-2D53-4488-F5F83E29E4B2}"/>
              </a:ext>
            </a:extLst>
          </p:cNvPr>
          <p:cNvSpPr/>
          <p:nvPr/>
        </p:nvSpPr>
        <p:spPr>
          <a:xfrm>
            <a:off x="2314519" y="4815607"/>
            <a:ext cx="54953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L’enseignant laisse aux apprenants un temps suffisant pour réaliser chaque exercice avant de passer au suivant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036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C8168-5CA8-0D2E-0C03-6B1EE0400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4A124DE-243A-3D83-5AE6-6A6203F5307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06B170F-98FA-6FE2-57DD-C5906C2DF5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32883B3-47CA-3C9B-BB8B-A15B4B06097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635F3A2-F351-F446-D3DD-43621AB4E24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 1">
            <a:extLst>
              <a:ext uri="{FF2B5EF4-FFF2-40B4-BE49-F238E27FC236}">
                <a16:creationId xmlns:a16="http://schemas.microsoft.com/office/drawing/2014/main" id="{7B61095D-2E84-BD5D-7C27-4C76DCCCDEB7}"/>
              </a:ext>
            </a:extLst>
          </p:cNvPr>
          <p:cNvSpPr/>
          <p:nvPr/>
        </p:nvSpPr>
        <p:spPr>
          <a:xfrm>
            <a:off x="1204355" y="2537165"/>
            <a:ext cx="6735289" cy="1783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 les illustrations ne sont pas claires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L’enseignant affiche  la slide suivante.  </a:t>
            </a:r>
            <a:endParaRPr kumimoji="0" lang="fr-FR" sz="23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233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7A409B7-EDDB-6657-91B0-56BC99FD08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D113521-6FCD-5396-E6F6-7080E0244A96}"/>
              </a:ext>
            </a:extLst>
          </p:cNvPr>
          <p:cNvSpPr txBox="1"/>
          <p:nvPr/>
        </p:nvSpPr>
        <p:spPr>
          <a:xfrm>
            <a:off x="1425643" y="1847707"/>
            <a:ext cx="6720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Relie chaque phrase à l’image qui correspond 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1EA69A-DABD-261A-FD5F-7D514047A9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12" y="3276189"/>
            <a:ext cx="1405001" cy="1614464"/>
          </a:xfrm>
          <a:prstGeom prst="rect">
            <a:avLst/>
          </a:prstGeom>
          <a:noFill/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4A8E3E-A3C8-53D0-37B5-C66C28B5B7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928" y="3247498"/>
            <a:ext cx="1571740" cy="1632941"/>
          </a:xfrm>
          <a:prstGeom prst="rect">
            <a:avLst/>
          </a:prstGeom>
          <a:noFill/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BB5166-F952-6BC8-F661-53A34DBABB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628" y="3247499"/>
            <a:ext cx="1484467" cy="1632940"/>
          </a:xfrm>
          <a:prstGeom prst="rect">
            <a:avLst/>
          </a:prstGeom>
          <a:noFill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3D5F78-BBD6-7C9E-52AC-3C9FAEEDCF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92501" y="3247498"/>
            <a:ext cx="1405001" cy="1614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A7F04-7A54-9ADE-FA72-986ECC864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680DA-3831-912A-3C55-F356DE70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046D7B2-862B-9249-0964-8D640B28574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E65D614-EB47-114B-34A0-45B8CF100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A4E575-2767-868E-76D5-6DB5D3AF3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F2E3595-70DD-2120-E97A-396BAA1D8C7F}"/>
              </a:ext>
            </a:extLst>
          </p:cNvPr>
          <p:cNvSpPr txBox="1"/>
          <p:nvPr/>
        </p:nvSpPr>
        <p:spPr>
          <a:xfrm>
            <a:off x="571902" y="2179421"/>
            <a:ext cx="81975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Je complète chaque mot par le bon graphème.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9F468-DD26-89B9-039F-93EC0B55D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66"/>
          <a:stretch>
            <a:fillRect/>
          </a:stretch>
        </p:blipFill>
        <p:spPr>
          <a:xfrm>
            <a:off x="834901" y="2923062"/>
            <a:ext cx="7292454" cy="129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2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93036-CE03-1AD2-FAAB-34771E6C5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ED520-BB70-4B96-CE27-A5F460AB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30588EA-18DD-759B-383C-C3DCA60776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B6D9793-2396-9C3E-33E2-AFDAAC015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3A45A24-621B-C512-5786-AB5E824CB7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B2D5625-1913-3590-3466-9B9A1C7C3E7B}"/>
              </a:ext>
            </a:extLst>
          </p:cNvPr>
          <p:cNvSpPr txBox="1"/>
          <p:nvPr/>
        </p:nvSpPr>
        <p:spPr>
          <a:xfrm>
            <a:off x="1243975" y="1962019"/>
            <a:ext cx="68378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Je complète chaque phrase avec le bon mot 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0AC81-A0B2-2D15-2CD9-1A0526E57F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09" y="2563091"/>
            <a:ext cx="3468906" cy="378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756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8C10B-3A66-BB2E-3BD1-574CB7B1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589E4F-BF72-4288-DBD0-1141102C6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BFAE046-FBA3-6AD7-CB76-3FF776B015B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02A5E73-C925-CADB-2BF5-6F8DA3FB2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E1B502-8207-00FC-1BE0-5414A5BBED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466434E-97DC-00FC-DA34-F197AA9960E7}"/>
              </a:ext>
            </a:extLst>
          </p:cNvPr>
          <p:cNvSpPr txBox="1"/>
          <p:nvPr/>
        </p:nvSpPr>
        <p:spPr>
          <a:xfrm>
            <a:off x="770642" y="2017418"/>
            <a:ext cx="8682716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Je mets en ordre les mots pour former des phrases.</a:t>
            </a:r>
          </a:p>
          <a:p>
            <a:pPr marR="0" lvl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tabLst/>
              <a:defRPr/>
            </a:pPr>
            <a:endParaRPr lang="fr-FR" sz="2400" b="1" i="1" dirty="0">
              <a:solidFill>
                <a:srgbClr val="C00000"/>
              </a:solidFill>
              <a:latin typeface="Dosis" panose="02010703020202060003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2A0670-3180-3058-E501-65032DDDF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5" t="9290" r="3364" b="3665"/>
          <a:stretch>
            <a:fillRect/>
          </a:stretch>
        </p:blipFill>
        <p:spPr>
          <a:xfrm>
            <a:off x="6112782" y="2632364"/>
            <a:ext cx="2260576" cy="346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94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E5DB0-6760-B5AC-7CE6-F2DE5EE9D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217EF4B-4697-B722-1A10-A202EBCC32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DE05B7-7958-2C6E-F0E3-B88B28D28A9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563340-4B11-ED59-5A97-3555D139FC8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E9E084C-EB43-FE5B-B222-FAC257DC787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 1">
            <a:extLst>
              <a:ext uri="{FF2B5EF4-FFF2-40B4-BE49-F238E27FC236}">
                <a16:creationId xmlns:a16="http://schemas.microsoft.com/office/drawing/2014/main" id="{F3E4533E-6D93-28C0-7639-591B1300BB8A}"/>
              </a:ext>
            </a:extLst>
          </p:cNvPr>
          <p:cNvSpPr/>
          <p:nvPr/>
        </p:nvSpPr>
        <p:spPr>
          <a:xfrm>
            <a:off x="1204355" y="2537165"/>
            <a:ext cx="6735289" cy="1783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 les illustrations ne sont pas claires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L’enseignant affiche  la slide suivante.  </a:t>
            </a:r>
            <a:endParaRPr kumimoji="0" lang="fr-FR" sz="23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364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DDA4D-43B7-F2EC-A342-35DC6C42B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E8F100-990A-FE23-05DD-7CC57E2B3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0266837-8A41-BE46-E336-B546D67202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9CC9269-DD7F-205C-3892-5C06CAB95F0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523AD98-B991-AB0A-357C-8A9B76705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459CB1-4E64-9024-DF03-5BE5FCD1D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C2D2927-4DE4-FC99-B61B-66EBACD3CE69}"/>
              </a:ext>
            </a:extLst>
          </p:cNvPr>
          <p:cNvSpPr txBox="1"/>
          <p:nvPr/>
        </p:nvSpPr>
        <p:spPr>
          <a:xfrm>
            <a:off x="1425643" y="1847707"/>
            <a:ext cx="6720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Relie chaque phrase à l’image qui correspond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D75CA7-DDFB-F268-7295-D7893024B3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08" y="3429000"/>
            <a:ext cx="1639270" cy="1630492"/>
          </a:xfrm>
          <a:prstGeom prst="rect">
            <a:avLst/>
          </a:prstGeom>
          <a:noFill/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E67E1D-1303-CD73-3FCB-FEBC2EF661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230" y="3429000"/>
            <a:ext cx="1639270" cy="1630492"/>
          </a:xfrm>
          <a:prstGeom prst="rect">
            <a:avLst/>
          </a:prstGeom>
          <a:noFill/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3D7C69-19E2-9149-C27F-4AD3B44E10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452" y="3467479"/>
            <a:ext cx="1676430" cy="1592013"/>
          </a:xfrm>
          <a:prstGeom prst="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7330D5-4581-9D00-1586-FE9AD2CAED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834" y="3448239"/>
            <a:ext cx="1639269" cy="1592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0629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20134-3065-E8C1-E47C-B4A1B02EB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C6272-0064-CC09-C33D-B9CD18FF6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0FE151C-2396-6638-056B-DC424DB4109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9534E79-6B5A-4E10-777E-6143C396D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2240B1-EF92-5AE1-20A7-C77CBD989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BA67ABF-6030-8870-88B2-591B1BF10F3E}"/>
              </a:ext>
            </a:extLst>
          </p:cNvPr>
          <p:cNvSpPr txBox="1"/>
          <p:nvPr/>
        </p:nvSpPr>
        <p:spPr>
          <a:xfrm>
            <a:off x="571902" y="2179421"/>
            <a:ext cx="81975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Je complète chaque mot par le bon graphème.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601F5F-4DCE-5091-1046-3BE368AC35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3" b="37162"/>
          <a:stretch>
            <a:fillRect/>
          </a:stretch>
        </p:blipFill>
        <p:spPr>
          <a:xfrm>
            <a:off x="683978" y="3196490"/>
            <a:ext cx="7344205" cy="13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75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8E5FF-C2F1-1F53-A382-01A576923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1F5A7-470A-1650-D6C1-6F03019F7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CD8F9EE-8103-9C7E-779C-BE99F068613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65BA5C-97CF-4F6A-2343-AA7218D42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72EEB9-4070-4D2E-DEDA-768EC89BA3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E50BF11-2B67-7583-EDA1-650DCDBB4310}"/>
              </a:ext>
            </a:extLst>
          </p:cNvPr>
          <p:cNvSpPr txBox="1"/>
          <p:nvPr/>
        </p:nvSpPr>
        <p:spPr>
          <a:xfrm>
            <a:off x="1243975" y="1962019"/>
            <a:ext cx="68378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Je complète chaque phrase avec le bon mot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856A81-81F1-58B3-8B5D-AE68B0C38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709" y="2761686"/>
            <a:ext cx="2855495" cy="301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961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4284C-2592-ECBC-A902-60780CE75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78CB5F-E8F9-6DA9-2BDB-9754C9684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1EC17F9-4707-890E-9019-3DC8E66C45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D9E0A82-EE20-4C9B-FAB4-CF6769E13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ADB9E47-9887-B1DB-DA59-6ED83592BD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C9ADE2C-86E1-9387-43B9-4481EEC1AAE5}"/>
              </a:ext>
            </a:extLst>
          </p:cNvPr>
          <p:cNvSpPr txBox="1"/>
          <p:nvPr/>
        </p:nvSpPr>
        <p:spPr>
          <a:xfrm>
            <a:off x="770642" y="2017418"/>
            <a:ext cx="8682716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i="1" dirty="0">
                <a:solidFill>
                  <a:srgbClr val="C00000"/>
                </a:solidFill>
                <a:latin typeface="Dosis" panose="02010703020202060003" pitchFamily="2" charset="0"/>
              </a:rPr>
              <a:t>Je mets en ordre les mots pour former des phrases.</a:t>
            </a:r>
          </a:p>
          <a:p>
            <a:pPr marR="0" lvl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tabLst/>
              <a:defRPr/>
            </a:pPr>
            <a:endParaRPr lang="fr-FR" sz="2400" b="1" i="1" dirty="0">
              <a:solidFill>
                <a:srgbClr val="C00000"/>
              </a:solidFill>
              <a:latin typeface="Dosis" panose="02010703020202060003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2DCD14-69B3-B8BD-52CA-815DDB5D0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5" t="4878" r="2997" b="6241"/>
          <a:stretch>
            <a:fillRect/>
          </a:stretch>
        </p:blipFill>
        <p:spPr>
          <a:xfrm>
            <a:off x="6045794" y="2637307"/>
            <a:ext cx="2327564" cy="346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02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69FFEE-9ABB-411D-BC03-E57B07E948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F512FD-5A53-40F6-A6DB-4E3C131DBAB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48AB58B-F646-4429-BC09-914EB86B0B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8040</TotalTime>
  <Words>334</Words>
  <Application>Microsoft Office PowerPoint</Application>
  <PresentationFormat>Affichage à l'écran (4:3)</PresentationFormat>
  <Paragraphs>53</Paragraphs>
  <Slides>15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15</vt:i4>
      </vt:variant>
    </vt:vector>
  </HeadingPairs>
  <TitlesOfParts>
    <vt:vector size="42" baseType="lpstr">
      <vt:lpstr>Dosis</vt:lpstr>
      <vt:lpstr>Calibri</vt:lpstr>
      <vt:lpstr>Wingdings</vt:lpstr>
      <vt:lpstr>Dosis ExtraBold</vt:lpstr>
      <vt:lpstr>Aptos Display</vt:lpstr>
      <vt:lpstr>Aptos Light</vt:lpstr>
      <vt:lpstr>Mistral</vt:lpstr>
      <vt:lpstr>Dosis Medium</vt:lpstr>
      <vt:lpstr>Arial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7_New Voc_01-Livret</vt:lpstr>
      <vt:lpstr>Présentation PowerPoint</vt:lpstr>
      <vt:lpstr>Organisation de la semaine 5</vt:lpstr>
      <vt:lpstr>Présentation PowerPoint</vt:lpstr>
      <vt:lpstr>Présentation PowerPoint</vt:lpstr>
      <vt:lpstr>Présentation PowerPoint</vt:lpstr>
      <vt:lpstr>S’assurer de présenter les illustrations correspondant à l’épreuve adoptée. </vt:lpstr>
      <vt:lpstr>S’assurer de présenter les illustrations correspondant à l’épreuve adoptée. </vt:lpstr>
      <vt:lpstr>S’assurer de présenter les illustrations correspondant à l’épreuve adoptée. </vt:lpstr>
      <vt:lpstr>S’assurer de présenter les illustrations correspondant à l’épreuve adoptée. </vt:lpstr>
      <vt:lpstr>Présentation PowerPoint</vt:lpstr>
      <vt:lpstr>S’assurer de présenter les illustrations correspondant à l’épreuve adoptée. </vt:lpstr>
      <vt:lpstr>S’assurer de présenter les illustrations correspondant à l’épreuve adoptée. </vt:lpstr>
      <vt:lpstr>S’assurer de présenter les illustrations correspondant à l’épreuve adoptée. </vt:lpstr>
      <vt:lpstr>S’assurer de présenter les illustrations correspondant à l’épreuve adoptée. 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LAMAIE BEZZAZ</dc:creator>
  <cp:lastModifiedBy>EL HAMDOUNI BTIHAJ</cp:lastModifiedBy>
  <cp:revision>57</cp:revision>
  <cp:lastPrinted>2025-08-13T10:11:39Z</cp:lastPrinted>
  <dcterms:created xsi:type="dcterms:W3CDTF">2025-08-01T12:31:49Z</dcterms:created>
  <dcterms:modified xsi:type="dcterms:W3CDTF">2026-04-27T10:23:45Z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