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  <p:sldMasterId id="2147483651" r:id="rId5"/>
    <p:sldMasterId id="2147483659" r:id="rId6"/>
    <p:sldMasterId id="2147483674" r:id="rId7"/>
    <p:sldMasterId id="2147483684" r:id="rId8"/>
    <p:sldMasterId id="2147483694" r:id="rId9"/>
    <p:sldMasterId id="2147483706" r:id="rId10"/>
    <p:sldMasterId id="2147483714" r:id="rId11"/>
  </p:sldMasterIdLst>
  <p:notesMasterIdLst>
    <p:notesMasterId r:id="rId58"/>
  </p:notesMasterIdLst>
  <p:sldIdLst>
    <p:sldId id="256" r:id="rId12"/>
    <p:sldId id="1029" r:id="rId13"/>
    <p:sldId id="705" r:id="rId14"/>
    <p:sldId id="847" r:id="rId15"/>
    <p:sldId id="1101" r:id="rId16"/>
    <p:sldId id="799" r:id="rId17"/>
    <p:sldId id="779" r:id="rId18"/>
    <p:sldId id="780" r:id="rId19"/>
    <p:sldId id="784" r:id="rId20"/>
    <p:sldId id="1095" r:id="rId21"/>
    <p:sldId id="1096" r:id="rId22"/>
    <p:sldId id="1097" r:id="rId23"/>
    <p:sldId id="1098" r:id="rId24"/>
    <p:sldId id="1099" r:id="rId25"/>
    <p:sldId id="800" r:id="rId26"/>
    <p:sldId id="862" r:id="rId27"/>
    <p:sldId id="1049" r:id="rId28"/>
    <p:sldId id="846" r:id="rId29"/>
    <p:sldId id="1069" r:id="rId30"/>
    <p:sldId id="866" r:id="rId31"/>
    <p:sldId id="867" r:id="rId32"/>
    <p:sldId id="1053" r:id="rId33"/>
    <p:sldId id="1079" r:id="rId34"/>
    <p:sldId id="1102" r:id="rId35"/>
    <p:sldId id="1103" r:id="rId36"/>
    <p:sldId id="1105" r:id="rId37"/>
    <p:sldId id="1055" r:id="rId38"/>
    <p:sldId id="1054" r:id="rId39"/>
    <p:sldId id="1081" r:id="rId40"/>
    <p:sldId id="1086" r:id="rId41"/>
    <p:sldId id="831" r:id="rId42"/>
    <p:sldId id="832" r:id="rId43"/>
    <p:sldId id="805" r:id="rId44"/>
    <p:sldId id="1083" r:id="rId45"/>
    <p:sldId id="653" r:id="rId46"/>
    <p:sldId id="1040" r:id="rId47"/>
    <p:sldId id="1090" r:id="rId48"/>
    <p:sldId id="1091" r:id="rId49"/>
    <p:sldId id="1084" r:id="rId50"/>
    <p:sldId id="1060" r:id="rId51"/>
    <p:sldId id="1088" r:id="rId52"/>
    <p:sldId id="1087" r:id="rId53"/>
    <p:sldId id="984" r:id="rId54"/>
    <p:sldId id="1089" r:id="rId55"/>
    <p:sldId id="1048" r:id="rId56"/>
    <p:sldId id="1107" r:id="rId57"/>
  </p:sldIdLst>
  <p:sldSz cx="9144000" cy="6858000" type="screen4x3"/>
  <p:notesSz cx="6735763" cy="9866313"/>
  <p:embeddedFontLst>
    <p:embeddedFont>
      <p:font typeface="Dosis" pitchFamily="2" charset="0"/>
      <p:regular r:id="rId59"/>
      <p:bold r:id="rId60"/>
    </p:embeddedFont>
    <p:embeddedFont>
      <p:font typeface="Dosis ExtraBold" pitchFamily="2" charset="0"/>
      <p:bold r:id="rId61"/>
    </p:embeddedFont>
    <p:embeddedFont>
      <p:font typeface="Dosis Medium" pitchFamily="2" charset="0"/>
      <p:regular r:id="rId62"/>
      <p:bold r:id="rId63"/>
    </p:embeddedFont>
    <p:embeddedFont>
      <p:font typeface="Dosis SemiBold" pitchFamily="2" charset="0"/>
      <p:regular r:id="rId64"/>
      <p:bold r:id="rId6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565F88"/>
    <a:srgbClr val="4472C4"/>
    <a:srgbClr val="E84234"/>
    <a:srgbClr val="9EE0F4"/>
    <a:srgbClr val="EAF8FE"/>
    <a:srgbClr val="E7E6E6"/>
    <a:srgbClr val="424D7B"/>
    <a:srgbClr val="EBE3F1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87607" autoAdjust="0"/>
  </p:normalViewPr>
  <p:slideViewPr>
    <p:cSldViewPr snapToGrid="0" showGuides="1">
      <p:cViewPr varScale="1">
        <p:scale>
          <a:sx n="77" d="100"/>
          <a:sy n="77" d="100"/>
        </p:scale>
        <p:origin x="269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63" Type="http://schemas.openxmlformats.org/officeDocument/2006/relationships/font" Target="fonts/font5.fntdata"/><Relationship Id="rId68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notesMaster" Target="notesMasters/notesMaster1.xml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61" Type="http://schemas.openxmlformats.org/officeDocument/2006/relationships/font" Target="fonts/font3.fntdata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font" Target="fonts/font2.fntdata"/><Relationship Id="rId65" Type="http://schemas.openxmlformats.org/officeDocument/2006/relationships/font" Target="fonts/font7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font" Target="fonts/font6.fntdata"/><Relationship Id="rId69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0.xml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font" Target="fonts/font1.fntdata"/><Relationship Id="rId67" Type="http://schemas.openxmlformats.org/officeDocument/2006/relationships/viewProps" Target="viewProps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font" Target="fonts/font4.fntdata"/><Relationship Id="rId70" Type="http://schemas.microsoft.com/office/2018/10/relationships/authors" Target="author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en-US" smtClean="0"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36E571-1CA0-4C8D-985D-594239BEC5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" b="4073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en-US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en-US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Rectangle : coins arrondis 2"/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" name="Organigramme : Terminateur 3"/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/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6" name="Organigramme : Terminateur 5"/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/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8" name="Organigramme : Terminateur 7"/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/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Organigramme : Terminateur 9"/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/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2" name="Organigramme : Terminateur 11"/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/>
          <p:cNvSpPr txBox="1"/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Révision</a:t>
            </a:r>
          </a:p>
          <a:p>
            <a:r>
              <a:rPr lang="en-US" dirty="0"/>
              <a:t>Lecture offerte</a:t>
            </a:r>
          </a:p>
        </p:txBody>
      </p:sp>
      <p:grpSp>
        <p:nvGrpSpPr>
          <p:cNvPr id="18" name="Groupe 17"/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  <p:sp>
          <p:nvSpPr>
            <p:cNvPr id="20" name="Organigramme : Terminateur 19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/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/>
          <p:cNvSpPr>
            <a:spLocks noGrp="1"/>
          </p:cNvSpPr>
          <p:nvPr>
            <p:ph type="body" sz="quarter" idx="11" hasCustomPrompt="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/>
          <p:cNvSpPr>
            <a:spLocks noGrp="1"/>
          </p:cNvSpPr>
          <p:nvPr>
            <p:ph type="body" sz="quarter" idx="12" hasCustomPrompt="1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5" name="Rectangle : coins arrondis 4"/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" name="Organigramme : Terminateur 3"/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/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8" name="Organigramme : Terminateur 7"/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/>
          <p:cNvSpPr>
            <a:spLocks noGrp="1"/>
          </p:cNvSpPr>
          <p:nvPr>
            <p:ph type="body" sz="quarter" idx="19" hasCustomPrompt="1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/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8" name="Organigramme : Terminateur 17"/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/>
          <p:cNvSpPr>
            <a:spLocks noGrp="1"/>
          </p:cNvSpPr>
          <p:nvPr>
            <p:ph type="body" sz="quarter" idx="20" hasCustomPrompt="1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/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1" name="Organigramme : Terminateur 20"/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21" hasCustomPrompt="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/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4" name="Organigramme : Terminateur 23"/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/>
          <p:cNvSpPr>
            <a:spLocks noGrp="1"/>
          </p:cNvSpPr>
          <p:nvPr>
            <p:ph type="body" sz="quarter" idx="22" hasCustomPrompt="1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/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7" name="Organigramme : Terminateur 26"/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/>
          <p:cNvSpPr>
            <a:spLocks noGrp="1"/>
          </p:cNvSpPr>
          <p:nvPr>
            <p:ph type="body" sz="quarter" idx="23" hasCustomPrompt="1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Acte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 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Prise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/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Prise de parole</a:t>
            </a:r>
          </a:p>
        </p:txBody>
      </p:sp>
      <p:sp>
        <p:nvSpPr>
          <p:cNvPr id="12" name="Espace réservé du texte 5"/>
          <p:cNvSpPr>
            <a:spLocks noGrp="1"/>
          </p:cNvSpPr>
          <p:nvPr>
            <p:ph type="body" sz="quarter" idx="21" hasCustomPrompt="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/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en-US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de l'élément multimédia 4"/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4"/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e l'élément multimédia 3"/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5"/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/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4"/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Espace réservé de l'élément multimédia 4"/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Acte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</a:t>
            </a:r>
            <a:r>
              <a:rPr lang="en-US" dirty="0" err="1"/>
              <a:t>Écriture</a:t>
            </a:r>
            <a:endParaRPr lang="en-US" dirty="0"/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0495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382789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364385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971745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60932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432206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34449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5547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39225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939514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86291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452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6771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6863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698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049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886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491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483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295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178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34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123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158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229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6075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10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462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994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339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480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696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8.jpe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2.jpe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3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6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6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/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/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/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37951" y="21590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/>
          <p:cNvSpPr txBox="1"/>
          <p:nvPr userDrawn="1"/>
        </p:nvSpPr>
        <p:spPr>
          <a:xfrm>
            <a:off x="1987785" y="17648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56260" y="253231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39245" y="225342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/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/>
                </a:solidFill>
              </a:rPr>
              <a:t>Lecture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/>
          <p:cNvSpPr txBox="1"/>
          <p:nvPr userDrawn="1"/>
        </p:nvSpPr>
        <p:spPr>
          <a:xfrm>
            <a:off x="1937910" y="209734"/>
            <a:ext cx="13978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/>
                </a:solidFill>
              </a:rPr>
              <a:t>Écriture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/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>
                    <a:alpha val="40000"/>
                  </a:srgbClr>
                </a:solidFill>
              </a:rPr>
              <a:t>Lecture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5652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256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2693086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61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0.png"/><Relationship Id="rId5" Type="http://schemas.openxmlformats.org/officeDocument/2006/relationships/image" Target="../media/image29.gif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37.png"/><Relationship Id="rId5" Type="http://schemas.openxmlformats.org/officeDocument/2006/relationships/image" Target="../media/image29.gif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26.png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28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46.png"/><Relationship Id="rId5" Type="http://schemas.openxmlformats.org/officeDocument/2006/relationships/image" Target="../media/image430.png"/><Relationship Id="rId4" Type="http://schemas.openxmlformats.org/officeDocument/2006/relationships/customXml" Target="../ink/ink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37.png"/><Relationship Id="rId5" Type="http://schemas.openxmlformats.org/officeDocument/2006/relationships/image" Target="../media/image28.png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37.png"/><Relationship Id="rId5" Type="http://schemas.openxmlformats.org/officeDocument/2006/relationships/image" Target="../media/image28.png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4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25.png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25F1731-1244-445D-A522-D63142486B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/>
            <p:cNvSpPr txBox="1"/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/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/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en-US" sz="2800" dirty="0">
                <a:solidFill>
                  <a:srgbClr val="00ACA4"/>
                </a:solidFill>
              </a:rPr>
              <a:t>le mode diaporama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en-US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EDA979CF-9E3E-4514-A840-FD0EE99797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553" y="2486498"/>
            <a:ext cx="1681415" cy="3007882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9EF2B3DA-E6CF-421C-A0AE-D6E2F0DBAA46}"/>
              </a:ext>
            </a:extLst>
          </p:cNvPr>
          <p:cNvGrpSpPr/>
          <p:nvPr/>
        </p:nvGrpSpPr>
        <p:grpSpPr>
          <a:xfrm>
            <a:off x="3673647" y="2486499"/>
            <a:ext cx="3314163" cy="3021978"/>
            <a:chOff x="1272345" y="53337"/>
            <a:chExt cx="8812723" cy="6858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13DA2DF-31A3-484C-B6C4-41E4725A2C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14000" y="53337"/>
              <a:ext cx="4471068" cy="6804663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739CA747-E12D-4D72-8B13-3E066F612F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2345" y="53337"/>
              <a:ext cx="4471068" cy="6858000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13F7D43-9DF8-4AD9-8B9B-2AFC388CA7BA}"/>
              </a:ext>
            </a:extLst>
          </p:cNvPr>
          <p:cNvGrpSpPr/>
          <p:nvPr/>
        </p:nvGrpSpPr>
        <p:grpSpPr>
          <a:xfrm>
            <a:off x="294741" y="2478506"/>
            <a:ext cx="3314163" cy="3053456"/>
            <a:chOff x="-2829423" y="-122549"/>
            <a:chExt cx="8779118" cy="6858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4E635E6F-A064-42C6-BA36-0AF1E20976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8627" y="-122549"/>
              <a:ext cx="4471068" cy="67873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439323AF-A433-4790-8B32-7FB96A117E3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29423" y="-122549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C3FAB45-22E0-4671-AAEA-F6142E3E42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557FB24-B439-4483-B51E-646C9A62E6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endParaRPr lang="fr-FR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Oral – Dialogue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  <a:sym typeface="Wingdings" panose="05000000000000000000" pitchFamily="2" charset="2"/>
              </a:rPr>
              <a:t>Écriture – Point de langue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  <a:sym typeface="Wingdings" panose="05000000000000000000" pitchFamily="2" charset="2"/>
              </a:rPr>
              <a:t>Lecture – Lecture et compréhension des mots</a:t>
            </a:r>
          </a:p>
          <a:p>
            <a:endParaRPr lang="fr-FR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4675879-28DD-4557-BCE1-9BC8494DB0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6145BCC-03D2-4DBB-A0EC-1EB036BABD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A6905B03-C307-4CF9-8745-C55CC5F86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B645F9B2-436A-44A1-95D9-0C1661974F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</a:t>
            </a: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5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Présentation du vocabulaire 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Exploitation du vocabulaire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Travail sur livret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867558" y="3886051"/>
            <a:ext cx="3587584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002060"/>
                </a:solidFill>
              </a:rPr>
              <a:t>Oral –  Prise de parole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002060"/>
                </a:solidFill>
              </a:rPr>
              <a:t>Lecture – Lecture et compréhension des phrases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002060"/>
                </a:solidFill>
              </a:rPr>
              <a:t>Écriture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701458" y="3889180"/>
            <a:ext cx="3527191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Oral – Acte de parole</a:t>
            </a:r>
          </a:p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Lecture – Graphèmes : in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im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ain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ein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aim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.</a:t>
            </a:r>
          </a:p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Écriture – Graphèmes : in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im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ain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ein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aim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311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et comprendre des phrases.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Écrire des phrases.</a:t>
            </a:r>
            <a:endParaRPr lang="en-US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/>
          <p:cNvSpPr txBox="1"/>
          <p:nvPr/>
        </p:nvSpPr>
        <p:spPr>
          <a:xfrm>
            <a:off x="2320205" y="2144230"/>
            <a:ext cx="19049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1.  Prise de parole </a:t>
            </a:r>
          </a:p>
        </p:txBody>
      </p:sp>
      <p:sp>
        <p:nvSpPr>
          <p:cNvPr id="17" name="Espace réservé du texte 5"/>
          <p:cNvSpPr txBox="1"/>
          <p:nvPr/>
        </p:nvSpPr>
        <p:spPr>
          <a:xfrm>
            <a:off x="2221200" y="251686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en réutilisant les actes de parole enseignés.</a:t>
            </a:r>
          </a:p>
        </p:txBody>
      </p:sp>
      <p:sp>
        <p:nvSpPr>
          <p:cNvPr id="7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9" name="Espace réservé pour une image  13" descr="Une image contenant horloge, cercle, symbole, Police&#10;&#10;Le contenu généré par l’IA peut être incorrect.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40805"/>
            <a:ext cx="540000" cy="540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 fontScale="90000"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nous présenter, à parler de ce que nous faisons le matin et à dire à quelle heure nous nous réveillons et à quelle heure nous allons à l’école. 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268B07C8">
            <a:hlinkClick r:id="" action="ppaction://media"/>
            <a:extLst>
              <a:ext uri="{FF2B5EF4-FFF2-40B4-BE49-F238E27FC236}">
                <a16:creationId xmlns:a16="http://schemas.microsoft.com/office/drawing/2014/main" id="{4A7542CE-FBF7-490A-906A-9F41350DA0C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00581" y="2260209"/>
            <a:ext cx="7742838" cy="3895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0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905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5315" y="756000"/>
            <a:ext cx="724267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 nous présenter et à parler de ce que nous faisons le matin.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Nous allons le faire en trois étapes. Soyez attentifs.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9FC46DC-69C4-4A08-803C-7070715046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05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C3188AD-0EBA-DDF7-DED8-90307C5C7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8137" y="3402121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8A661F-BC4E-550D-B025-88F4970ABAC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3124" y="2606599"/>
            <a:ext cx="938876" cy="1048901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1DDFEF6-0150-49B2-BE22-62004CB084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E976155-668F-2BAB-517D-16871BB49828}"/>
              </a:ext>
            </a:extLst>
          </p:cNvPr>
          <p:cNvSpPr txBox="1"/>
          <p:nvPr/>
        </p:nvSpPr>
        <p:spPr>
          <a:xfrm>
            <a:off x="1076279" y="2186767"/>
            <a:ext cx="7225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parle de ce que tu fais le matin et dis à quelle heure tu te réveilles et à quelle heure tu vas à l’école.</a:t>
            </a:r>
            <a:endParaRPr kumimoji="0" lang="fr-FR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ECDA17C-F4CC-DACD-B4BD-68E2E67C2E51}"/>
              </a:ext>
            </a:extLst>
          </p:cNvPr>
          <p:cNvSpPr/>
          <p:nvPr/>
        </p:nvSpPr>
        <p:spPr>
          <a:xfrm>
            <a:off x="3597962" y="3258247"/>
            <a:ext cx="4766488" cy="2843753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90C2B0C-6BE5-C583-0B05-2A3C37339ADA}"/>
              </a:ext>
            </a:extLst>
          </p:cNvPr>
          <p:cNvSpPr txBox="1"/>
          <p:nvPr/>
        </p:nvSpPr>
        <p:spPr>
          <a:xfrm>
            <a:off x="3815920" y="3383753"/>
            <a:ext cx="4365638" cy="2533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Bonjour,  j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 m’appelle _____________.</a:t>
            </a:r>
          </a:p>
          <a:p>
            <a:pPr lvl="0">
              <a:lnSpc>
                <a:spcPct val="150000"/>
              </a:lnSpc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J’ai 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en ________. Je suis à l’école_______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 matin, je ________, je________ et je __________.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__________ à ____________ heures. 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__________à _____________  heures.</a:t>
            </a:r>
          </a:p>
        </p:txBody>
      </p:sp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Chacun réfléchit silencieusement à ce qu’il va dire dans sa prise de parole.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F8CF949-C489-426E-81D5-F7E8D91E7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3830E10-4C4E-762C-83B0-D12417864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8137" y="3402121"/>
            <a:ext cx="1825908" cy="273886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083D506-C64C-0D27-FCE0-B3DCBCCA7F6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3124" y="2606599"/>
            <a:ext cx="938876" cy="1048901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229A4EF-6234-4744-A747-999CB02F14A8}"/>
              </a:ext>
            </a:extLst>
          </p:cNvPr>
          <p:cNvSpPr txBox="1"/>
          <p:nvPr/>
        </p:nvSpPr>
        <p:spPr>
          <a:xfrm>
            <a:off x="1076279" y="2186767"/>
            <a:ext cx="7225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parle de ce que tu fais le matin et dis à quelle heure tu te réveilles et à quelle heure tu vas à l’école.</a:t>
            </a:r>
            <a:endParaRPr kumimoji="0" lang="fr-FR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5701899-17B4-4672-A57F-76FFE2FD6147}"/>
              </a:ext>
            </a:extLst>
          </p:cNvPr>
          <p:cNvSpPr/>
          <p:nvPr/>
        </p:nvSpPr>
        <p:spPr>
          <a:xfrm>
            <a:off x="3597962" y="3258247"/>
            <a:ext cx="4766488" cy="2843753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0337D5B-4E7E-4B51-87BB-4782589B8242}"/>
              </a:ext>
            </a:extLst>
          </p:cNvPr>
          <p:cNvSpPr txBox="1"/>
          <p:nvPr/>
        </p:nvSpPr>
        <p:spPr>
          <a:xfrm>
            <a:off x="3815920" y="3383753"/>
            <a:ext cx="4365638" cy="2533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Bonjour,  j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 m’appelle _____________.</a:t>
            </a:r>
          </a:p>
          <a:p>
            <a:pPr lvl="0">
              <a:lnSpc>
                <a:spcPct val="150000"/>
              </a:lnSpc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J’ai 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en ________. Je suis à l’école_______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 matin, je ________, je________ et je __________.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__________ à ____________ heures. 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__________à _____________  heures.</a:t>
            </a:r>
          </a:p>
        </p:txBody>
      </p:sp>
    </p:spTree>
    <p:extLst>
      <p:ext uri="{BB962C8B-B14F-4D97-AF65-F5344CB8AC3E}">
        <p14:creationId xmlns:p14="http://schemas.microsoft.com/office/powerpoint/2010/main" val="22987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Maintenant, vous allez prendre la parole.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D95339-7996-7EF5-9B78-829BA08B13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1CC3156-B956-ABD5-CD11-98ABC7D87BA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DA64FF-C6D7-D1E9-ACA2-FB2C9BCA6B9F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395BEAC-E1A9-9564-1098-75165AE930A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E03357-2DD3-17C9-76ED-10AE634AF3B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4C67F0D-33FF-B67B-9C66-4913C701DE0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A49B6CC-72B3-D822-61F6-07F9AD09D83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6936951-160D-F99A-F039-0068DD6B4F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8137" y="3402121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8F4EE07-CF04-3DE4-814F-837BDA1AF30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3124" y="2606599"/>
            <a:ext cx="938876" cy="1048901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D410D76D-63E7-4F49-B654-CDBA6D8197A0}"/>
              </a:ext>
            </a:extLst>
          </p:cNvPr>
          <p:cNvSpPr txBox="1"/>
          <p:nvPr/>
        </p:nvSpPr>
        <p:spPr>
          <a:xfrm>
            <a:off x="1076279" y="2186767"/>
            <a:ext cx="7225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parle de ce que tu fais le matin et dis à quelle heure tu te réveilles et à quelle heure tu vas à l’école.</a:t>
            </a:r>
            <a:endParaRPr kumimoji="0" lang="fr-FR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7808C62F-6B5F-432E-9469-C7EB15B16FB2}"/>
              </a:ext>
            </a:extLst>
          </p:cNvPr>
          <p:cNvSpPr/>
          <p:nvPr/>
        </p:nvSpPr>
        <p:spPr>
          <a:xfrm>
            <a:off x="3597962" y="3258247"/>
            <a:ext cx="4766488" cy="2843753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04920B7-F5CF-4CD9-94C2-308D3B4682B3}"/>
              </a:ext>
            </a:extLst>
          </p:cNvPr>
          <p:cNvSpPr txBox="1"/>
          <p:nvPr/>
        </p:nvSpPr>
        <p:spPr>
          <a:xfrm>
            <a:off x="3815920" y="3383753"/>
            <a:ext cx="4365638" cy="2533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Bonjour,  j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 m’appelle _____________.</a:t>
            </a:r>
          </a:p>
          <a:p>
            <a:pPr lvl="0">
              <a:lnSpc>
                <a:spcPct val="150000"/>
              </a:lnSpc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J’ai 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en ________. Je suis à l’école_______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 matin, je ________, je________ et je __________.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__________ à ____________ heures. 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__________à _____________  heures.</a:t>
            </a:r>
          </a:p>
        </p:txBody>
      </p:sp>
    </p:spTree>
    <p:extLst>
      <p:ext uri="{BB962C8B-B14F-4D97-AF65-F5344CB8AC3E}">
        <p14:creationId xmlns:p14="http://schemas.microsoft.com/office/powerpoint/2010/main" val="308263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0828" y="77524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parle à son voisin de ce qu’il fait le matin et dit à quelle heure il se réveille et à quelle heure il va à l’école.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66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439348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/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5367790" cy="756000"/>
          </a:xfrm>
        </p:spPr>
        <p:txBody>
          <a:bodyPr/>
          <a:lstStyle/>
          <a:p>
            <a:r>
              <a:rPr lang="fr-FR" sz="1400" dirty="0"/>
              <a:t>Prendre la parole en réutilisant les actes de parole enseignés.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Écrire des phrases.</a:t>
            </a:r>
          </a:p>
        </p:txBody>
      </p:sp>
      <p:pic>
        <p:nvPicPr>
          <p:cNvPr id="3" name="Espace réservé pour une image  2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20" name="Espace réservé pour une image  19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0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11" name="Groupe 10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/>
          <p:cNvSpPr txBox="1"/>
          <p:nvPr/>
        </p:nvSpPr>
        <p:spPr>
          <a:xfrm>
            <a:off x="2139721" y="392257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Lire et comprendre des phrases.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2317076" y="3546342"/>
            <a:ext cx="3027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très.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l’épeler ensemble : t-r-è-s.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592551" y="2716305"/>
            <a:ext cx="3958898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très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demain.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l’épeler ensemble : d-e-m-a-i-n.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774291" y="2796987"/>
            <a:ext cx="3595418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6600" b="1" kern="0" dirty="0">
                <a:solidFill>
                  <a:srgbClr val="424D7B"/>
                </a:solidFill>
                <a:latin typeface="Dosis SemiBold" pitchFamily="2" charset="0"/>
              </a:rPr>
              <a:t>demain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en silence. Après, on va écouter un audio.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4C93FE1-886D-DA24-CACC-E0A37CEB62EC}"/>
              </a:ext>
            </a:extLst>
          </p:cNvPr>
          <p:cNvSpPr txBox="1"/>
          <p:nvPr/>
        </p:nvSpPr>
        <p:spPr>
          <a:xfrm>
            <a:off x="859219" y="2092874"/>
            <a:ext cx="7672781" cy="277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pouss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in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grignot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des gr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ain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s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 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Les enfan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ts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ont très f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aim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Dem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ain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, je vais p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ein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dr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le mur.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proch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ain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tr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ain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arriv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à qu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in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z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heur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es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  <p:sp>
        <p:nvSpPr>
          <p:cNvPr id="4" name="Arc 3">
            <a:extLst>
              <a:ext uri="{FF2B5EF4-FFF2-40B4-BE49-F238E27FC236}">
                <a16:creationId xmlns:a16="http://schemas.microsoft.com/office/drawing/2014/main" id="{41A85439-F3D8-4DFC-81C7-09F6EA6E0A10}"/>
              </a:ext>
            </a:extLst>
          </p:cNvPr>
          <p:cNvSpPr/>
          <p:nvPr/>
        </p:nvSpPr>
        <p:spPr>
          <a:xfrm rot="7182353">
            <a:off x="1937657" y="3218110"/>
            <a:ext cx="359229" cy="272143"/>
          </a:xfrm>
          <a:prstGeom prst="arc">
            <a:avLst>
              <a:gd name="adj1" fmla="val 15521401"/>
              <a:gd name="adj2" fmla="val 2900086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 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8FA29C0-E07E-4282-9C5F-70F386E31CE6}"/>
              </a:ext>
            </a:extLst>
          </p:cNvPr>
          <p:cNvSpPr txBox="1"/>
          <p:nvPr/>
        </p:nvSpPr>
        <p:spPr>
          <a:xfrm>
            <a:off x="859219" y="2092874"/>
            <a:ext cx="7672781" cy="277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pouss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in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grignot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des gr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ain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s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 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Les enfan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ts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ont très f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aim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Dem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ain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, je vais p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ein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dr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le mur.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proch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ain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tr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ain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arriv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à qu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in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z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heur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es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8149A7EB-4262-4B72-B5C4-DFB56827EF71}"/>
              </a:ext>
            </a:extLst>
          </p:cNvPr>
          <p:cNvSpPr/>
          <p:nvPr/>
        </p:nvSpPr>
        <p:spPr>
          <a:xfrm rot="7182353">
            <a:off x="1937657" y="3218110"/>
            <a:ext cx="359229" cy="272143"/>
          </a:xfrm>
          <a:prstGeom prst="arc">
            <a:avLst>
              <a:gd name="adj1" fmla="val 15521401"/>
              <a:gd name="adj2" fmla="val 2900086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Phrases N2 SEM2 S5">
            <a:hlinkClick r:id="" action="ppaction://media"/>
            <a:extLst>
              <a:ext uri="{FF2B5EF4-FFF2-40B4-BE49-F238E27FC236}">
                <a16:creationId xmlns:a16="http://schemas.microsoft.com/office/drawing/2014/main" id="{A4C3B88E-F82A-7F99-441F-5C6DC446F7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54267" y="993047"/>
            <a:ext cx="271463" cy="2714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29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 txBox="1"/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?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58144DA-3A54-4794-8564-23A779F4B298}"/>
              </a:ext>
            </a:extLst>
          </p:cNvPr>
          <p:cNvSpPr txBox="1"/>
          <p:nvPr/>
        </p:nvSpPr>
        <p:spPr>
          <a:xfrm>
            <a:off x="859219" y="2092874"/>
            <a:ext cx="7672781" cy="277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pouss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in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grignot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des gr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ain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s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 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Les enfan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ts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ont très f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aim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Dem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ain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, je vais p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ein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dr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le mur.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proch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ain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tr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ain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arriv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à qu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in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z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heur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es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6B46240D-1EFA-4945-AC56-DFDD9D032A0E}"/>
              </a:ext>
            </a:extLst>
          </p:cNvPr>
          <p:cNvSpPr/>
          <p:nvPr/>
        </p:nvSpPr>
        <p:spPr>
          <a:xfrm rot="7182353">
            <a:off x="1937657" y="3218110"/>
            <a:ext cx="359229" cy="272143"/>
          </a:xfrm>
          <a:prstGeom prst="arc">
            <a:avLst>
              <a:gd name="adj1" fmla="val 15521401"/>
              <a:gd name="adj2" fmla="val 2900086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Regardez cette image. Voici le singe et son ami le perroquet.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01644A-0203-4856-BE8B-7FCE421FF0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625" y="2155372"/>
            <a:ext cx="4398750" cy="342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le singe et le perroquet sont à l’aéroport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8BD719F-4064-491D-95B6-CCE46D3220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625" y="2155372"/>
            <a:ext cx="4398750" cy="342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le singe et le perroquet prennent le train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6A69D14-61C1-467B-95C7-B26BD898EC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625" y="2155372"/>
            <a:ext cx="4398750" cy="342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6032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l’avion du singe et du perroquet arrive à huit heures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BD6CDD3-2545-4C3E-8BDF-7A3AAAB90F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625" y="2155372"/>
            <a:ext cx="4398750" cy="342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40232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l’avion du singe et de son ami arrive à neuf heures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E7CFE07-F968-4AB1-8A25-D8B62F6359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625" y="2155372"/>
            <a:ext cx="4398750" cy="342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7501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silencieusement les phrases. Personne ne lit les phrases à voix haute.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les numéros des bonnes phrases sur l’ardoise : 1, 2,3 ou 4.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3DF1004-A085-47A5-A9A7-F3532E188B34}"/>
              </a:ext>
            </a:extLst>
          </p:cNvPr>
          <p:cNvSpPr txBox="1"/>
          <p:nvPr/>
        </p:nvSpPr>
        <p:spPr>
          <a:xfrm>
            <a:off x="396530" y="2900797"/>
            <a:ext cx="5546924" cy="2060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singe et le perroquet sont à l’aéroport.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singe et le perroquet prennent le train.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L’avion des deux amis arrive à huit heures.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L’avion des deux amis arrive à neuf heures.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1F0B419-C905-499E-9B79-A8D8B5D909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971" y="2900797"/>
            <a:ext cx="2827886" cy="22878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1999" y="756000"/>
            <a:ext cx="693204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Les bonnes réponses sont les numéros 1 et 4. 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E45187B-CDF6-4049-A96D-E5DD5F2443DE}"/>
              </a:ext>
            </a:extLst>
          </p:cNvPr>
          <p:cNvSpPr txBox="1"/>
          <p:nvPr/>
        </p:nvSpPr>
        <p:spPr>
          <a:xfrm>
            <a:off x="396530" y="2900797"/>
            <a:ext cx="5546924" cy="2060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rgbClr val="C00000"/>
                </a:solidFill>
                <a:latin typeface="Dosis SemiBold" pitchFamily="2" charset="0"/>
              </a:rPr>
              <a:t>Le singe et le perroquet sont à l’aéroport.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singe et le perroquet prennent le train.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L’avion des deux amis arrive à huit heures.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rgbClr val="C00000"/>
                </a:solidFill>
                <a:latin typeface="Dosis SemiBold" pitchFamily="2" charset="0"/>
              </a:rPr>
              <a:t>L’avion des deux amis arrive à neuf heures.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06BFE62-E47A-4A91-BD12-73F63C9A62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845" y="2900797"/>
            <a:ext cx="2827886" cy="22878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92E32AE0-A3EA-44D3-A4DE-DBEAA330EC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892" y="1850571"/>
            <a:ext cx="3064402" cy="4700369"/>
          </a:xfrm>
          <a:prstGeom prst="rect">
            <a:avLst/>
          </a:prstGeom>
        </p:spPr>
      </p:pic>
      <p:sp>
        <p:nvSpPr>
          <p:cNvPr id="13" name="Titre 3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94. Avec votre voisin, lisez les phrases et cochez les bonnes réponses. Je vais circuler entre les rangs pour vous aider. 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4"/>
          <a:srcRect t="4959"/>
          <a:stretch>
            <a:fillRect/>
          </a:stretch>
        </p:blipFill>
        <p:spPr>
          <a:xfrm>
            <a:off x="5196025" y="2787027"/>
            <a:ext cx="3071468" cy="2355445"/>
          </a:xfrm>
          <a:prstGeom prst="rect">
            <a:avLst/>
          </a:prstGeom>
        </p:spPr>
      </p:pic>
      <p:sp>
        <p:nvSpPr>
          <p:cNvPr id="3" name="Rectangle : coins arrondis 2"/>
          <p:cNvSpPr/>
          <p:nvPr/>
        </p:nvSpPr>
        <p:spPr>
          <a:xfrm>
            <a:off x="1673363" y="4434260"/>
            <a:ext cx="3039931" cy="141642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AC4F90E-56CE-44DD-B9FC-EFF471639C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14" y="2198914"/>
            <a:ext cx="7849622" cy="3903086"/>
          </a:xfrm>
          <a:prstGeom prst="rect">
            <a:avLst/>
          </a:prstGeom>
        </p:spPr>
      </p:pic>
      <p:sp>
        <p:nvSpPr>
          <p:cNvPr id="2" name="Titre 3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13" name="Signe de multiplication 12">
            <a:extLst>
              <a:ext uri="{FF2B5EF4-FFF2-40B4-BE49-F238E27FC236}">
                <a16:creationId xmlns:a16="http://schemas.microsoft.com/office/drawing/2014/main" id="{7A716DF4-C616-488A-8D7A-3D07C5C1E22D}"/>
              </a:ext>
            </a:extLst>
          </p:cNvPr>
          <p:cNvSpPr/>
          <p:nvPr/>
        </p:nvSpPr>
        <p:spPr>
          <a:xfrm>
            <a:off x="724699" y="3733896"/>
            <a:ext cx="387276" cy="591671"/>
          </a:xfrm>
          <a:prstGeom prst="mathMultiply">
            <a:avLst>
              <a:gd name="adj1" fmla="val 14218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00189418-35B7-4291-8C88-C6F98AB12CD6}"/>
              </a:ext>
            </a:extLst>
          </p:cNvPr>
          <p:cNvSpPr/>
          <p:nvPr/>
        </p:nvSpPr>
        <p:spPr>
          <a:xfrm>
            <a:off x="724699" y="4564810"/>
            <a:ext cx="387276" cy="591671"/>
          </a:xfrm>
          <a:prstGeom prst="mathMultiply">
            <a:avLst>
              <a:gd name="adj1" fmla="val 14218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056" y="5038460"/>
            <a:ext cx="6254069" cy="1446177"/>
          </a:xfrm>
          <a:prstGeom prst="rect">
            <a:avLst/>
          </a:prstGeom>
        </p:spPr>
      </p:pic>
      <p:sp>
        <p:nvSpPr>
          <p:cNvPr id="10" name="Espace réservé du texte 9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et comprendre des phrases.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/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5277419" cy="756000"/>
          </a:xfrm>
        </p:spPr>
        <p:txBody>
          <a:bodyPr/>
          <a:lstStyle/>
          <a:p>
            <a:r>
              <a:rPr lang="fr-FR" sz="1400" dirty="0"/>
              <a:t>Prendre la parole en réutilisant les actes de parole enseignés.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/>
          <p:cNvSpPr txBox="1"/>
          <p:nvPr/>
        </p:nvSpPr>
        <p:spPr>
          <a:xfrm>
            <a:off x="2302530" y="5136820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3. Écriture  </a:t>
            </a:r>
          </a:p>
        </p:txBody>
      </p:sp>
      <p:sp>
        <p:nvSpPr>
          <p:cNvPr id="20" name="Espace réservé du texte 5"/>
          <p:cNvSpPr txBox="1"/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Écriture de phrases.</a:t>
            </a:r>
          </a:p>
        </p:txBody>
      </p:sp>
      <p:sp>
        <p:nvSpPr>
          <p:cNvPr id="7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" name="Espace réservé du texte 5"/>
          <p:cNvSpPr txBox="1"/>
          <p:nvPr/>
        </p:nvSpPr>
        <p:spPr>
          <a:xfrm>
            <a:off x="-2726185" y="102937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49506" y="756000"/>
            <a:ext cx="688249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cette phrase. Vous allez l’écrire après. Tenez-vous prêts. 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F360CA83-026A-4A05-948F-44A87C335241}"/>
              </a:ext>
            </a:extLst>
          </p:cNvPr>
          <p:cNvGrpSpPr/>
          <p:nvPr/>
        </p:nvGrpSpPr>
        <p:grpSpPr>
          <a:xfrm>
            <a:off x="980367" y="2606442"/>
            <a:ext cx="7265832" cy="1645115"/>
            <a:chOff x="490466" y="2574345"/>
            <a:chExt cx="6882494" cy="1645115"/>
          </a:xfrm>
        </p:grpSpPr>
        <p:pic>
          <p:nvPicPr>
            <p:cNvPr id="12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12912FB2-EAE3-4DBA-87E9-68A803C2C17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54" t="13473" r="24670" b="56881"/>
            <a:stretch>
              <a:fillRect/>
            </a:stretch>
          </p:blipFill>
          <p:spPr bwMode="auto">
            <a:xfrm>
              <a:off x="490466" y="2574345"/>
              <a:ext cx="6882494" cy="16451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9F3C810-9E2C-43E8-BAFE-9CA78616A68E}"/>
                </a:ext>
              </a:extLst>
            </p:cNvPr>
            <p:cNvSpPr/>
            <p:nvPr/>
          </p:nvSpPr>
          <p:spPr>
            <a:xfrm>
              <a:off x="1449634" y="2829498"/>
              <a:ext cx="5345178" cy="8194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600" b="1" dirty="0">
                  <a:solidFill>
                    <a:srgbClr val="00ACA4"/>
                  </a:solidFill>
                  <a:latin typeface="Dosis SemiBold" pitchFamily="2" charset="0"/>
                </a:rPr>
                <a:t>J</a:t>
              </a:r>
              <a:r>
                <a:rPr lang="fr-FR" sz="3600" b="1" dirty="0">
                  <a:solidFill>
                    <a:srgbClr val="565F88"/>
                  </a:solidFill>
                  <a:latin typeface="Dosis SemiBold" pitchFamily="2" charset="0"/>
                </a:rPr>
                <a:t>e vais à l’école à huit heures</a:t>
              </a:r>
              <a:r>
                <a:rPr lang="fr-FR" sz="36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3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435192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5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p:pic>
        <p:nvPicPr>
          <p:cNvPr id="24" name="Imag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49506" y="756000"/>
            <a:ext cx="688249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Dictée N2 SEM2 S5">
            <a:hlinkClick r:id="" action="ppaction://media"/>
            <a:extLst>
              <a:ext uri="{FF2B5EF4-FFF2-40B4-BE49-F238E27FC236}">
                <a16:creationId xmlns:a16="http://schemas.microsoft.com/office/drawing/2014/main" id="{DFD3F28A-D392-EC44-C9A2-6C47E0809B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903608" y="995487"/>
            <a:ext cx="271463" cy="2714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3F0CF13E-E6CB-46AB-A703-160B9ABC9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dictée.</a:t>
            </a:r>
            <a:endParaRPr lang="fr-FR" dirty="0"/>
          </a:p>
        </p:txBody>
      </p:sp>
      <p:pic>
        <p:nvPicPr>
          <p:cNvPr id="2" name="Dictée N2 SEM2 S5">
            <a:hlinkClick r:id="" action="ppaction://media"/>
            <a:extLst>
              <a:ext uri="{FF2B5EF4-FFF2-40B4-BE49-F238E27FC236}">
                <a16:creationId xmlns:a16="http://schemas.microsoft.com/office/drawing/2014/main" id="{964E66DF-E08D-118C-7F20-510F7049B4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03608" y="995487"/>
            <a:ext cx="271463" cy="27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97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Troisième dictée.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Dictée N2 SEM2 S5">
            <a:hlinkClick r:id="" action="ppaction://media"/>
            <a:extLst>
              <a:ext uri="{FF2B5EF4-FFF2-40B4-BE49-F238E27FC236}">
                <a16:creationId xmlns:a16="http://schemas.microsoft.com/office/drawing/2014/main" id="{821BA864-67A2-799C-9196-5C7F2B5235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03608" y="995487"/>
            <a:ext cx="271463" cy="27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43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SemiBold" pitchFamily="2" charset="0"/>
              </a:rPr>
              <a:t>Corrigez.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8F5D227-F569-2622-6E34-709F42D34E86}"/>
              </a:ext>
            </a:extLst>
          </p:cNvPr>
          <p:cNvGrpSpPr/>
          <p:nvPr/>
        </p:nvGrpSpPr>
        <p:grpSpPr>
          <a:xfrm>
            <a:off x="980367" y="2606442"/>
            <a:ext cx="7265832" cy="1645115"/>
            <a:chOff x="490466" y="2574345"/>
            <a:chExt cx="6882494" cy="1645115"/>
          </a:xfrm>
        </p:grpSpPr>
        <p:pic>
          <p:nvPicPr>
            <p:cNvPr id="7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28802B3D-3576-0D2A-30FE-A9FF3D1E10F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54" t="13473" r="24670" b="56881"/>
            <a:stretch>
              <a:fillRect/>
            </a:stretch>
          </p:blipFill>
          <p:spPr bwMode="auto">
            <a:xfrm>
              <a:off x="490466" y="2574345"/>
              <a:ext cx="6882494" cy="16451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A72766D-D07E-FC15-F1A1-E26EE2744A1F}"/>
                </a:ext>
              </a:extLst>
            </p:cNvPr>
            <p:cNvSpPr/>
            <p:nvPr/>
          </p:nvSpPr>
          <p:spPr>
            <a:xfrm>
              <a:off x="1449634" y="2829498"/>
              <a:ext cx="5304180" cy="8194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600" b="1" dirty="0">
                  <a:solidFill>
                    <a:srgbClr val="00ACA4"/>
                  </a:solidFill>
                  <a:latin typeface="Dosis SemiBold" pitchFamily="2" charset="0"/>
                </a:rPr>
                <a:t>J</a:t>
              </a:r>
              <a:r>
                <a:rPr lang="fr-FR" sz="3600" b="1" dirty="0">
                  <a:solidFill>
                    <a:srgbClr val="565F88"/>
                  </a:solidFill>
                  <a:latin typeface="Dosis SemiBold" pitchFamily="2" charset="0"/>
                </a:rPr>
                <a:t>e vais à l’école à huit heures</a:t>
              </a:r>
              <a:r>
                <a:rPr lang="fr-FR" sz="36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Ces mots sont en désordre. Écrivez sur vos cahiers une phrase correcte à partir de ces mots.</a:t>
            </a: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16CA1A7-05C4-3B4C-EB41-FFA071C846BA}"/>
              </a:ext>
            </a:extLst>
          </p:cNvPr>
          <p:cNvGrpSpPr/>
          <p:nvPr/>
        </p:nvGrpSpPr>
        <p:grpSpPr>
          <a:xfrm>
            <a:off x="500743" y="3090109"/>
            <a:ext cx="8175171" cy="677782"/>
            <a:chOff x="1017802" y="3429000"/>
            <a:chExt cx="6833055" cy="677782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D6BB9E4-993C-787C-C990-627298324E73}"/>
                </a:ext>
              </a:extLst>
            </p:cNvPr>
            <p:cNvSpPr/>
            <p:nvPr/>
          </p:nvSpPr>
          <p:spPr>
            <a:xfrm>
              <a:off x="5799828" y="3429000"/>
              <a:ext cx="2051029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 Kamal prend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0BD8451-6F49-4153-00D0-EC3C74CB7906}"/>
                </a:ext>
              </a:extLst>
            </p:cNvPr>
            <p:cNvSpPr/>
            <p:nvPr/>
          </p:nvSpPr>
          <p:spPr>
            <a:xfrm>
              <a:off x="1017802" y="3429000"/>
              <a:ext cx="2314888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le petit-déjeuner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7F7CF7C-5A00-49BA-2AD3-A4D13EB1D3EF}"/>
                </a:ext>
              </a:extLst>
            </p:cNvPr>
            <p:cNvSpPr/>
            <p:nvPr/>
          </p:nvSpPr>
          <p:spPr>
            <a:xfrm>
              <a:off x="3447131" y="3429000"/>
              <a:ext cx="2238256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à huit heures 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40541" y="756000"/>
            <a:ext cx="689145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D38095BC-4E12-4FDB-A81A-5AAE05B9EA33}"/>
              </a:ext>
            </a:extLst>
          </p:cNvPr>
          <p:cNvGrpSpPr/>
          <p:nvPr/>
        </p:nvGrpSpPr>
        <p:grpSpPr>
          <a:xfrm>
            <a:off x="500743" y="3090109"/>
            <a:ext cx="8175171" cy="677782"/>
            <a:chOff x="1017802" y="3429000"/>
            <a:chExt cx="6833055" cy="677782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E784B24-60F2-48F7-8DA1-8925D5C6DD60}"/>
                </a:ext>
              </a:extLst>
            </p:cNvPr>
            <p:cNvSpPr/>
            <p:nvPr/>
          </p:nvSpPr>
          <p:spPr>
            <a:xfrm>
              <a:off x="5799828" y="3429000"/>
              <a:ext cx="2051029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 Kamal prend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FC10385-D37B-4D56-ADF2-82E9C65F33BF}"/>
                </a:ext>
              </a:extLst>
            </p:cNvPr>
            <p:cNvSpPr/>
            <p:nvPr/>
          </p:nvSpPr>
          <p:spPr>
            <a:xfrm>
              <a:off x="1017802" y="3429000"/>
              <a:ext cx="2314888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le petit-déjeuner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F0F49F38-E8C3-43BC-BE8A-B715623EA2C0}"/>
                </a:ext>
              </a:extLst>
            </p:cNvPr>
            <p:cNvSpPr/>
            <p:nvPr/>
          </p:nvSpPr>
          <p:spPr>
            <a:xfrm>
              <a:off x="3447131" y="3429000"/>
              <a:ext cx="2238256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à huit heures 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31576" y="756000"/>
            <a:ext cx="690042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Je n’oublie pas la majuscule au début de la phrase, le point à la fin et les espaces entre les mots.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FFB3434-F23B-2104-7346-035EE6F3CB22}"/>
              </a:ext>
            </a:extLst>
          </p:cNvPr>
          <p:cNvGrpSpPr/>
          <p:nvPr/>
        </p:nvGrpSpPr>
        <p:grpSpPr>
          <a:xfrm>
            <a:off x="966371" y="2466632"/>
            <a:ext cx="7211257" cy="2203339"/>
            <a:chOff x="246227" y="2552834"/>
            <a:chExt cx="7211257" cy="2310699"/>
          </a:xfrm>
        </p:grpSpPr>
        <p:pic>
          <p:nvPicPr>
            <p:cNvPr id="5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D786DFD6-CD7C-E89C-F780-4EC78665979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22" t="22418" r="21551" b="32446"/>
            <a:stretch>
              <a:fillRect/>
            </a:stretch>
          </p:blipFill>
          <p:spPr bwMode="auto">
            <a:xfrm>
              <a:off x="246227" y="2552834"/>
              <a:ext cx="7211257" cy="23106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2EEFC8F-79D2-C36E-9005-10B456E22507}"/>
                </a:ext>
              </a:extLst>
            </p:cNvPr>
            <p:cNvSpPr txBox="1"/>
            <p:nvPr/>
          </p:nvSpPr>
          <p:spPr>
            <a:xfrm>
              <a:off x="246227" y="3123836"/>
              <a:ext cx="7211257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K</a:t>
              </a:r>
              <a:r>
                <a:rPr lang="fr-FR" sz="3200" b="1" dirty="0">
                  <a:solidFill>
                    <a:srgbClr val="565F88"/>
                  </a:solidFill>
                  <a:latin typeface="Dosis SemiBold" pitchFamily="2" charset="0"/>
                </a:rPr>
                <a:t>amal  prend  le  petit-déjeuner  à  huit  heures</a:t>
              </a: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95. Vous aller faire l’activité 5. Je vais circuler entre les rangs pour vous aider.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9275" y="2752717"/>
            <a:ext cx="2203904" cy="220390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90913AF-338C-47CC-B80B-7368A041B1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787" y="1872342"/>
            <a:ext cx="2998256" cy="4598910"/>
          </a:xfrm>
          <a:prstGeom prst="rect">
            <a:avLst/>
          </a:prstGeom>
        </p:spPr>
      </p:pic>
      <p:sp>
        <p:nvSpPr>
          <p:cNvPr id="7" name="Rectangle : coins arrondis 6"/>
          <p:cNvSpPr/>
          <p:nvPr/>
        </p:nvSpPr>
        <p:spPr>
          <a:xfrm>
            <a:off x="1585787" y="5200591"/>
            <a:ext cx="2925184" cy="79743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5"/>
          <p:cNvSpPr txBox="1"/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2CE847AD-FB00-414F-8419-FEAF13D07912}"/>
              </a:ext>
            </a:extLst>
          </p:cNvPr>
          <p:cNvGrpSpPr/>
          <p:nvPr/>
        </p:nvGrpSpPr>
        <p:grpSpPr>
          <a:xfrm>
            <a:off x="713014" y="2147333"/>
            <a:ext cx="7717971" cy="3933282"/>
            <a:chOff x="713014" y="2147333"/>
            <a:chExt cx="7717971" cy="3933282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F28D6C0-9C16-4159-916B-7C2EC1491C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3014" y="2147333"/>
              <a:ext cx="7717971" cy="393328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3FE2DFE3-1A1E-41FD-9EE8-56233F10D498}"/>
                </a:ext>
              </a:extLst>
            </p:cNvPr>
            <p:cNvSpPr txBox="1"/>
            <p:nvPr/>
          </p:nvSpPr>
          <p:spPr>
            <a:xfrm>
              <a:off x="1300821" y="3762116"/>
              <a:ext cx="536013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ACA4"/>
                  </a:solidFill>
                  <a:latin typeface="Dosis SemiBold" pitchFamily="2" charset="0"/>
                </a:rPr>
                <a:t>S</a:t>
              </a:r>
              <a:r>
                <a:rPr lang="fr-FR" sz="2800" dirty="0">
                  <a:solidFill>
                    <a:srgbClr val="C00000"/>
                  </a:solidFill>
                  <a:latin typeface="Dosis SemiBold" pitchFamily="2" charset="0"/>
                </a:rPr>
                <a:t>ami  va  à  l’école  à  huit  heures</a:t>
              </a:r>
              <a:r>
                <a:rPr lang="fr-FR" sz="2800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A01023B-B676-41C7-929B-015860E24EEC}"/>
                </a:ext>
              </a:extLst>
            </p:cNvPr>
            <p:cNvSpPr txBox="1"/>
            <p:nvPr/>
          </p:nvSpPr>
          <p:spPr>
            <a:xfrm>
              <a:off x="1222142" y="5376899"/>
              <a:ext cx="611080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ACA4"/>
                  </a:solidFill>
                  <a:latin typeface="Dosis SemiBold" pitchFamily="2" charset="0"/>
                </a:rPr>
                <a:t>L</a:t>
              </a:r>
              <a:r>
                <a:rPr lang="fr-FR" sz="2800" dirty="0">
                  <a:solidFill>
                    <a:srgbClr val="C00000"/>
                  </a:solidFill>
                  <a:latin typeface="Dosis SemiBold" pitchFamily="2" charset="0"/>
                </a:rPr>
                <a:t>ina  se  lève  à  sept  heures</a:t>
              </a:r>
              <a:r>
                <a:rPr lang="fr-FR" sz="2800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E2050C38-3516-4164-9A6A-41B5993188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178" y="1477490"/>
            <a:ext cx="3412178" cy="523380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recopiez-les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sur votre cahier.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800188" y="3468377"/>
            <a:ext cx="2109682" cy="936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Flèche : droite 9"/>
          <p:cNvSpPr/>
          <p:nvPr/>
        </p:nvSpPr>
        <p:spPr>
          <a:xfrm>
            <a:off x="3052435" y="3863105"/>
            <a:ext cx="673486" cy="146544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6AEB102-1DFC-CABD-AB46-735EFE2DC9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Espace réservé pour une image  2" descr="Une image contenant habits, illustration, dessin humoristique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8" name="majd_wav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34789" y="2231030"/>
            <a:ext cx="1874421" cy="333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393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C6983FD-F538-421B-AF05-5368533161A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5502B2-01C0-4934-80E3-22D9A5A61F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D111DF6-31E7-420D-A7F2-AD0614C3A43E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f0534ec5-868f-4ce6-85c7-99f0612daa5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1528</TotalTime>
  <Words>1245</Words>
  <Application>Microsoft Office PowerPoint</Application>
  <PresentationFormat>Affichage à l'écran (4:3)</PresentationFormat>
  <Paragraphs>159</Paragraphs>
  <Slides>46</Slides>
  <Notes>2</Notes>
  <HiddenSlides>0</HiddenSlides>
  <MMClips>8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46</vt:i4>
      </vt:variant>
    </vt:vector>
  </HeadingPairs>
  <TitlesOfParts>
    <vt:vector size="63" baseType="lpstr">
      <vt:lpstr>Dosis ExtraBold</vt:lpstr>
      <vt:lpstr>Aptos</vt:lpstr>
      <vt:lpstr>Wingdings</vt:lpstr>
      <vt:lpstr>Dosis Medium</vt:lpstr>
      <vt:lpstr>Calibri</vt:lpstr>
      <vt:lpstr>Arial</vt:lpstr>
      <vt:lpstr>Dosis</vt:lpstr>
      <vt:lpstr>Dosis SemiBold</vt:lpstr>
      <vt:lpstr>Aptos Display</vt:lpstr>
      <vt:lpstr>2_Conception personnalisée</vt:lpstr>
      <vt:lpstr>00_Env-Enseignant</vt:lpstr>
      <vt:lpstr>Oral</vt:lpstr>
      <vt:lpstr>Lecture</vt:lpstr>
      <vt:lpstr>Ecriture</vt:lpstr>
      <vt:lpstr>Thème Office</vt:lpstr>
      <vt:lpstr>1_Env-Enseignant</vt:lpstr>
      <vt:lpstr>1_Oral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La leçon de français commence maintenant.</vt:lpstr>
      <vt:lpstr>Aujourd’hui, nous allons apprendre à nous présenter, à parler de ce que nous faisons le matin et à dire à quelle heure nous nous réveillons et à quelle heure nous allons à l’école. Écoutez bien.</vt:lpstr>
      <vt:lpstr>Lecture de la vidéo.</vt:lpstr>
      <vt:lpstr>Maintenant, nous allons apprendre à nous présenter et à parler de ce que nous faisons le matin. Nous allons le faire en trois étapes. Soyez attentifs.</vt:lpstr>
      <vt:lpstr>Étape 1. Je vais vous expliquer la situation. </vt:lpstr>
      <vt:lpstr>Étape 2. Chacun réfléchit silencieusement à ce qu’il va dire dans sa prise de parole.</vt:lpstr>
      <vt:lpstr>Étape 3. Maintenant, vous allez prendre la parole. Qui veut passer au tableau ? </vt:lpstr>
      <vt:lpstr>Maintenant, tout le monde participe. Chacun parle à son voisin de ce qu’il fait le matin et dit à quelle heure il se réveille et à quelle heure il va à l’école.</vt:lpstr>
      <vt:lpstr>Plan de la séance 5</vt:lpstr>
      <vt:lpstr>Maintenant, on va faire de la lecture. </vt:lpstr>
      <vt:lpstr>C’est le mot : très.  On va l’épeler ensemble : t-r-è-s. </vt:lpstr>
      <vt:lpstr>C’est le mot : demain.  On va l’épeler ensemble : d-e-m-a-i-n.</vt:lpstr>
      <vt:lpstr>Lisez ces phrases en silence. Après, on va écouter un audio. </vt:lpstr>
      <vt:lpstr>Lecture de l’audio.  </vt:lpstr>
      <vt:lpstr>Présentation PowerPoint</vt:lpstr>
      <vt:lpstr>On passe à une autre activité. Regardez cette image. Voici le singe et son ami le perroquet.</vt:lpstr>
      <vt:lpstr>Est-ce que le singe et le perroquet sont à l’aéroport ? Qui veut répondre ? </vt:lpstr>
      <vt:lpstr>Est-ce que le singe et le perroquet prennent le train ? Qui veut répondre ? </vt:lpstr>
      <vt:lpstr>Est-ce que l’avion du singe et du perroquet arrive à huit heures ? Qui veut répondre ? </vt:lpstr>
      <vt:lpstr>Est-ce que l’avion du singe et de son ami arrive à neuf heures ? Qui veut répondre ? </vt:lpstr>
      <vt:lpstr>Prenez les ardoises.</vt:lpstr>
      <vt:lpstr>Lisez silencieusement les phrases. Personne ne lit les phrases à voix haute.  Écrivez les numéros des bonnes phrases sur l’ardoise : 1, 2,3 ou 4.</vt:lpstr>
      <vt:lpstr>Levez vos ardoises. </vt:lpstr>
      <vt:lpstr>Les bonnes réponses sont les numéros 1 et 4. </vt:lpstr>
      <vt:lpstr>Prenez vos livrets à la page 94. Avec votre voisin, lisez les phrases et cochez les bonnes réponses. Je vais circuler entre les rangs pour vous aider. </vt:lpstr>
      <vt:lpstr>Corrigez.</vt:lpstr>
      <vt:lpstr>Plan de la séance 5</vt:lpstr>
      <vt:lpstr>Lisez et observez cette phrase. Vous allez l’écrire après. Tenez-vous prêts.  </vt:lpstr>
      <vt:lpstr>Prenez vos cahiers. </vt:lpstr>
      <vt:lpstr>Dictée en cours.</vt:lpstr>
      <vt:lpstr>Deuxième dictée.</vt:lpstr>
      <vt:lpstr>Troisième dictée.</vt:lpstr>
      <vt:lpstr>Corrigez. </vt:lpstr>
      <vt:lpstr>On passe à une autre activité. Ces mots sont en désordre. Écrivez sur vos cahiers une phrase correcte à partir de ces mots.</vt:lpstr>
      <vt:lpstr>Qui veut lire sa phrase ?</vt:lpstr>
      <vt:lpstr>Corrigez. Je n’oublie pas la majuscule au début de la phrase, le point à la fin et les espaces entre les mots. </vt:lpstr>
      <vt:lpstr>Prenez vos livrets à la page 95. Vous aller faire l’activité 5. Je vais circuler entre les rangs pour vous aider. </vt:lpstr>
      <vt:lpstr>Présentation PowerPoint</vt:lpstr>
      <vt:lpstr>À la maison, lisez ces phrases et recopiez-les sur votre cahier. </vt:lpstr>
      <vt:lpstr>La séance d’aujourd’hui est terminée. À bientôt.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ramni;LAMIAE BEZZAZ</dc:creator>
  <cp:lastModifiedBy>KHALID.RAMNI</cp:lastModifiedBy>
  <cp:revision>133</cp:revision>
  <cp:lastPrinted>2025-08-13T10:11:00Z</cp:lastPrinted>
  <dcterms:created xsi:type="dcterms:W3CDTF">2025-08-01T12:31:00Z</dcterms:created>
  <dcterms:modified xsi:type="dcterms:W3CDTF">2026-03-31T10:17:55Z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3B21D82F96F244A88607757769314F0F_13</vt:lpwstr>
  </property>
  <property fmtid="{D5CDD505-2E9C-101B-9397-08002B2CF9AE}" pid="3" name="KSOProductBuildVer">
    <vt:lpwstr>1036-12.2.0.23131</vt:lpwstr>
  </property>
  <property fmtid="{D5CDD505-2E9C-101B-9397-08002B2CF9AE}" pid="4" name="ContentTypeId">
    <vt:lpwstr>0x0101003BE1CA3E4EEE7E478F0E6E453AD473F7</vt:lpwstr>
  </property>
</Properties>
</file>