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29"/>
  </p:notesMasterIdLst>
  <p:sldIdLst>
    <p:sldId id="256" r:id="rId19"/>
    <p:sldId id="1333" r:id="rId20"/>
    <p:sldId id="1285" r:id="rId21"/>
    <p:sldId id="1265" r:id="rId22"/>
    <p:sldId id="1338" r:id="rId23"/>
    <p:sldId id="1334" r:id="rId24"/>
    <p:sldId id="1335" r:id="rId25"/>
    <p:sldId id="1336" r:id="rId26"/>
    <p:sldId id="1337" r:id="rId27"/>
    <p:sldId id="1278" r:id="rId28"/>
  </p:sldIdLst>
  <p:sldSz cx="9144000" cy="6858000" type="screen4x3"/>
  <p:notesSz cx="6735763" cy="9866313"/>
  <p:embeddedFontLst>
    <p:embeddedFont>
      <p:font typeface="Dosis" pitchFamily="2" charset="0"/>
      <p:regular r:id="rId30"/>
      <p:bold r:id="rId31"/>
    </p:embeddedFont>
    <p:embeddedFont>
      <p:font typeface="Dosis ExtraBold" pitchFamily="2" charset="0"/>
      <p:bold r:id="rId32"/>
    </p:embeddedFont>
    <p:embeddedFont>
      <p:font typeface="Dosis Medium" pitchFamily="2" charset="0"/>
      <p:regular r:id="rId33"/>
      <p:bold r:id="rId34"/>
    </p:embeddedFont>
    <p:embeddedFont>
      <p:font typeface="Dosis SemiBold" pitchFamily="2" charset="0"/>
      <p:regular r:id="rId35"/>
      <p:bold r:id="rId36"/>
    </p:embeddedFont>
    <p:embeddedFont>
      <p:font typeface="Mistral" panose="03090702030407020403" pitchFamily="66" charset="0"/>
      <p:regular r:id="rId3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15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font" Target="fonts/font5.fntdata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font" Target="fonts/font7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2E8BCB-ABA0-4DDC-BC2F-8808E81FB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FC9F32-6F70-2843-A473-BE2CFA69212D}"/>
              </a:ext>
            </a:extLst>
          </p:cNvPr>
          <p:cNvSpPr txBox="1"/>
          <p:nvPr/>
        </p:nvSpPr>
        <p:spPr>
          <a:xfrm>
            <a:off x="5113463" y="4790946"/>
            <a:ext cx="387927" cy="461665"/>
          </a:xfrm>
          <a:prstGeom prst="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6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Saisie des résultat</a:t>
            </a:r>
            <a:r>
              <a:rPr lang="fr-FR" sz="1600" dirty="0"/>
              <a:t>s + Correction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révision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écrite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compétences écrites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2B27494B-8CC4-7AEE-50E6-C5A41A0464C8}"/>
              </a:ext>
            </a:extLst>
          </p:cNvPr>
          <p:cNvSpPr/>
          <p:nvPr/>
        </p:nvSpPr>
        <p:spPr>
          <a:xfrm>
            <a:off x="3248296" y="4546792"/>
            <a:ext cx="2194560" cy="320040"/>
          </a:xfrm>
          <a:prstGeom prst="roundRect">
            <a:avLst>
              <a:gd name="adj" fmla="val 20000"/>
            </a:avLst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fr-FR" sz="3200" b="1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18A074E-ED18-F951-DCAC-51CB673E1DDE}"/>
              </a:ext>
            </a:extLst>
          </p:cNvPr>
          <p:cNvSpPr/>
          <p:nvPr/>
        </p:nvSpPr>
        <p:spPr>
          <a:xfrm>
            <a:off x="3339736" y="4638232"/>
            <a:ext cx="2011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3D59"/>
                </a:solidFill>
              </a:rPr>
              <a:t>Durée  : 1h30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C0AF4B91-BFFA-3FA2-1584-150922E8A2ED}"/>
              </a:ext>
            </a:extLst>
          </p:cNvPr>
          <p:cNvSpPr txBox="1"/>
          <p:nvPr/>
        </p:nvSpPr>
        <p:spPr>
          <a:xfrm>
            <a:off x="1745672" y="2782669"/>
            <a:ext cx="656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Mots de la dictée : </a:t>
            </a:r>
          </a:p>
          <a:p>
            <a:r>
              <a:rPr lang="fr-FR" dirty="0"/>
              <a:t> </a:t>
            </a: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poule -  né – chou – loupe – du -  mou – roulé – nu – chéri .</a:t>
            </a:r>
          </a:p>
        </p:txBody>
      </p:sp>
      <p:sp>
        <p:nvSpPr>
          <p:cNvPr id="28" name="Titre 2">
            <a:extLst>
              <a:ext uri="{FF2B5EF4-FFF2-40B4-BE49-F238E27FC236}">
                <a16:creationId xmlns:a16="http://schemas.microsoft.com/office/drawing/2014/main" id="{C3F5988E-9172-25D0-71D2-625FF7D73750}"/>
              </a:ext>
            </a:extLst>
          </p:cNvPr>
          <p:cNvSpPr txBox="1">
            <a:spLocks/>
          </p:cNvSpPr>
          <p:nvPr/>
        </p:nvSpPr>
        <p:spPr>
          <a:xfrm>
            <a:off x="2452254" y="1401142"/>
            <a:ext cx="7342909" cy="1169782"/>
          </a:xfrm>
          <a:prstGeom prst="rect">
            <a:avLst/>
          </a:prstGeom>
        </p:spPr>
        <p:txBody>
          <a:bodyPr/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rgbClr val="FF0000"/>
                </a:solidFill>
              </a:rPr>
              <a:t>Choisir 3 mots de la liste suivante:</a:t>
            </a:r>
          </a:p>
          <a:p>
            <a:r>
              <a:rPr lang="fr-FR" dirty="0">
                <a:solidFill>
                  <a:srgbClr val="FF0000"/>
                </a:solidFill>
              </a:rPr>
              <a:t>1 mot avec ou</a:t>
            </a:r>
          </a:p>
          <a:p>
            <a:r>
              <a:rPr lang="fr-FR" dirty="0">
                <a:solidFill>
                  <a:srgbClr val="FF0000"/>
                </a:solidFill>
              </a:rPr>
              <a:t>1 mot avec ch </a:t>
            </a:r>
          </a:p>
          <a:p>
            <a:r>
              <a:rPr lang="fr-FR" dirty="0">
                <a:solidFill>
                  <a:srgbClr val="FF0000"/>
                </a:solidFill>
              </a:rPr>
              <a:t>1 mot avec 2 consonnes.   </a:t>
            </a:r>
          </a:p>
        </p:txBody>
      </p:sp>
    </p:spTree>
    <p:extLst>
      <p:ext uri="{BB962C8B-B14F-4D97-AF65-F5344CB8AC3E}">
        <p14:creationId xmlns:p14="http://schemas.microsoft.com/office/powerpoint/2010/main" val="138079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CC0A-A95A-94F7-E014-C3D52FA4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1FC07765-2E76-590A-5B53-80EFDABAAF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44218CD-5C87-2ABC-C2C2-0BDB60EA1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DACD7B-EE94-A722-F278-5F48E5895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768F60D-00CA-C9C2-6C4D-29BBD015FC2C}"/>
              </a:ext>
            </a:extLst>
          </p:cNvPr>
          <p:cNvSpPr/>
          <p:nvPr/>
        </p:nvSpPr>
        <p:spPr>
          <a:xfrm>
            <a:off x="442761" y="2920096"/>
            <a:ext cx="8181474" cy="1252377"/>
          </a:xfrm>
          <a:prstGeom prst="roundRect">
            <a:avLst/>
          </a:prstGeom>
          <a:solidFill>
            <a:srgbClr val="FCB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>
                <a:solidFill>
                  <a:srgbClr val="363F6F"/>
                </a:solidFill>
              </a:rPr>
              <a:t>Demandez aux élèves d’écrire leurs noms sur leurs copies </a:t>
            </a:r>
          </a:p>
        </p:txBody>
      </p:sp>
    </p:spTree>
    <p:extLst>
      <p:ext uri="{BB962C8B-B14F-4D97-AF65-F5344CB8AC3E}">
        <p14:creationId xmlns:p14="http://schemas.microsoft.com/office/powerpoint/2010/main" val="1758432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6995-0B85-D291-D6C9-A9674D78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FF164F-EFE5-F0F5-69CF-8C801FEF4B2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9CE52F-9049-6D53-C55F-C7B7FD842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F055C-1B11-8CE7-8CA3-C1223B469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A62AE19-87B6-53A0-3C55-C0FE63554405}"/>
              </a:ext>
            </a:extLst>
          </p:cNvPr>
          <p:cNvSpPr txBox="1"/>
          <p:nvPr/>
        </p:nvSpPr>
        <p:spPr>
          <a:xfrm>
            <a:off x="1682518" y="3429000"/>
            <a:ext cx="52907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60">
              <a:spcAft>
                <a:spcPts val="400"/>
              </a:spcAft>
              <a:defRPr/>
            </a:pPr>
            <a:r>
              <a:rPr lang="fr-FR" sz="4400" b="1" i="1" dirty="0">
                <a:solidFill>
                  <a:srgbClr val="C00000"/>
                </a:solidFill>
                <a:latin typeface="Dosis" panose="02010703020202060003" pitchFamily="2" charset="0"/>
              </a:rPr>
              <a:t>1.   Recopie  les mots .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3080132-DF6B-A652-7045-D7E3DD6D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Donner le temps nécessaire à la réalisation de l’exercice par tous les élèves  </a:t>
            </a:r>
          </a:p>
        </p:txBody>
      </p:sp>
    </p:spTree>
    <p:extLst>
      <p:ext uri="{BB962C8B-B14F-4D97-AF65-F5344CB8AC3E}">
        <p14:creationId xmlns:p14="http://schemas.microsoft.com/office/powerpoint/2010/main" val="1415940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CAB24-32DE-772E-32E7-94B902B93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872F98-48B2-B67C-3663-B0E0163B03B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E9D347A-2735-3ADB-7CE1-EBF540794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AE4A20-8562-FC39-6886-92FCF0AEBD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C848BBB-E2FB-31EE-B0E7-883B3BA0B1F0}"/>
              </a:ext>
            </a:extLst>
          </p:cNvPr>
          <p:cNvSpPr txBox="1"/>
          <p:nvPr/>
        </p:nvSpPr>
        <p:spPr>
          <a:xfrm>
            <a:off x="726554" y="1978961"/>
            <a:ext cx="10920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60">
              <a:spcAft>
                <a:spcPts val="400"/>
              </a:spcAft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2. Complète les mots avec les lettres manquantes.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32C3A2-BB18-1EEB-22BC-A59E8A28B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r="5942" b="50991"/>
          <a:stretch>
            <a:fillRect/>
          </a:stretch>
        </p:blipFill>
        <p:spPr>
          <a:xfrm>
            <a:off x="726554" y="2809702"/>
            <a:ext cx="7051964" cy="1238595"/>
          </a:xfrm>
          <a:prstGeom prst="rect">
            <a:avLst/>
          </a:prstGeom>
        </p:spPr>
      </p:pic>
      <p:sp>
        <p:nvSpPr>
          <p:cNvPr id="5" name="Titre 2">
            <a:extLst>
              <a:ext uri="{FF2B5EF4-FFF2-40B4-BE49-F238E27FC236}">
                <a16:creationId xmlns:a16="http://schemas.microsoft.com/office/drawing/2014/main" id="{A12C8E9F-9A05-1FB7-CA1B-EECD6403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Donner le temps nécessaire à la réalisation de l’exercice par tous les élèves 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Afficher uniquement les images correspondant à l’exercice sur la copie des élèves.  </a:t>
            </a:r>
          </a:p>
        </p:txBody>
      </p:sp>
    </p:spTree>
    <p:extLst>
      <p:ext uri="{BB962C8B-B14F-4D97-AF65-F5344CB8AC3E}">
        <p14:creationId xmlns:p14="http://schemas.microsoft.com/office/powerpoint/2010/main" val="1336948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03816-544F-FDAA-9024-6BFEB206D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5FEF9115-60E4-82CC-9FFF-B802836593D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695112-8A62-490F-69B0-122F14BB6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14DAA3-528C-C736-B886-0401D8772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92676C0-15AD-C6C3-819F-AFF3EB5F8772}"/>
              </a:ext>
            </a:extLst>
          </p:cNvPr>
          <p:cNvSpPr txBox="1"/>
          <p:nvPr/>
        </p:nvSpPr>
        <p:spPr>
          <a:xfrm>
            <a:off x="1059063" y="1992816"/>
            <a:ext cx="10920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60">
              <a:spcAft>
                <a:spcPts val="400"/>
              </a:spcAft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2. Complète les mots avec les lettres manquantes.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0AAFFF-1872-7B7A-DE45-F4969501B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" r="6195" b="49829"/>
          <a:stretch>
            <a:fillRect/>
          </a:stretch>
        </p:blipFill>
        <p:spPr>
          <a:xfrm>
            <a:off x="1059063" y="3164257"/>
            <a:ext cx="6483927" cy="1033132"/>
          </a:xfrm>
          <a:prstGeom prst="rect">
            <a:avLst/>
          </a:prstGeom>
        </p:spPr>
      </p:pic>
      <p:sp>
        <p:nvSpPr>
          <p:cNvPr id="5" name="Titre 2">
            <a:extLst>
              <a:ext uri="{FF2B5EF4-FFF2-40B4-BE49-F238E27FC236}">
                <a16:creationId xmlns:a16="http://schemas.microsoft.com/office/drawing/2014/main" id="{57C08599-CD94-78E6-C7F7-64AE681F6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Donner le temps nécessaire à la réalisation de l’exercice par tous les élèves 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Afficher uniquement les images correspondant à l’exercice sur la copie des élèves.  </a:t>
            </a:r>
          </a:p>
        </p:txBody>
      </p:sp>
    </p:spTree>
    <p:extLst>
      <p:ext uri="{BB962C8B-B14F-4D97-AF65-F5344CB8AC3E}">
        <p14:creationId xmlns:p14="http://schemas.microsoft.com/office/powerpoint/2010/main" val="396812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2C556-083A-1FFC-6C2E-DE2ADBF27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BB235EEC-38E5-5BAC-8995-1FE89FC9310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063BBE4-C4E2-24F9-004E-C2863C72B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076676-C307-FD0A-4401-806EBEB43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2">
            <a:extLst>
              <a:ext uri="{FF2B5EF4-FFF2-40B4-BE49-F238E27FC236}">
                <a16:creationId xmlns:a16="http://schemas.microsoft.com/office/drawing/2014/main" id="{3E557AFF-9F47-63BB-CD7D-E050607C3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Donner le temps nécessaire à l’écriture de chacun des 3 mots  dictés.</a:t>
            </a:r>
            <a:br>
              <a:rPr lang="fr-FR" dirty="0"/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9E4E5F-5E34-43F3-AB5D-E1EDBFD18782}"/>
              </a:ext>
            </a:extLst>
          </p:cNvPr>
          <p:cNvSpPr txBox="1"/>
          <p:nvPr/>
        </p:nvSpPr>
        <p:spPr>
          <a:xfrm>
            <a:off x="726555" y="2285070"/>
            <a:ext cx="2833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60">
              <a:spcAft>
                <a:spcPts val="400"/>
              </a:spcAft>
              <a:defRPr/>
            </a:pPr>
            <a:r>
              <a:rPr lang="fr-FR" sz="4400" b="1" i="1" dirty="0">
                <a:solidFill>
                  <a:srgbClr val="C00000"/>
                </a:solidFill>
                <a:latin typeface="Dosis" panose="02010703020202060003" pitchFamily="2" charset="0"/>
              </a:rPr>
              <a:t>3.   Dictée.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CC1C97-DC5B-805D-2AF4-B6EBE79A0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4" y="3429000"/>
            <a:ext cx="6534920" cy="170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80F8CA-9E32-43B4-9801-C9178885702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8159</TotalTime>
  <Words>218</Words>
  <Application>Microsoft Office PowerPoint</Application>
  <PresentationFormat>Affichage à l'écran (4:3)</PresentationFormat>
  <Paragraphs>31</Paragraphs>
  <Slides>10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10</vt:i4>
      </vt:variant>
    </vt:vector>
  </HeadingPairs>
  <TitlesOfParts>
    <vt:vector size="33" baseType="lpstr">
      <vt:lpstr>Dosis</vt:lpstr>
      <vt:lpstr>Calibri</vt:lpstr>
      <vt:lpstr>Wingdings</vt:lpstr>
      <vt:lpstr>Dosis ExtraBold</vt:lpstr>
      <vt:lpstr>Dosis Medium</vt:lpstr>
      <vt:lpstr>Mistral</vt:lpstr>
      <vt:lpstr>Arial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Organisation de la semaine 5</vt:lpstr>
      <vt:lpstr>Présentation PowerPoint</vt:lpstr>
      <vt:lpstr>Présentation PowerPoint</vt:lpstr>
      <vt:lpstr>Présentation PowerPoint</vt:lpstr>
      <vt:lpstr>Donner le temps nécessaire à la réalisation de l’exercice par tous les élèves  </vt:lpstr>
      <vt:lpstr>Donner le temps nécessaire à la réalisation de l’exercice par tous les élèves  Afficher uniquement les images correspondant à l’exercice sur la copie des élèves.  </vt:lpstr>
      <vt:lpstr>Donner le temps nécessaire à la réalisation de l’exercice par tous les élèves  Afficher uniquement les images correspondant à l’exercice sur la copie des élèves.  </vt:lpstr>
      <vt:lpstr>Donner le temps nécessaire à l’écriture de chacun des 3 mots  dictés. 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EL HAMDOUNI BTIHAJ</cp:lastModifiedBy>
  <cp:revision>55</cp:revision>
  <cp:lastPrinted>2025-08-13T10:11:39Z</cp:lastPrinted>
  <dcterms:created xsi:type="dcterms:W3CDTF">2025-08-01T12:31:49Z</dcterms:created>
  <dcterms:modified xsi:type="dcterms:W3CDTF">2026-04-27T10:24:40Z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