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5"/>
  </p:notesMasterIdLst>
  <p:handoutMasterIdLst>
    <p:handoutMasterId r:id="rId56"/>
  </p:handoutMasterIdLst>
  <p:sldIdLst>
    <p:sldId id="256" r:id="rId14"/>
    <p:sldId id="1043" r:id="rId15"/>
    <p:sldId id="1044" r:id="rId16"/>
    <p:sldId id="1140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41" r:id="rId34"/>
    <p:sldId id="846" r:id="rId35"/>
    <p:sldId id="1121" r:id="rId36"/>
    <p:sldId id="1142" r:id="rId37"/>
    <p:sldId id="1143" r:id="rId38"/>
    <p:sldId id="1069" r:id="rId39"/>
    <p:sldId id="866" r:id="rId40"/>
    <p:sldId id="1125" r:id="rId41"/>
    <p:sldId id="1127" r:id="rId42"/>
    <p:sldId id="1145" r:id="rId43"/>
    <p:sldId id="645" r:id="rId44"/>
    <p:sldId id="862" r:id="rId45"/>
    <p:sldId id="825" r:id="rId46"/>
    <p:sldId id="653" r:id="rId47"/>
    <p:sldId id="1090" r:id="rId48"/>
    <p:sldId id="1134" r:id="rId49"/>
    <p:sldId id="1041" r:id="rId50"/>
    <p:sldId id="837" r:id="rId51"/>
    <p:sldId id="838" r:id="rId52"/>
    <p:sldId id="840" r:id="rId53"/>
    <p:sldId id="1135" r:id="rId54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57"/>
      <p:bold r:id="rId58"/>
      <p:italic r:id="rId59"/>
      <p:boldItalic r:id="rId60"/>
    </p:embeddedFon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  <p:bold r:id="rId65"/>
    </p:embeddedFont>
    <p:embeddedFont>
      <p:font typeface="Dosis SemiBold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DC7D3"/>
    <a:srgbClr val="C7C7C7"/>
    <a:srgbClr val="565F88"/>
    <a:srgbClr val="757575"/>
    <a:srgbClr val="474F71"/>
    <a:srgbClr val="F2F2F2"/>
    <a:srgbClr val="EAF8FE"/>
    <a:srgbClr val="E7E6E6"/>
    <a:srgbClr val="9EE0F4"/>
    <a:srgbClr val="515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34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6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010F53-F997-4B2A-A258-A1E9C22AC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E9A7DA2-947D-4935-AE17-CBEBEC5B2225}"/>
              </a:ext>
            </a:extLst>
          </p:cNvPr>
          <p:cNvGrpSpPr/>
          <p:nvPr/>
        </p:nvGrpSpPr>
        <p:grpSpPr>
          <a:xfrm>
            <a:off x="4620125" y="2287642"/>
            <a:ext cx="4111200" cy="3564000"/>
            <a:chOff x="1112546" y="255456"/>
            <a:chExt cx="8942136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3FB5BB3-14C2-4AE2-821A-507E744FA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546" y="255456"/>
              <a:ext cx="4471068" cy="68580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55427D-3091-4BD1-8AB3-EE76EFF06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614" y="25545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D9507A-3A0F-4666-8B21-E96999FB02CF}"/>
              </a:ext>
            </a:extLst>
          </p:cNvPr>
          <p:cNvGrpSpPr/>
          <p:nvPr/>
        </p:nvGrpSpPr>
        <p:grpSpPr>
          <a:xfrm>
            <a:off x="412676" y="2287642"/>
            <a:ext cx="4111200" cy="3564000"/>
            <a:chOff x="-1558759" y="-90311"/>
            <a:chExt cx="8942136" cy="6858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A38004-D767-443B-A5CE-BF4A2EF0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309" y="-90311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9DBAFE1-88C9-4854-A637-344944FA5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58759" y="-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044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n - N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n - 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n - N</a:t>
            </a:r>
          </a:p>
          <a:p>
            <a:pPr marL="269875" indent="-269875"/>
            <a:r>
              <a:rPr lang="fr-FR" dirty="0"/>
              <a:t>Écriture - Lettre n - N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n - 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n - N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n.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n.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en réutilisant les actes de parole enseignés.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présenter, à parler de ce que nous faisons le matin et à dire ce que nous aimons faire à l’école.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94A74F77">
            <a:hlinkClick r:id="" action="ppaction://media"/>
            <a:extLst>
              <a:ext uri="{FF2B5EF4-FFF2-40B4-BE49-F238E27FC236}">
                <a16:creationId xmlns:a16="http://schemas.microsoft.com/office/drawing/2014/main" id="{6DEF7159-DAFF-48D7-881B-599A9967EF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8066" y="1895830"/>
            <a:ext cx="7727867" cy="434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49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nous présenter, à parler de ce que nous faisons le matin et à dire ce que nous aimons faire à l’école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dis ce que tu aimes faire à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516557A-96BD-4C28-8FF9-BEC7685EAEA8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dis ce que tu aimes faire à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8" y="2615133"/>
            <a:ext cx="4182491" cy="277699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49215" y="2762281"/>
            <a:ext cx="397673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_________, je __________ et je 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j’aime ___________et _____________.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parle de ce qu’il fait le matin et dit ce qu’il aime faire à l’école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la lettre n.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en réutilisant les actes de parole enseignés 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n.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n     N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EC27A84-7A99-4DD0-91C6-DD0090AEF704}"/>
              </a:ext>
            </a:extLst>
          </p:cNvPr>
          <p:cNvGrpSpPr/>
          <p:nvPr/>
        </p:nvGrpSpPr>
        <p:grpSpPr>
          <a:xfrm>
            <a:off x="666648" y="3087787"/>
            <a:ext cx="7810703" cy="682426"/>
            <a:chOff x="609434" y="3087787"/>
            <a:chExt cx="7810703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0EACB8-928C-476C-AEB2-0805828F99D7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E64D147-7CF3-434D-8B54-3E02E3B431A3}"/>
                </a:ext>
              </a:extLst>
            </p:cNvPr>
            <p:cNvSpPr/>
            <p:nvPr/>
          </p:nvSpPr>
          <p:spPr>
            <a:xfrm>
              <a:off x="402280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AA422BF-BFB0-45F2-96B8-48621E67196A}"/>
                </a:ext>
              </a:extLst>
            </p:cNvPr>
            <p:cNvSpPr/>
            <p:nvPr/>
          </p:nvSpPr>
          <p:spPr>
            <a:xfrm>
              <a:off x="516059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0CD0AA2-647D-465B-BC7F-9E126DC48806}"/>
                </a:ext>
              </a:extLst>
            </p:cNvPr>
            <p:cNvSpPr/>
            <p:nvPr/>
          </p:nvSpPr>
          <p:spPr>
            <a:xfrm>
              <a:off x="174722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BB72F64-5F3E-47B1-BDAC-1935C45BED5C}"/>
                </a:ext>
              </a:extLst>
            </p:cNvPr>
            <p:cNvSpPr/>
            <p:nvPr/>
          </p:nvSpPr>
          <p:spPr>
            <a:xfrm>
              <a:off x="629838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1293ECA-2DAF-4E4F-A86C-D30DBD1A131D}"/>
                </a:ext>
              </a:extLst>
            </p:cNvPr>
            <p:cNvSpPr/>
            <p:nvPr/>
          </p:nvSpPr>
          <p:spPr>
            <a:xfrm>
              <a:off x="288501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0E1EBB5-993A-40FF-85F4-7FC79DE752D5}"/>
                </a:ext>
              </a:extLst>
            </p:cNvPr>
            <p:cNvSpPr/>
            <p:nvPr/>
          </p:nvSpPr>
          <p:spPr>
            <a:xfrm>
              <a:off x="743617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ADEECDB-BA31-431E-89D2-BD325AA6B05F}"/>
              </a:ext>
            </a:extLst>
          </p:cNvPr>
          <p:cNvGrpSpPr/>
          <p:nvPr/>
        </p:nvGrpSpPr>
        <p:grpSpPr>
          <a:xfrm>
            <a:off x="666648" y="3087787"/>
            <a:ext cx="7810703" cy="682426"/>
            <a:chOff x="609434" y="3087787"/>
            <a:chExt cx="7810703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D02238-5493-46A6-A811-F49814A3CD02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C294A26-174F-4024-BEB9-72FFB97CD2AB}"/>
                </a:ext>
              </a:extLst>
            </p:cNvPr>
            <p:cNvSpPr/>
            <p:nvPr/>
          </p:nvSpPr>
          <p:spPr>
            <a:xfrm>
              <a:off x="402280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9BA06A6-2430-4F90-A468-33E59AAB02BB}"/>
                </a:ext>
              </a:extLst>
            </p:cNvPr>
            <p:cNvSpPr/>
            <p:nvPr/>
          </p:nvSpPr>
          <p:spPr>
            <a:xfrm>
              <a:off x="516059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89BD2D6-3398-4D2D-BEE4-3C366E1A16F0}"/>
                </a:ext>
              </a:extLst>
            </p:cNvPr>
            <p:cNvSpPr/>
            <p:nvPr/>
          </p:nvSpPr>
          <p:spPr>
            <a:xfrm>
              <a:off x="174722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320511-EBDB-4399-8F0B-06EFD564DFEB}"/>
                </a:ext>
              </a:extLst>
            </p:cNvPr>
            <p:cNvSpPr/>
            <p:nvPr/>
          </p:nvSpPr>
          <p:spPr>
            <a:xfrm>
              <a:off x="629838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AA71E4-995F-4850-8AFF-9A593EAC13A4}"/>
                </a:ext>
              </a:extLst>
            </p:cNvPr>
            <p:cNvSpPr/>
            <p:nvPr/>
          </p:nvSpPr>
          <p:spPr>
            <a:xfrm>
              <a:off x="288501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9DC794D-52F2-467B-9179-8EDAD7089426}"/>
                </a:ext>
              </a:extLst>
            </p:cNvPr>
            <p:cNvSpPr/>
            <p:nvPr/>
          </p:nvSpPr>
          <p:spPr>
            <a:xfrm>
              <a:off x="743617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851825" y="2118559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banan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not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animal</a:t>
            </a:r>
            <a:endParaRPr lang="fr-FR" sz="54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lun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nou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numéro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banane     note     animal</a:t>
            </a:r>
          </a:p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lune          nous      numéro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923546" y="3416032"/>
            <a:ext cx="171832" cy="6535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089583" y="2998520"/>
            <a:ext cx="171827" cy="148823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4268769" y="3062851"/>
            <a:ext cx="180398" cy="136813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6172951" y="5244912"/>
            <a:ext cx="171829" cy="6799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7915319" y="5279040"/>
            <a:ext cx="171829" cy="58871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5894430" y="3583685"/>
            <a:ext cx="166128" cy="35834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6358958" y="3492992"/>
            <a:ext cx="171828" cy="53402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30A1C876-97DC-4D58-9DCD-C8414A25EF6C}"/>
              </a:ext>
            </a:extLst>
          </p:cNvPr>
          <p:cNvSpPr/>
          <p:nvPr/>
        </p:nvSpPr>
        <p:spPr>
          <a:xfrm rot="16200000">
            <a:off x="7232592" y="3176125"/>
            <a:ext cx="163029" cy="11589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Parenthèse ouvrante 22">
            <a:extLst>
              <a:ext uri="{FF2B5EF4-FFF2-40B4-BE49-F238E27FC236}">
                <a16:creationId xmlns:a16="http://schemas.microsoft.com/office/drawing/2014/main" id="{E51029B5-17CD-4873-8438-80E50CC394B7}"/>
              </a:ext>
            </a:extLst>
          </p:cNvPr>
          <p:cNvSpPr/>
          <p:nvPr/>
        </p:nvSpPr>
        <p:spPr>
          <a:xfrm rot="16200000">
            <a:off x="1329721" y="4957983"/>
            <a:ext cx="171827" cy="13577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DF5DC603-56CE-4075-819A-EDAAA11E7915}"/>
              </a:ext>
            </a:extLst>
          </p:cNvPr>
          <p:cNvSpPr/>
          <p:nvPr/>
        </p:nvSpPr>
        <p:spPr>
          <a:xfrm rot="16200000">
            <a:off x="4184569" y="4900409"/>
            <a:ext cx="171828" cy="149315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Parenthèse ouvrante 24">
            <a:extLst>
              <a:ext uri="{FF2B5EF4-FFF2-40B4-BE49-F238E27FC236}">
                <a16:creationId xmlns:a16="http://schemas.microsoft.com/office/drawing/2014/main" id="{AFD2DEBC-5AC8-4ECA-BA7B-DFAB1942708D}"/>
              </a:ext>
            </a:extLst>
          </p:cNvPr>
          <p:cNvSpPr/>
          <p:nvPr/>
        </p:nvSpPr>
        <p:spPr>
          <a:xfrm rot="16200000">
            <a:off x="7100755" y="5107710"/>
            <a:ext cx="171828" cy="94956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52EBF94-625F-4A3A-AC19-F0FF5FECD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1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2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521785" y="2174117"/>
            <a:ext cx="657584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abila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imal.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ora a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Mi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 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E2C0D48-1FD0-4601-B815-90BC542B73D2}"/>
              </a:ext>
            </a:extLst>
          </p:cNvPr>
          <p:cNvSpPr txBox="1"/>
          <p:nvPr/>
        </p:nvSpPr>
        <p:spPr>
          <a:xfrm>
            <a:off x="1521785" y="2174117"/>
            <a:ext cx="657584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abila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imal.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ora a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Mi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 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phrases N1 SEM2 S5">
            <a:hlinkClick r:id="" action="ppaction://media"/>
            <a:extLst>
              <a:ext uri="{FF2B5EF4-FFF2-40B4-BE49-F238E27FC236}">
                <a16:creationId xmlns:a16="http://schemas.microsoft.com/office/drawing/2014/main" id="{3EDD1EC9-E0D3-AB61-FFCF-6C718D5079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26163" y="926269"/>
            <a:ext cx="271462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abila à u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n 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imal.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425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ora a u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e bo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e 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ot</a:t>
            </a:r>
            <a:r>
              <a:rPr lang="fr-FR" sz="66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625FC1-89C6-4B4D-90C5-FDAE69D832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425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Mi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a à u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e ba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990533-0338-494E-A5B1-0F8960B6D5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913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6D4150C-3682-4A85-9EEE-32AE4CD37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544173"/>
            <a:ext cx="3360849" cy="515507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88.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75977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0D43B8-74D0-4A38-AFBA-5AF6EB46E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65" y="3245629"/>
            <a:ext cx="4526672" cy="12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n.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n.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en réutilisant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118" y="775249"/>
            <a:ext cx="6835943" cy="612000"/>
          </a:xfrm>
          <a:solidFill>
            <a:srgbClr val="E5E5E5"/>
          </a:solidFill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544896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N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bil   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    un    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nim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l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2079231" y="3551556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511173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7F2D465-F3BE-CEF1-C83B-1BD8559E2E7D}"/>
              </a:ext>
            </a:extLst>
          </p:cNvPr>
          <p:cNvSpPr/>
          <p:nvPr/>
        </p:nvSpPr>
        <p:spPr>
          <a:xfrm>
            <a:off x="6167042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Nabil a un animal.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bil   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    un    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nim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l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8856709-AFF6-4EC9-82B9-62A93CFD3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819" y="1651057"/>
            <a:ext cx="3162013" cy="485009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90302" y="5202843"/>
            <a:ext cx="3095046" cy="7852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67435" y="756000"/>
            <a:ext cx="686456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89. On va faire l’activité 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C7607A-1B00-4C73-9B96-FF2A0F407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72" y="3140290"/>
            <a:ext cx="4488798" cy="1751666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D0DDB40A-EBD1-471F-AB4A-C5FE2EEA7E0F}"/>
              </a:ext>
            </a:extLst>
          </p:cNvPr>
          <p:cNvGrpSpPr/>
          <p:nvPr/>
        </p:nvGrpSpPr>
        <p:grpSpPr>
          <a:xfrm>
            <a:off x="1604682" y="1857080"/>
            <a:ext cx="5858246" cy="4675695"/>
            <a:chOff x="648650" y="169683"/>
            <a:chExt cx="8764883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117E609-D7B7-477F-A5B7-72A40992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50" y="169683"/>
              <a:ext cx="4471068" cy="6858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B9576D6-DC7A-4A2D-B64B-622BD3FD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2465" y="169683"/>
              <a:ext cx="4471068" cy="6858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4, page 89, sur votre cahier et relire les phrases de l’activité 5, page 88.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777465" y="5094068"/>
            <a:ext cx="2577575" cy="8825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12569" y="5692697"/>
            <a:ext cx="2512357" cy="4093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7C1784-CEC1-4814-9363-B9C06DC60399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9804</TotalTime>
  <Words>900</Words>
  <Application>Microsoft Office PowerPoint</Application>
  <PresentationFormat>Affichage à l'écran (4:3)</PresentationFormat>
  <Paragraphs>133</Paragraphs>
  <Slides>41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41</vt:i4>
      </vt:variant>
    </vt:vector>
  </HeadingPairs>
  <TitlesOfParts>
    <vt:vector size="61" baseType="lpstr">
      <vt:lpstr>Dosis ExtraBold</vt:lpstr>
      <vt:lpstr>Dosis Medium</vt:lpstr>
      <vt:lpstr>Century Gothic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le matin et à dire ce que nous aimons faire à l’école. Écoutez bien.</vt:lpstr>
      <vt:lpstr>Lecture de la vidéo.</vt:lpstr>
      <vt:lpstr>Maintenant, nous allons apprendre à nous présenter, à parler de ce que nous faisons le matin et à dire ce que nous aimons faire à l’école.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parle de ce qu’il fait le matin et dit ce qu’il aime faire à l’école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un. </vt:lpstr>
      <vt:lpstr>Répétons ensemble : un. </vt:lpstr>
      <vt:lpstr>C’est le mot : une. </vt:lpstr>
      <vt:lpstr>Répétons ensemble : une. </vt:lpstr>
      <vt:lpstr>Lisez ces phrases en silence. Après, on va écouter un audio. </vt:lpstr>
      <vt:lpstr>Lecture de l’audio.  </vt:lpstr>
      <vt:lpstr>Qui veut lire ?</vt:lpstr>
      <vt:lpstr>Qui veut lire ?</vt:lpstr>
      <vt:lpstr>Qui veut lire ?</vt:lpstr>
      <vt:lpstr>Prenez le livret à la page 88. </vt:lpstr>
      <vt:lpstr>Présentation PowerPoint</vt:lpstr>
      <vt:lpstr>Plan de la séance 5</vt:lpstr>
      <vt:lpstr>Maintenant, nous allons apprendre à écrire des phrases contenant la lettre n.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Nabil a un animal.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4, page 89, sur votre cahier et relire les phrases de l’activité 5, page 88.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74</cp:revision>
  <cp:lastPrinted>2025-08-13T10:11:39Z</cp:lastPrinted>
  <dcterms:created xsi:type="dcterms:W3CDTF">2025-08-01T12:31:49Z</dcterms:created>
  <dcterms:modified xsi:type="dcterms:W3CDTF">2026-03-31T08:46:40Z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