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0" r:id="rId10"/>
    <p:sldMasterId id="2147483781" r:id="rId11"/>
  </p:sldMasterIdLst>
  <p:notesMasterIdLst>
    <p:notesMasterId r:id="rId60"/>
  </p:notesMasterIdLst>
  <p:sldIdLst>
    <p:sldId id="1043" r:id="rId12"/>
    <p:sldId id="1029" r:id="rId13"/>
    <p:sldId id="1030" r:id="rId14"/>
    <p:sldId id="1131" r:id="rId15"/>
    <p:sldId id="1053" r:id="rId16"/>
    <p:sldId id="799" r:id="rId17"/>
    <p:sldId id="841" r:id="rId18"/>
    <p:sldId id="779" r:id="rId19"/>
    <p:sldId id="1098" r:id="rId20"/>
    <p:sldId id="845" r:id="rId21"/>
    <p:sldId id="1135" r:id="rId22"/>
    <p:sldId id="1034" r:id="rId23"/>
    <p:sldId id="1054" r:id="rId24"/>
    <p:sldId id="1035" r:id="rId25"/>
    <p:sldId id="1095" r:id="rId26"/>
    <p:sldId id="1093" r:id="rId27"/>
    <p:sldId id="1096" r:id="rId28"/>
    <p:sldId id="955" r:id="rId29"/>
    <p:sldId id="800" r:id="rId30"/>
    <p:sldId id="1036" r:id="rId31"/>
    <p:sldId id="859" r:id="rId32"/>
    <p:sldId id="860" r:id="rId33"/>
    <p:sldId id="1101" r:id="rId34"/>
    <p:sldId id="816" r:id="rId35"/>
    <p:sldId id="680" r:id="rId36"/>
    <p:sldId id="1127" r:id="rId37"/>
    <p:sldId id="1106" r:id="rId38"/>
    <p:sldId id="1112" r:id="rId39"/>
    <p:sldId id="1115" r:id="rId40"/>
    <p:sldId id="1114" r:id="rId41"/>
    <p:sldId id="1116" r:id="rId42"/>
    <p:sldId id="1118" r:id="rId43"/>
    <p:sldId id="1133" r:id="rId44"/>
    <p:sldId id="645" r:id="rId45"/>
    <p:sldId id="862" r:id="rId46"/>
    <p:sldId id="825" r:id="rId47"/>
    <p:sldId id="1119" r:id="rId48"/>
    <p:sldId id="1090" r:id="rId49"/>
    <p:sldId id="1120" r:id="rId50"/>
    <p:sldId id="1107" r:id="rId51"/>
    <p:sldId id="1121" r:id="rId52"/>
    <p:sldId id="1108" r:id="rId53"/>
    <p:sldId id="1110" r:id="rId54"/>
    <p:sldId id="1111" r:id="rId55"/>
    <p:sldId id="1122" r:id="rId56"/>
    <p:sldId id="1123" r:id="rId57"/>
    <p:sldId id="840" r:id="rId58"/>
    <p:sldId id="1136" r:id="rId59"/>
  </p:sldIdLst>
  <p:sldSz cx="9144000" cy="6858000" type="screen4x3"/>
  <p:notesSz cx="6735763" cy="9866313"/>
  <p:embeddedFontLst>
    <p:embeddedFont>
      <p:font typeface="Bahnschrift SemiBold SemiConden" panose="020B0502040204020203" pitchFamily="34" charset="0"/>
      <p:bold r:id="rId61"/>
    </p:embeddedFont>
    <p:embeddedFont>
      <p:font typeface="Century Gothic" panose="020B0502020202020204" pitchFamily="34" charset="0"/>
      <p:regular r:id="rId62"/>
      <p:bold r:id="rId63"/>
      <p:italic r:id="rId64"/>
      <p:boldItalic r:id="rId65"/>
    </p:embeddedFon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  <p:bold r:id="rId70"/>
    </p:embeddedFont>
    <p:embeddedFont>
      <p:font typeface="Dosis SemiBold" pitchFamily="2" charset="0"/>
      <p:regular r:id="rId71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DCEAF7"/>
    <a:srgbClr val="EBE3F1"/>
    <a:srgbClr val="00ACA4"/>
    <a:srgbClr val="31859B"/>
    <a:srgbClr val="424D7B"/>
    <a:srgbClr val="FCFFFD"/>
    <a:srgbClr val="EAF8FE"/>
    <a:srgbClr val="E7E6E6"/>
    <a:srgbClr val="9EE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32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3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6.fntdata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font" Target="fonts/font1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presProps" Target="presProps.xml"/><Relationship Id="rId78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font" Target="fonts/font12.fntdata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7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5D009CA4-7ED4-495C-BA65-43414B07331A}"/>
    <pc:docChg chg="custSel addSld delSld modSld">
      <pc:chgData name="LAMIAE BEZZAZ" userId="f9bc3cc0-8e1c-4944-afa8-b4b36bbf20e1" providerId="ADAL" clId="{5D009CA4-7ED4-495C-BA65-43414B07331A}" dt="2026-03-24T15:04:05.142" v="9" actId="47"/>
      <pc:docMkLst>
        <pc:docMk/>
      </pc:docMkLst>
      <pc:sldChg chg="addSp delSp modSp delAnim modAnim">
        <pc:chgData name="LAMIAE BEZZAZ" userId="f9bc3cc0-8e1c-4944-afa8-b4b36bbf20e1" providerId="ADAL" clId="{5D009CA4-7ED4-495C-BA65-43414B07331A}" dt="2026-03-24T15:03:48.445" v="7" actId="14100"/>
        <pc:sldMkLst>
          <pc:docMk/>
          <pc:sldMk cId="1615047063" sldId="1098"/>
        </pc:sldMkLst>
        <pc:picChg chg="del">
          <ac:chgData name="LAMIAE BEZZAZ" userId="f9bc3cc0-8e1c-4944-afa8-b4b36bbf20e1" providerId="ADAL" clId="{5D009CA4-7ED4-495C-BA65-43414B07331A}" dt="2026-03-24T15:02:56.991" v="0" actId="478"/>
          <ac:picMkLst>
            <pc:docMk/>
            <pc:sldMk cId="1615047063" sldId="1098"/>
            <ac:picMk id="2" creationId="{621C070A-9AAA-4A12-ABA6-CB70E288EFAB}"/>
          </ac:picMkLst>
        </pc:picChg>
        <pc:picChg chg="add mod">
          <ac:chgData name="LAMIAE BEZZAZ" userId="f9bc3cc0-8e1c-4944-afa8-b4b36bbf20e1" providerId="ADAL" clId="{5D009CA4-7ED4-495C-BA65-43414B07331A}" dt="2026-03-24T15:03:48.445" v="7" actId="14100"/>
          <ac:picMkLst>
            <pc:docMk/>
            <pc:sldMk cId="1615047063" sldId="1098"/>
            <ac:picMk id="3" creationId="{B754DB48-C649-412D-AFF2-60AF1D2CF11D}"/>
          </ac:picMkLst>
        </pc:picChg>
      </pc:sldChg>
      <pc:sldChg chg="del">
        <pc:chgData name="LAMIAE BEZZAZ" userId="f9bc3cc0-8e1c-4944-afa8-b4b36bbf20e1" providerId="ADAL" clId="{5D009CA4-7ED4-495C-BA65-43414B07331A}" dt="2026-03-24T15:04:05.142" v="9" actId="47"/>
        <pc:sldMkLst>
          <pc:docMk/>
          <pc:sldMk cId="275920145" sldId="1132"/>
        </pc:sldMkLst>
      </pc:sldChg>
      <pc:sldChg chg="add">
        <pc:chgData name="LAMIAE BEZZAZ" userId="f9bc3cc0-8e1c-4944-afa8-b4b36bbf20e1" providerId="ADAL" clId="{5D009CA4-7ED4-495C-BA65-43414B07331A}" dt="2026-03-24T15:04:03.110" v="8"/>
        <pc:sldMkLst>
          <pc:docMk/>
          <pc:sldMk cId="4047274830" sldId="113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07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94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212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8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3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6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6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7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4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99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5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8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7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5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5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92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7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8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2874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4333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5684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6840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689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2553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7865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9747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6692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51977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1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7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40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93" r:id="rId10"/>
    <p:sldLayoutId id="2147483795" r:id="rId11"/>
    <p:sldLayoutId id="2147483796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04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808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8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46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1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4.png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7.png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png"/><Relationship Id="rId4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F074346-2FB5-49D4-BB39-4E32C4D81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1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E9A7DA2-947D-4935-AE17-CBEBEC5B2225}"/>
              </a:ext>
            </a:extLst>
          </p:cNvPr>
          <p:cNvGrpSpPr/>
          <p:nvPr/>
        </p:nvGrpSpPr>
        <p:grpSpPr>
          <a:xfrm>
            <a:off x="4620125" y="2287642"/>
            <a:ext cx="4111200" cy="3564000"/>
            <a:chOff x="1112546" y="255456"/>
            <a:chExt cx="8942136" cy="6858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3FB5BB3-14C2-4AE2-821A-507E744FA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2546" y="255456"/>
              <a:ext cx="4471068" cy="685800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855427D-3091-4BD1-8AB3-EE76EFF06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3614" y="255456"/>
              <a:ext cx="4471068" cy="6858000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D9507A-3A0F-4666-8B21-E96999FB02CF}"/>
              </a:ext>
            </a:extLst>
          </p:cNvPr>
          <p:cNvGrpSpPr/>
          <p:nvPr/>
        </p:nvGrpSpPr>
        <p:grpSpPr>
          <a:xfrm>
            <a:off x="412676" y="2287642"/>
            <a:ext cx="4111200" cy="3564000"/>
            <a:chOff x="-1558759" y="-90311"/>
            <a:chExt cx="8942136" cy="685800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6A38004-D767-443B-A5CE-BF4A2EF00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2309" y="-90311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9DBAFE1-88C9-4854-A637-344944FA5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58759" y="-9031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059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698708" y="221131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– Lettre n - N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n - N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n - N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n - N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Dialogue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n - N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Lettre n - N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- Lettre n - N</a:t>
            </a:r>
          </a:p>
          <a:p>
            <a:r>
              <a:rPr lang="fr-FR" dirty="0"/>
              <a:t>Écriture - Lettre n - N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1935918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F372D9-322C-5D09-E289-7378717F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mots avec la lettre n.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mots avec la lettre n.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E4D1A0-1FA0-C1A4-D509-AE82A255C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37610" y="188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154D0-F20A-AA4B-D921-885BB2E29F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3BEBF-1EEE-8D6F-B2DF-DD113FCE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572FB3-3F4F-6A79-98CB-B3104CE80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901" y="756000"/>
            <a:ext cx="72053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français. Majd et Nada vont nous aider.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BAF8FA-AA36-3FA4-436F-81C5962FB8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43A8CA6-BFCC-26B3-84B1-EF96FF3E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850772-3CC3-F34E-0BEC-3F597411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Adp_S4_N1">
            <a:hlinkClick r:id="" action="ppaction://media"/>
            <a:extLst>
              <a:ext uri="{FF2B5EF4-FFF2-40B4-BE49-F238E27FC236}">
                <a16:creationId xmlns:a16="http://schemas.microsoft.com/office/drawing/2014/main" id="{B754DB48-C649-412D-AFF2-60AF1D2CF1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8588" y="2517354"/>
            <a:ext cx="7930786" cy="30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4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253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DCCB-B05A-3DBF-6661-9F39A338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D71EE1-67AE-DDA3-BDD1-3A249435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On va écouter le dialogue une deuxième fois. Écoutez bien.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CB4B14-ADAC-F981-A1A7-941544B09CB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7546A2-6A2F-6DC2-6760-96D5E09F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BD1AF4-DD06-E766-C7CC-79D0A30DF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7BCD1EA-5B1E-6A6E-C3F9-66B6F66D4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8997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Adp_S4_N1">
            <a:hlinkClick r:id="" action="ppaction://media"/>
            <a:extLst>
              <a:ext uri="{FF2B5EF4-FFF2-40B4-BE49-F238E27FC236}">
                <a16:creationId xmlns:a16="http://schemas.microsoft.com/office/drawing/2014/main" id="{B754DB48-C649-412D-AFF2-60AF1D2CF1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8588" y="2341084"/>
            <a:ext cx="7930786" cy="318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9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253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D29413A-79F7-4061-99BB-F19CDB57C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09" y="1809946"/>
            <a:ext cx="6840001" cy="463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9006E3F-5496-42F3-AB76-0CE3CAA75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95" y="1962752"/>
            <a:ext cx="7107810" cy="400416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0B3E4E-0AE7-5EBB-396A-4B9982D876E2}"/>
              </a:ext>
            </a:extLst>
          </p:cNvPr>
          <p:cNvSpPr/>
          <p:nvPr/>
        </p:nvSpPr>
        <p:spPr>
          <a:xfrm>
            <a:off x="3200400" y="4616067"/>
            <a:ext cx="633469" cy="363557"/>
          </a:xfrm>
          <a:prstGeom prst="roundRect">
            <a:avLst/>
          </a:prstGeom>
          <a:solidFill>
            <a:srgbClr val="EBE3F1"/>
          </a:solidFill>
          <a:ln>
            <a:solidFill>
              <a:srgbClr val="EBE3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08F5835-AE56-44BF-0EF3-E8480BD76CB2}"/>
              </a:ext>
            </a:extLst>
          </p:cNvPr>
          <p:cNvSpPr/>
          <p:nvPr/>
        </p:nvSpPr>
        <p:spPr>
          <a:xfrm>
            <a:off x="3126954" y="5284424"/>
            <a:ext cx="633469" cy="363557"/>
          </a:xfrm>
          <a:prstGeom prst="roundRect">
            <a:avLst/>
          </a:prstGeom>
          <a:solidFill>
            <a:srgbClr val="DCEAF7"/>
          </a:solidFill>
          <a:ln>
            <a:solidFill>
              <a:srgbClr val="DCE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BD20508-7BCD-96B8-A812-522200A77DD9}"/>
              </a:ext>
            </a:extLst>
          </p:cNvPr>
          <p:cNvSpPr txBox="1"/>
          <p:nvPr/>
        </p:nvSpPr>
        <p:spPr>
          <a:xfrm>
            <a:off x="3283031" y="4616067"/>
            <a:ext cx="347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565F88"/>
                </a:solidFill>
                <a:latin typeface="Dosis" pitchFamily="2" charset="0"/>
              </a:rPr>
              <a:t>!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C53F03-605A-0078-A27F-8F0252463D94}"/>
              </a:ext>
            </a:extLst>
          </p:cNvPr>
          <p:cNvSpPr txBox="1"/>
          <p:nvPr/>
        </p:nvSpPr>
        <p:spPr>
          <a:xfrm>
            <a:off x="3115941" y="5288602"/>
            <a:ext cx="347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565F88"/>
                </a:solidFill>
                <a:latin typeface="Dosis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113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0164774-03F3-418B-57F7-4B560CF47D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27628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76B3385-7A26-22CD-1C22-0AE3F8E74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67618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CBFFA25-75E1-850C-695C-4E0218E4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2BCA87-853C-06BF-F7AB-353127E73C5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5C0805-7518-F74A-3402-995D61E741FA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4ADA36-CFCC-3F4A-8D00-4A287119180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85EE4D-E13D-381C-4EF4-FBCF81FD0ABA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912AF2D-1E8F-437F-53F6-E42FBC0AE7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923892-5F71-B9EE-2AE4-3CE7076BAE6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B79362-B4D4-4DBB-9E21-71FC8B438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88" y="2922576"/>
            <a:ext cx="4506012" cy="32092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E512B1-87F1-1A65-1255-378BA46718B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5E27493-3451-34CF-1067-E97C68686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18AA11-F36F-F524-1C78-9DE2F0037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F033DCAF-790F-4BB7-8007-658D8E13422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68555" y="2092025"/>
            <a:ext cx="1383692" cy="12241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2B8C928-9195-4E34-A256-EF93CFD8365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812492" y="2092026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559B8-1412-5C86-3CF7-8D847DD9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1BF20CDB-F92A-FC8F-7EFF-CB749D15B6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1A4856DD-28E1-3E8D-1E06-00226C3FBB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2C1A806-B3FF-0AB6-5250-D04ADDC0D35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27AB3D3-CE32-9E8D-B92E-E50E8F35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261446-C4C0-32A5-208E-D5ED92F24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8">
            <a:extLst>
              <a:ext uri="{FF2B5EF4-FFF2-40B4-BE49-F238E27FC236}">
                <a16:creationId xmlns:a16="http://schemas.microsoft.com/office/drawing/2014/main" id="{5B3469A4-4A57-A1D3-2C98-9B4CC88EE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EAA426-6A2F-DE87-40A6-5A05B0C6FC8A}"/>
              </a:ext>
            </a:extLst>
          </p:cNvPr>
          <p:cNvSpPr/>
          <p:nvPr/>
        </p:nvSpPr>
        <p:spPr>
          <a:xfrm>
            <a:off x="2112377" y="1791727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22F44B-AEFA-F771-8411-5A245B859677}"/>
              </a:ext>
            </a:extLst>
          </p:cNvPr>
          <p:cNvSpPr txBox="1"/>
          <p:nvPr/>
        </p:nvSpPr>
        <p:spPr>
          <a:xfrm>
            <a:off x="2353195" y="180062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3838ECA-F305-205C-9746-0ACE9A693112}"/>
              </a:ext>
            </a:extLst>
          </p:cNvPr>
          <p:cNvSpPr/>
          <p:nvPr/>
        </p:nvSpPr>
        <p:spPr>
          <a:xfrm>
            <a:off x="3832400" y="178704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39D383-7957-D3AA-F529-14D7A2296D90}"/>
              </a:ext>
            </a:extLst>
          </p:cNvPr>
          <p:cNvSpPr txBox="1"/>
          <p:nvPr/>
        </p:nvSpPr>
        <p:spPr>
          <a:xfrm>
            <a:off x="4073218" y="1776696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0EF6708-615A-1DB5-D0C6-BE5EF5565242}"/>
              </a:ext>
            </a:extLst>
          </p:cNvPr>
          <p:cNvSpPr/>
          <p:nvPr/>
        </p:nvSpPr>
        <p:spPr>
          <a:xfrm>
            <a:off x="5571674" y="17973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49445CF-F532-6B4F-5A9E-65E01921B50E}"/>
              </a:ext>
            </a:extLst>
          </p:cNvPr>
          <p:cNvSpPr txBox="1"/>
          <p:nvPr/>
        </p:nvSpPr>
        <p:spPr>
          <a:xfrm>
            <a:off x="5812492" y="17870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42DA45-ECA5-64BF-EF8D-30BA06464382}"/>
              </a:ext>
            </a:extLst>
          </p:cNvPr>
          <p:cNvSpPr txBox="1"/>
          <p:nvPr/>
        </p:nvSpPr>
        <p:spPr>
          <a:xfrm>
            <a:off x="1493018" y="2377652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sont dans la cour de récréation.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F359D52-21CA-C7DC-90E5-2802F9DD7357}"/>
              </a:ext>
            </a:extLst>
          </p:cNvPr>
          <p:cNvSpPr txBox="1"/>
          <p:nvPr/>
        </p:nvSpPr>
        <p:spPr>
          <a:xfrm>
            <a:off x="4030082" y="3634161"/>
            <a:ext cx="4458782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l’école?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273CDAD-A637-4A96-9452-984A87C99E86}"/>
              </a:ext>
            </a:extLst>
          </p:cNvPr>
          <p:cNvGrpSpPr/>
          <p:nvPr/>
        </p:nvGrpSpPr>
        <p:grpSpPr>
          <a:xfrm>
            <a:off x="708980" y="3161654"/>
            <a:ext cx="3274633" cy="2343599"/>
            <a:chOff x="1868555" y="2092025"/>
            <a:chExt cx="5327629" cy="403977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39D2D42-0DE2-41AD-A530-AE07530B6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1288" y="2922576"/>
              <a:ext cx="4506012" cy="320922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ACAC478-22EF-4471-B11F-7A2067938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3519EBE-0A9C-4F28-995A-CC142D4DD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5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E1DB-B39E-5CA1-69E8-76DFC53C3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4301A54-E135-EE35-089E-D4AF9883C0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4501382-7268-0A65-5383-AE1653682E8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9F40C8C-1951-513F-C6FA-92CD5E235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A14A93-5E16-2AC2-0BE4-3754A7433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9" name="Titre 8">
            <a:extLst>
              <a:ext uri="{FF2B5EF4-FFF2-40B4-BE49-F238E27FC236}">
                <a16:creationId xmlns:a16="http://schemas.microsoft.com/office/drawing/2014/main" id="{9DA65CFE-877A-7837-775B-987689F5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EBC696-CD67-66F7-CF14-3E2FAAF8CBFB}"/>
              </a:ext>
            </a:extLst>
          </p:cNvPr>
          <p:cNvSpPr/>
          <p:nvPr/>
        </p:nvSpPr>
        <p:spPr>
          <a:xfrm>
            <a:off x="2112377" y="1841303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CD0790-81B5-0D74-4BC3-13785760D29B}"/>
              </a:ext>
            </a:extLst>
          </p:cNvPr>
          <p:cNvSpPr txBox="1"/>
          <p:nvPr/>
        </p:nvSpPr>
        <p:spPr>
          <a:xfrm>
            <a:off x="2353195" y="1850202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00C1542-F397-5F66-3076-572AB7D7A8E9}"/>
              </a:ext>
            </a:extLst>
          </p:cNvPr>
          <p:cNvSpPr/>
          <p:nvPr/>
        </p:nvSpPr>
        <p:spPr>
          <a:xfrm>
            <a:off x="3832400" y="1836623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28A7943-AED7-C289-4277-0E7DCE5969E6}"/>
              </a:ext>
            </a:extLst>
          </p:cNvPr>
          <p:cNvSpPr txBox="1"/>
          <p:nvPr/>
        </p:nvSpPr>
        <p:spPr>
          <a:xfrm>
            <a:off x="4073218" y="1826272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E62121F-181C-1AC4-49F1-E88CDF4646F0}"/>
              </a:ext>
            </a:extLst>
          </p:cNvPr>
          <p:cNvSpPr/>
          <p:nvPr/>
        </p:nvSpPr>
        <p:spPr>
          <a:xfrm>
            <a:off x="5571674" y="1846974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F76E41A-55BC-42B4-7E91-627E42F604BA}"/>
              </a:ext>
            </a:extLst>
          </p:cNvPr>
          <p:cNvSpPr txBox="1"/>
          <p:nvPr/>
        </p:nvSpPr>
        <p:spPr>
          <a:xfrm>
            <a:off x="5812492" y="1836623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E12B435-0BFA-455E-B805-6FE2F415C412}"/>
              </a:ext>
            </a:extLst>
          </p:cNvPr>
          <p:cNvSpPr txBox="1"/>
          <p:nvPr/>
        </p:nvSpPr>
        <p:spPr>
          <a:xfrm>
            <a:off x="1560395" y="2363941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sont dans la cour de récréation.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34C42E5-8784-4BC8-AEA1-73AAFFA7AA6C}"/>
              </a:ext>
            </a:extLst>
          </p:cNvPr>
          <p:cNvSpPr txBox="1"/>
          <p:nvPr/>
        </p:nvSpPr>
        <p:spPr>
          <a:xfrm>
            <a:off x="3983613" y="3724369"/>
            <a:ext cx="4685192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l’école?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A973DBD-33DC-42C9-8086-A7501A388F4A}"/>
              </a:ext>
            </a:extLst>
          </p:cNvPr>
          <p:cNvGrpSpPr/>
          <p:nvPr/>
        </p:nvGrpSpPr>
        <p:grpSpPr>
          <a:xfrm>
            <a:off x="708980" y="3161654"/>
            <a:ext cx="3274633" cy="2343599"/>
            <a:chOff x="1868555" y="2092025"/>
            <a:chExt cx="5327629" cy="4039774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E5CA811-A0C6-4D86-A7B4-0A6D88745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1288" y="2922576"/>
              <a:ext cx="4506012" cy="320922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8C6CE9A-3593-4B04-9994-A9C588ED6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CC23CD1D-2E5A-4ED0-A0B1-A4989D54A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80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32ED-7FE2-A732-08E0-2B1F9820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D5E9897-7EEA-B2ED-F5DE-F360C866CA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04F7253-8E0C-DB38-91D8-501878BF0E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F6FAF955-7EF4-C8BB-F753-C15A271F6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1531A9-3F60-7FBC-2395-87E2DF62C7B1}"/>
              </a:ext>
            </a:extLst>
          </p:cNvPr>
          <p:cNvSpPr/>
          <p:nvPr/>
        </p:nvSpPr>
        <p:spPr>
          <a:xfrm>
            <a:off x="2112377" y="177519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B90071-1724-3083-0CCA-CE8ED9F0E602}"/>
              </a:ext>
            </a:extLst>
          </p:cNvPr>
          <p:cNvSpPr txBox="1"/>
          <p:nvPr/>
        </p:nvSpPr>
        <p:spPr>
          <a:xfrm>
            <a:off x="2371047" y="1769793"/>
            <a:ext cx="90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0DE099-2B50-B734-C09E-AEEF4D05102C}"/>
              </a:ext>
            </a:extLst>
          </p:cNvPr>
          <p:cNvSpPr/>
          <p:nvPr/>
        </p:nvSpPr>
        <p:spPr>
          <a:xfrm>
            <a:off x="3832400" y="177051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E141B5-CDB6-843F-A8AC-A90FAEB22D22}"/>
              </a:ext>
            </a:extLst>
          </p:cNvPr>
          <p:cNvSpPr txBox="1"/>
          <p:nvPr/>
        </p:nvSpPr>
        <p:spPr>
          <a:xfrm>
            <a:off x="4073218" y="176016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AE0955-3CF5-AC10-23FB-5507C01EE0A1}"/>
              </a:ext>
            </a:extLst>
          </p:cNvPr>
          <p:cNvSpPr/>
          <p:nvPr/>
        </p:nvSpPr>
        <p:spPr>
          <a:xfrm>
            <a:off x="5571674" y="1780870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18980D-0521-0D85-C00E-7D933C9E9244}"/>
              </a:ext>
            </a:extLst>
          </p:cNvPr>
          <p:cNvSpPr txBox="1"/>
          <p:nvPr/>
        </p:nvSpPr>
        <p:spPr>
          <a:xfrm>
            <a:off x="5812492" y="1770519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2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C34192-92C2-4476-95C4-23E94528B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F1B2964-AE0E-473C-8916-35E8F3003330}"/>
              </a:ext>
            </a:extLst>
          </p:cNvPr>
          <p:cNvSpPr txBox="1"/>
          <p:nvPr/>
        </p:nvSpPr>
        <p:spPr>
          <a:xfrm>
            <a:off x="1560395" y="2297837"/>
            <a:ext cx="585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Les deux amis sont dans la cour de récréation. Chacun pose à l’autre les questions suivantes :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A54BBDF-5AEE-4589-A779-2CB57561D156}"/>
              </a:ext>
            </a:extLst>
          </p:cNvPr>
          <p:cNvSpPr txBox="1"/>
          <p:nvPr/>
        </p:nvSpPr>
        <p:spPr>
          <a:xfrm>
            <a:off x="3983613" y="3836043"/>
            <a:ext cx="4861462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l’école?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71462B0-5A3D-4BA5-B760-5032F76082E1}"/>
              </a:ext>
            </a:extLst>
          </p:cNvPr>
          <p:cNvGrpSpPr/>
          <p:nvPr/>
        </p:nvGrpSpPr>
        <p:grpSpPr>
          <a:xfrm>
            <a:off x="708980" y="3161654"/>
            <a:ext cx="3274633" cy="2343599"/>
            <a:chOff x="1868555" y="2092025"/>
            <a:chExt cx="5327629" cy="403977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64CECCF-9A1D-4004-A735-B9FDDF70A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1288" y="2922576"/>
              <a:ext cx="4506012" cy="320922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2E53E8C-A8F3-495A-9C70-08A4367ED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68555" y="2092025"/>
              <a:ext cx="1383692" cy="1224189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441801D-1164-468F-92A6-A0A27F472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812492" y="2092026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87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19470" y="2561921"/>
            <a:ext cx="3469578" cy="23130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BEAFCEE-38EF-4905-A3F3-3D170F7ABAED}"/>
              </a:ext>
            </a:extLst>
          </p:cNvPr>
          <p:cNvSpPr txBox="1"/>
          <p:nvPr/>
        </p:nvSpPr>
        <p:spPr>
          <a:xfrm>
            <a:off x="4093738" y="3008638"/>
            <a:ext cx="4438262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Comment ça va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Qu’est-ce que tu fais le matin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Qu’est-ce que tu aimes faire à l’école?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 mots avec la lettre n.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F620A-E896-6974-DDFE-A4D451AF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3515409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336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de mots avec la lettre n.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82884" y="3457727"/>
            <a:ext cx="540000" cy="540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640BCCD-5F8F-8C53-9438-B85E8E1F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A2C1CCC-352A-AAE0-C5A5-13D328D3E5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1B303-91C5-FCD8-563C-3237FA715DC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2332C-957B-FE64-2A84-2C286A1F8A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FD8517B-345B-8F45-512B-FB7CB2E002C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04BA322B-4984-889F-20E9-C6DF576E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90A741-EB78-A3E2-CA82-2B9074B10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02CE5E-74E9-40F6-6FFA-AE5482AD5A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A47907C-4CC5-FE0C-1497-67B05614D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85307B-40A5-64BD-148C-2D81FFC6F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503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n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N</a:t>
            </a:r>
            <a:endParaRPr lang="fr-FR" sz="16600" dirty="0">
              <a:ln w="0"/>
              <a:solidFill>
                <a:srgbClr val="474F71"/>
              </a:solidFill>
              <a:latin typeface="Bahnschrift SemiBold SemiConden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320380-401F-4836-B260-05317F8644B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F78338B-E33B-4DF3-A226-515EDF340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D4656F-D5BE-4773-B96D-8FF6F3A4D6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510F91-43E1-4806-935B-1D174D1E0479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7570A6-DACF-484E-B9DF-8A265DC54FA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819AA1B-957D-4F50-8969-78B1BE3CBEAA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C3F0AF-46D3-4E6A-A0C0-3C009EBDC45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C2C5D2-3632-4772-9B6A-DA1C9C9C8EB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CBEF91-D491-41A3-8DE8-0A5F76273CF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A0446E-8032-4256-B933-9F264CB5BA7F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</p:grp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6A375E-D9BD-40F7-8EF8-710986B4E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C65BED1-47E5-4EB3-B559-3C20E92D7E9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A25CBB39-1B0F-4C15-9575-F8D60723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FFFF9-A2D4-436D-82F6-900D5BD73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9CC35C2-6056-4FDA-98D3-C3E3E3395695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E0062C2-7A2E-4DA2-8446-6E4298F5B0E8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D39B71C-C3AD-4394-BCE1-7403012D3E72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8FC1049-7B42-4284-92E4-B2131EACAA84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D11DF51-E039-49F5-A449-102545DC6952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6B9891E-5F4A-4E8B-AC72-29EA0561D696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19291ED-7F39-4915-943C-921CFD83EDBD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lire des mots contenant la lettre n.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C2A3ECD-FE69-4BD6-BBD8-3DD9AE5A4A0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4EC3091-AFE1-46DD-AA96-2947852A3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29B375-D406-4403-A3B0-0408DC16DF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Google Shape;99;p3">
            <a:extLst>
              <a:ext uri="{FF2B5EF4-FFF2-40B4-BE49-F238E27FC236}">
                <a16:creationId xmlns:a16="http://schemas.microsoft.com/office/drawing/2014/main" id="{BE6BCFF3-707F-4E4A-8810-4FF45C97EF2C}"/>
              </a:ext>
            </a:extLst>
          </p:cNvPr>
          <p:cNvSpPr txBox="1"/>
          <p:nvPr/>
        </p:nvSpPr>
        <p:spPr>
          <a:xfrm>
            <a:off x="851835" y="2214509"/>
            <a:ext cx="7793610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ba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n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a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n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  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n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ot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  a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n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imal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</a:t>
            </a:r>
          </a:p>
          <a:p>
            <a:pPr lvl="0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lu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n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        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n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ou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s        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n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uméro</a:t>
            </a:r>
            <a:endParaRPr sz="4800" dirty="0">
              <a:solidFill>
                <a:srgbClr val="424D7B"/>
              </a:solidFill>
              <a:latin typeface="Dosis SemiBold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1_P4_SEM2_S4_Fusion">
            <a:hlinkClick r:id="" action="ppaction://media"/>
            <a:extLst>
              <a:ext uri="{FF2B5EF4-FFF2-40B4-BE49-F238E27FC236}">
                <a16:creationId xmlns:a16="http://schemas.microsoft.com/office/drawing/2014/main" id="{C23A9B47-F0C7-D8FD-B3E9-53AFDA4BC4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0795" y="1829562"/>
            <a:ext cx="7358043" cy="41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59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588836" y="1983154"/>
            <a:ext cx="855516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banan</a:t>
            </a:r>
            <a:r>
              <a:rPr lang="fr-FR" sz="6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not</a:t>
            </a:r>
            <a:r>
              <a:rPr lang="fr-FR" sz="6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animal</a:t>
            </a:r>
          </a:p>
          <a:p>
            <a:pPr lvl="0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lun</a:t>
            </a:r>
            <a:r>
              <a:rPr lang="fr-FR" sz="6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nou</a:t>
            </a:r>
            <a:r>
              <a:rPr lang="fr-FR" sz="6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numér</a:t>
            </a:r>
            <a:r>
              <a:rPr lang="fr-FR" sz="6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D10F024-D99B-4F4F-99CD-82EA0153D4A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D9666E2-42A9-4333-820D-96AF7865C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834E3B-DB4A-49F1-A6EA-E0901F333D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B5BDD8-4656-4C5A-831A-7ED40F36EB21}"/>
              </a:ext>
            </a:extLst>
          </p:cNvPr>
          <p:cNvSpPr/>
          <p:nvPr/>
        </p:nvSpPr>
        <p:spPr>
          <a:xfrm rot="16200000">
            <a:off x="923546" y="3184677"/>
            <a:ext cx="171832" cy="65351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2089583" y="2767165"/>
            <a:ext cx="171827" cy="1488232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81D62F92-865E-48CE-8017-25EB22DBA20A}"/>
              </a:ext>
            </a:extLst>
          </p:cNvPr>
          <p:cNvSpPr/>
          <p:nvPr/>
        </p:nvSpPr>
        <p:spPr>
          <a:xfrm rot="16200000">
            <a:off x="4268769" y="2831496"/>
            <a:ext cx="180398" cy="136813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83CD635F-4456-44EA-BD37-5B5AFC3DBCCA}"/>
              </a:ext>
            </a:extLst>
          </p:cNvPr>
          <p:cNvSpPr/>
          <p:nvPr/>
        </p:nvSpPr>
        <p:spPr>
          <a:xfrm rot="16200000">
            <a:off x="6172951" y="5013557"/>
            <a:ext cx="171829" cy="67997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E136B862-8F8C-4608-97D4-E7CDF3733E20}"/>
              </a:ext>
            </a:extLst>
          </p:cNvPr>
          <p:cNvSpPr/>
          <p:nvPr/>
        </p:nvSpPr>
        <p:spPr>
          <a:xfrm rot="16200000">
            <a:off x="7915319" y="5047685"/>
            <a:ext cx="171829" cy="58871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83AA0BAE-AA69-4104-A2DE-C6B3EC15C599}"/>
              </a:ext>
            </a:extLst>
          </p:cNvPr>
          <p:cNvSpPr/>
          <p:nvPr/>
        </p:nvSpPr>
        <p:spPr>
          <a:xfrm rot="16200000">
            <a:off x="5887295" y="3359466"/>
            <a:ext cx="180397" cy="35834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Parenthèse ouvrante 20">
            <a:extLst>
              <a:ext uri="{FF2B5EF4-FFF2-40B4-BE49-F238E27FC236}">
                <a16:creationId xmlns:a16="http://schemas.microsoft.com/office/drawing/2014/main" id="{6D7A57AE-532F-4C52-9BFE-5A3F632E1FCD}"/>
              </a:ext>
            </a:extLst>
          </p:cNvPr>
          <p:cNvSpPr/>
          <p:nvPr/>
        </p:nvSpPr>
        <p:spPr>
          <a:xfrm rot="16200000">
            <a:off x="6358958" y="3261637"/>
            <a:ext cx="171828" cy="53402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Parenthèse ouvrante 21">
            <a:extLst>
              <a:ext uri="{FF2B5EF4-FFF2-40B4-BE49-F238E27FC236}">
                <a16:creationId xmlns:a16="http://schemas.microsoft.com/office/drawing/2014/main" id="{30A1C876-97DC-4D58-9DCD-C8414A25EF6C}"/>
              </a:ext>
            </a:extLst>
          </p:cNvPr>
          <p:cNvSpPr/>
          <p:nvPr/>
        </p:nvSpPr>
        <p:spPr>
          <a:xfrm rot="16200000">
            <a:off x="7232592" y="2944770"/>
            <a:ext cx="163029" cy="115896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Parenthèse ouvrante 22">
            <a:extLst>
              <a:ext uri="{FF2B5EF4-FFF2-40B4-BE49-F238E27FC236}">
                <a16:creationId xmlns:a16="http://schemas.microsoft.com/office/drawing/2014/main" id="{E51029B5-17CD-4873-8438-80E50CC394B7}"/>
              </a:ext>
            </a:extLst>
          </p:cNvPr>
          <p:cNvSpPr/>
          <p:nvPr/>
        </p:nvSpPr>
        <p:spPr>
          <a:xfrm rot="16200000">
            <a:off x="1329721" y="4726628"/>
            <a:ext cx="171827" cy="135775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Parenthèse ouvrante 23">
            <a:extLst>
              <a:ext uri="{FF2B5EF4-FFF2-40B4-BE49-F238E27FC236}">
                <a16:creationId xmlns:a16="http://schemas.microsoft.com/office/drawing/2014/main" id="{DF5DC603-56CE-4075-819A-EDAAA11E7915}"/>
              </a:ext>
            </a:extLst>
          </p:cNvPr>
          <p:cNvSpPr/>
          <p:nvPr/>
        </p:nvSpPr>
        <p:spPr>
          <a:xfrm rot="16200000">
            <a:off x="4184569" y="4669054"/>
            <a:ext cx="171828" cy="149315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Parenthèse ouvrante 24">
            <a:extLst>
              <a:ext uri="{FF2B5EF4-FFF2-40B4-BE49-F238E27FC236}">
                <a16:creationId xmlns:a16="http://schemas.microsoft.com/office/drawing/2014/main" id="{AFD2DEBC-5AC8-4ECA-BA7B-DFAB1942708D}"/>
              </a:ext>
            </a:extLst>
          </p:cNvPr>
          <p:cNvSpPr/>
          <p:nvPr/>
        </p:nvSpPr>
        <p:spPr>
          <a:xfrm rot="16200000">
            <a:off x="7100755" y="4876355"/>
            <a:ext cx="171828" cy="94956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5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banan</a:t>
            </a:r>
            <a:r>
              <a:rPr lang="pt-BR" sz="96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3205751" y="3777071"/>
            <a:ext cx="281474" cy="114661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81CD15DE-969C-B895-3CD8-C2F1556B7545}"/>
              </a:ext>
            </a:extLst>
          </p:cNvPr>
          <p:cNvSpPr/>
          <p:nvPr/>
        </p:nvSpPr>
        <p:spPr>
          <a:xfrm rot="16200000">
            <a:off x="5046913" y="3169871"/>
            <a:ext cx="316854" cy="235321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5566CC-83B2-41CC-B519-2F830AC8F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2C2BB-DAFD-F418-040E-9E4F9372F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E9703-D40A-0D88-06AB-199C533B0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D571A59-6FD9-492B-13AE-0E5009724167}"/>
              </a:ext>
            </a:extLst>
          </p:cNvPr>
          <p:cNvSpPr txBox="1"/>
          <p:nvPr/>
        </p:nvSpPr>
        <p:spPr>
          <a:xfrm>
            <a:off x="495983" y="2535020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not</a:t>
            </a:r>
            <a:r>
              <a:rPr lang="pt-BR" sz="72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9714447C-7A51-57DB-3B58-176FAAF381B5}"/>
              </a:ext>
            </a:extLst>
          </p:cNvPr>
          <p:cNvSpPr/>
          <p:nvPr/>
        </p:nvSpPr>
        <p:spPr>
          <a:xfrm rot="16200000">
            <a:off x="4143151" y="3266455"/>
            <a:ext cx="188953" cy="163028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6DD955-E1EB-4D8E-8F55-8E2D9889B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4667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1100F-08B3-B4C7-3F94-09E92B4BA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8DBC47-A89A-5EAE-D0EF-7D8DDCEE3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E3064D-FA6C-23D3-069A-E690F644D710}"/>
              </a:ext>
            </a:extLst>
          </p:cNvPr>
          <p:cNvSpPr txBox="1"/>
          <p:nvPr/>
        </p:nvSpPr>
        <p:spPr>
          <a:xfrm>
            <a:off x="521142" y="2445596"/>
            <a:ext cx="75832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</a:rPr>
              <a:t>animal</a:t>
            </a:r>
            <a:endParaRPr kumimoji="0" lang="pt-BR" sz="80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A64A58-3555-4D78-9D3A-855E31BEC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59A96155-F889-4A09-9D78-0E5EE5DFD258}"/>
              </a:ext>
            </a:extLst>
          </p:cNvPr>
          <p:cNvSpPr/>
          <p:nvPr/>
        </p:nvSpPr>
        <p:spPr>
          <a:xfrm rot="16200000">
            <a:off x="2839688" y="3854311"/>
            <a:ext cx="191146" cy="40773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F6EC91D6-4DC0-4C4F-8289-2B54E23E9DED}"/>
              </a:ext>
            </a:extLst>
          </p:cNvPr>
          <p:cNvSpPr/>
          <p:nvPr/>
        </p:nvSpPr>
        <p:spPr>
          <a:xfrm rot="16200000">
            <a:off x="3469331" y="3708606"/>
            <a:ext cx="191148" cy="69915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F54F81A2-9B1D-4AA3-92C4-EB1B45EB7D81}"/>
              </a:ext>
            </a:extLst>
          </p:cNvPr>
          <p:cNvSpPr/>
          <p:nvPr/>
        </p:nvSpPr>
        <p:spPr>
          <a:xfrm rot="16200000">
            <a:off x="4788944" y="3164346"/>
            <a:ext cx="191144" cy="178766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69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667F7-E7B6-4854-BB11-570F9345D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16E97B-F186-2B65-2EA1-FBC5FE86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DE64BF-7B18-C7B4-7F79-EB899316A021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lun</a:t>
            </a:r>
            <a:r>
              <a:rPr lang="pt-BR" sz="72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FD1942-2E59-373D-6071-7E41CC03329B}"/>
              </a:ext>
            </a:extLst>
          </p:cNvPr>
          <p:cNvSpPr/>
          <p:nvPr/>
        </p:nvSpPr>
        <p:spPr>
          <a:xfrm rot="16200000">
            <a:off x="4159040" y="3235214"/>
            <a:ext cx="213180" cy="163083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E60417-7BAA-479B-B45B-B3D4865CA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0290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nou</a:t>
            </a:r>
            <a:r>
              <a:rPr lang="pt-BR" sz="72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s</a:t>
            </a: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66226889-5E0C-F08D-0D88-CE22485FE9DE}"/>
              </a:ext>
            </a:extLst>
          </p:cNvPr>
          <p:cNvSpPr/>
          <p:nvPr/>
        </p:nvSpPr>
        <p:spPr>
          <a:xfrm rot="16200000">
            <a:off x="4117093" y="3212120"/>
            <a:ext cx="231090" cy="175338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88E92C-E733-4D7C-8669-B09DE067F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533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03878" y="2491547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numéro</a:t>
            </a:r>
            <a:endParaRPr kumimoji="0" lang="pt-BR" sz="7200" b="1" i="0" u="none" strike="noStrike" kern="1200" cap="none" spc="0" normalizeH="0" baseline="0" noProof="0" dirty="0">
              <a:ln w="0"/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66226889-5E0C-F08D-0D88-CE22485FE9DE}"/>
              </a:ext>
            </a:extLst>
          </p:cNvPr>
          <p:cNvSpPr/>
          <p:nvPr/>
        </p:nvSpPr>
        <p:spPr>
          <a:xfrm rot="16200000">
            <a:off x="3155558" y="3621902"/>
            <a:ext cx="170837" cy="82161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D76BFFAA-2749-406A-A9D6-3D8C191F09D4}"/>
              </a:ext>
            </a:extLst>
          </p:cNvPr>
          <p:cNvSpPr/>
          <p:nvPr/>
        </p:nvSpPr>
        <p:spPr>
          <a:xfrm rot="16200000">
            <a:off x="4193950" y="3504410"/>
            <a:ext cx="170153" cy="105728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23C7A5-1244-4BFB-90DD-A5FF6AA93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05D3AEFB-189C-4F99-9BB7-051BFD8AD494}"/>
              </a:ext>
            </a:extLst>
          </p:cNvPr>
          <p:cNvSpPr/>
          <p:nvPr/>
        </p:nvSpPr>
        <p:spPr>
          <a:xfrm rot="16200000">
            <a:off x="5153680" y="3709991"/>
            <a:ext cx="170153" cy="64612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674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03878" y="2491547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Mina</a:t>
            </a:r>
            <a:endParaRPr kumimoji="0" lang="pt-BR" sz="7200" b="1" i="0" u="none" strike="noStrike" kern="1200" cap="none" spc="0" normalizeH="0" baseline="0" noProof="0" dirty="0">
              <a:ln w="0"/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66226889-5E0C-F08D-0D88-CE22485FE9DE}"/>
              </a:ext>
            </a:extLst>
          </p:cNvPr>
          <p:cNvSpPr/>
          <p:nvPr/>
        </p:nvSpPr>
        <p:spPr>
          <a:xfrm rot="16200000">
            <a:off x="4573864" y="3510513"/>
            <a:ext cx="148675" cy="90654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23C7A5-1244-4BFB-90DD-A5FF6AA93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23C924A8-8FA0-42A1-AA4E-2A5FB8E70130}"/>
              </a:ext>
            </a:extLst>
          </p:cNvPr>
          <p:cNvSpPr/>
          <p:nvPr/>
        </p:nvSpPr>
        <p:spPr>
          <a:xfrm rot="16200000">
            <a:off x="3650036" y="3567075"/>
            <a:ext cx="148674" cy="79342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10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0BB99E8-4752-4EF2-8186-C05A7F5C1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975" y="1466349"/>
            <a:ext cx="3404458" cy="522196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88.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4849906"/>
            <a:ext cx="2997873" cy="8049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0A83911-3C34-4055-BE43-6A2F804891B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40B9A64-6425-4023-9558-AE771C77C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2472757-4CAD-48D8-A0C0-741031CEEB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76117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syllabes et les mots à votre voisin. Chacun son tour. Je vais circuler entre les rangs pour vous aider.  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3878862-D57B-4CBF-884C-70D6727CA58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7D9F1AA-FBE8-48F9-B230-1A361A105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AFB1266-FBEA-4917-A02C-E8664EBD22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E05FCB8-2DA0-4C22-95AE-FC7426D0C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35" y="3182668"/>
            <a:ext cx="4296295" cy="121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mots contenant la lettre n.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mots contenant la lettre n.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150511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238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mots contenant la lettre 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F1A0F8A-7828-4FF8-ABCA-DCDB297B061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18B0C32-0604-4ABA-96DA-FD9E8F1A5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702F4E-E2D6-40CB-BAF9-CC2E7CBF26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345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numéro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8668B9A-B791-486B-8775-3D62C4AA3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89291CD-F26E-49EA-9DB8-276ED8D864F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C70EE7C-CAB3-4EC7-AC17-D811B0F5D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BD2233-5780-4C92-9287-0D46318C72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E0C2C2C-8D9F-4F5F-B2A2-D4BFEAED86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3499" y="2522008"/>
            <a:ext cx="3379046" cy="219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B3A038C-AF14-4FD7-BBAE-A4E6ACC10C6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D527187-3586-4FA7-9439-C2C274DDD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B778A9-B3AF-4327-8AA9-749BAE5426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44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99F23-903B-DACD-402F-0695D0BBE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7EBAA8C-279E-7C81-69CC-EC68AE80B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2ACAECE2-E917-C09A-9B0E-1218059DF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numéro.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9980387-9713-7EBE-4B57-31E8A2BE7145}"/>
              </a:ext>
            </a:extLst>
          </p:cNvPr>
          <p:cNvGrpSpPr/>
          <p:nvPr/>
        </p:nvGrpSpPr>
        <p:grpSpPr>
          <a:xfrm>
            <a:off x="1783244" y="2205318"/>
            <a:ext cx="5289910" cy="3331121"/>
            <a:chOff x="2211351" y="1954305"/>
            <a:chExt cx="4682508" cy="3434811"/>
          </a:xfrm>
        </p:grpSpPr>
        <p:pic>
          <p:nvPicPr>
            <p:cNvPr id="13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7E5322B0-EC47-0189-5F71-ABEB865301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47106" b="48323"/>
            <a:stretch>
              <a:fillRect/>
            </a:stretch>
          </p:blipFill>
          <p:spPr bwMode="auto">
            <a:xfrm>
              <a:off x="2211351" y="1954305"/>
              <a:ext cx="4682508" cy="3434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359311F-26A2-62E3-FF7C-D1068B369BDD}"/>
                </a:ext>
              </a:extLst>
            </p:cNvPr>
            <p:cNvSpPr/>
            <p:nvPr/>
          </p:nvSpPr>
          <p:spPr>
            <a:xfrm>
              <a:off x="2749152" y="3026358"/>
              <a:ext cx="3014116" cy="1761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8000" b="1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numéro</a:t>
              </a:r>
              <a:endParaRPr lang="fr-FR" sz="8800" b="1" dirty="0">
                <a:solidFill>
                  <a:srgbClr val="565F88"/>
                </a:solidFill>
                <a:latin typeface="Dosis SemiBold" pitchFamily="2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28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AED6F91-20D7-4986-AFC1-CBF64E124C6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6C43A53-5BE5-494B-B29D-5D453C4F5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98E223-1B76-4383-AE43-2E9C498528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034DAE3-5871-79DF-6078-D7376945BDFC}"/>
              </a:ext>
            </a:extLst>
          </p:cNvPr>
          <p:cNvGrpSpPr/>
          <p:nvPr/>
        </p:nvGrpSpPr>
        <p:grpSpPr>
          <a:xfrm>
            <a:off x="1783244" y="2205318"/>
            <a:ext cx="5289910" cy="3331121"/>
            <a:chOff x="2211351" y="1954305"/>
            <a:chExt cx="4682508" cy="3434811"/>
          </a:xfrm>
        </p:grpSpPr>
        <p:pic>
          <p:nvPicPr>
            <p:cNvPr id="3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40BC4140-7A1D-37D3-9963-5C893A13DB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47106" b="48323"/>
            <a:stretch>
              <a:fillRect/>
            </a:stretch>
          </p:blipFill>
          <p:spPr bwMode="auto">
            <a:xfrm>
              <a:off x="2211351" y="1954305"/>
              <a:ext cx="4682508" cy="3434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C20B226-EE8F-6803-3FCB-29C64698CED7}"/>
                </a:ext>
              </a:extLst>
            </p:cNvPr>
            <p:cNvSpPr/>
            <p:nvPr/>
          </p:nvSpPr>
          <p:spPr>
            <a:xfrm>
              <a:off x="2749152" y="3026358"/>
              <a:ext cx="3014116" cy="1761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8000" b="1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numéro</a:t>
              </a:r>
              <a:endParaRPr lang="fr-FR" sz="8800" b="1" dirty="0">
                <a:solidFill>
                  <a:srgbClr val="565F88"/>
                </a:solidFill>
                <a:latin typeface="Dosis SemiBold" pitchFamily="2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871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C521B-519A-5763-94D1-54D674BBE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283CC40E-63B7-FACF-4D75-E89B7508A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banane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2F10F2-31D0-4A21-B495-7CB9CB91C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827BF7B-96C2-43D8-A673-3DD8A3F6DEE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51A0C20-574D-45FF-8263-953AE5513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B40592-C415-4372-9470-9F24CB3A63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851BBD1-0AAF-4B43-B13C-2478AD38D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4400" y="2692785"/>
            <a:ext cx="3657600" cy="198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8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D40CD-5AEE-CA07-94BF-AEAB8D579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16863A-6290-CA9F-0812-AEAC7747C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3C229FE6-F14B-343D-2883-D6A13C9C6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banane.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25E572E-FCA4-DE38-6CED-DC52854B0774}"/>
              </a:ext>
            </a:extLst>
          </p:cNvPr>
          <p:cNvGrpSpPr/>
          <p:nvPr/>
        </p:nvGrpSpPr>
        <p:grpSpPr>
          <a:xfrm>
            <a:off x="1783243" y="2312894"/>
            <a:ext cx="5577513" cy="3214581"/>
            <a:chOff x="2211351" y="1945341"/>
            <a:chExt cx="4682508" cy="3434811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47613E35-B82C-717C-6DEF-3A604AAABA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47106" b="48323"/>
            <a:stretch>
              <a:fillRect/>
            </a:stretch>
          </p:blipFill>
          <p:spPr bwMode="auto">
            <a:xfrm>
              <a:off x="2211351" y="1945341"/>
              <a:ext cx="4682508" cy="3434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F034285-2327-FA8F-9881-FB93593B1EB7}"/>
                </a:ext>
              </a:extLst>
            </p:cNvPr>
            <p:cNvSpPr/>
            <p:nvPr/>
          </p:nvSpPr>
          <p:spPr>
            <a:xfrm>
              <a:off x="2781302" y="2986150"/>
              <a:ext cx="2905796" cy="18251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8000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b</a:t>
              </a:r>
              <a:r>
                <a:rPr lang="fr-FR" sz="7200" b="1" dirty="0">
                  <a:solidFill>
                    <a:srgbClr val="565F88"/>
                  </a:solidFill>
                  <a:latin typeface="Century Gothic" panose="020B0502020202020204" pitchFamily="34" charset="0"/>
                  <a:ea typeface="Cambria" panose="02040503050406030204" pitchFamily="18" charset="0"/>
                  <a:cs typeface="Aharoni" panose="02010803020104030203" pitchFamily="2" charset="-79"/>
                </a:rPr>
                <a:t>a</a:t>
              </a:r>
              <a:r>
                <a:rPr lang="fr-FR" sz="8000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n</a:t>
              </a:r>
              <a:r>
                <a:rPr lang="fr-FR" sz="7200" b="1" dirty="0">
                  <a:solidFill>
                    <a:srgbClr val="565F88"/>
                  </a:solidFill>
                  <a:latin typeface="Century Gothic" panose="020B0502020202020204" pitchFamily="34" charset="0"/>
                  <a:ea typeface="Cambria" panose="02040503050406030204" pitchFamily="18" charset="0"/>
                  <a:cs typeface="Aharoni" panose="02010803020104030203" pitchFamily="2" charset="-79"/>
                </a:rPr>
                <a:t>a</a:t>
              </a:r>
              <a:r>
                <a:rPr lang="fr-FR" sz="8000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ne</a:t>
              </a:r>
              <a:endParaRPr lang="fr-FR" sz="9600" b="1" dirty="0">
                <a:solidFill>
                  <a:srgbClr val="565F88"/>
                </a:solidFill>
                <a:latin typeface="Dosis SemiBold" pitchFamily="2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695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8352C-D837-A1A8-27D5-23D028A2C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3805929-7FC8-FA01-C851-5FF59EBAF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AD611B0-230C-49D4-9221-35FC668D42A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4DFDF60-66F2-42EC-87D4-6BF2E6BC5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FFE887-F66D-4464-8928-CF6891979B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D58AAEF-EAC3-4816-BEB5-925410051502}"/>
              </a:ext>
            </a:extLst>
          </p:cNvPr>
          <p:cNvGrpSpPr/>
          <p:nvPr/>
        </p:nvGrpSpPr>
        <p:grpSpPr>
          <a:xfrm>
            <a:off x="1783243" y="2312894"/>
            <a:ext cx="5577513" cy="3203565"/>
            <a:chOff x="2211351" y="1945341"/>
            <a:chExt cx="4682508" cy="3434811"/>
          </a:xfrm>
        </p:grpSpPr>
        <p:pic>
          <p:nvPicPr>
            <p:cNvPr id="11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E737F219-5C00-4861-A154-7E5FB45FC9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1" t="26506" r="47106" b="48323"/>
            <a:stretch>
              <a:fillRect/>
            </a:stretch>
          </p:blipFill>
          <p:spPr bwMode="auto">
            <a:xfrm>
              <a:off x="2211351" y="1945341"/>
              <a:ext cx="4682508" cy="3434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CED4B0-5693-4999-A8D2-428A75D064EC}"/>
                </a:ext>
              </a:extLst>
            </p:cNvPr>
            <p:cNvSpPr/>
            <p:nvPr/>
          </p:nvSpPr>
          <p:spPr>
            <a:xfrm>
              <a:off x="2713567" y="2974483"/>
              <a:ext cx="2905796" cy="18314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8000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b</a:t>
              </a:r>
              <a:r>
                <a:rPr lang="fr-FR" sz="7200" b="1" dirty="0">
                  <a:solidFill>
                    <a:srgbClr val="565F88"/>
                  </a:solidFill>
                  <a:latin typeface="Century Gothic" panose="020B0502020202020204" pitchFamily="34" charset="0"/>
                  <a:ea typeface="Cambria" panose="02040503050406030204" pitchFamily="18" charset="0"/>
                  <a:cs typeface="Aharoni" panose="02010803020104030203" pitchFamily="2" charset="-79"/>
                </a:rPr>
                <a:t>a</a:t>
              </a:r>
              <a:r>
                <a:rPr lang="fr-FR" sz="8000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n</a:t>
              </a:r>
              <a:r>
                <a:rPr lang="fr-FR" sz="7200" b="1" dirty="0">
                  <a:solidFill>
                    <a:srgbClr val="565F88"/>
                  </a:solidFill>
                  <a:latin typeface="Century Gothic" panose="020B0502020202020204" pitchFamily="34" charset="0"/>
                  <a:ea typeface="Cambria" panose="02040503050406030204" pitchFamily="18" charset="0"/>
                  <a:cs typeface="Aharoni" panose="02010803020104030203" pitchFamily="2" charset="-79"/>
                </a:rPr>
                <a:t>a</a:t>
              </a:r>
              <a:r>
                <a:rPr lang="fr-FR" sz="8000" dirty="0">
                  <a:solidFill>
                    <a:srgbClr val="565F88"/>
                  </a:solidFill>
                  <a:latin typeface="Dosis SemiBold" pitchFamily="2" charset="0"/>
                  <a:ea typeface="Cambria" panose="02040503050406030204" pitchFamily="18" charset="0"/>
                  <a:cs typeface="Aharoni" panose="02010803020104030203" pitchFamily="2" charset="-79"/>
                </a:rPr>
                <a:t>ne</a:t>
              </a:r>
              <a:endParaRPr lang="fr-FR" sz="9600" b="1" dirty="0">
                <a:solidFill>
                  <a:srgbClr val="565F88"/>
                </a:solidFill>
                <a:latin typeface="Dosis SemiBold" pitchFamily="2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530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A79CF95-87EE-4075-A296-24E82E256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819" y="1651057"/>
            <a:ext cx="3162013" cy="4850091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3024477" y="4139735"/>
            <a:ext cx="3026699" cy="8107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589901" y="756000"/>
            <a:ext cx="694209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89. On va faire l’activité 3.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D3C455B-8CE3-47F1-9BCF-5627E52127C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80F2A80-FB50-458C-81C2-9CC97619C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6734A7-7A26-4C2C-9FBD-FB123C8A5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054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262A33D-A4DF-4F41-875A-3DACA082F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48" y="3094321"/>
            <a:ext cx="4524445" cy="1851344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84997" y="775249"/>
            <a:ext cx="731295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comme dans l’exemple. Je vais circuler entre les rangs pour vous aider.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DCB2012-0310-4884-ACFB-638DC1D1B4F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AC2AD8-7147-434D-B2ED-50A79281B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02F9F9-9348-4208-A67E-04548285D2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3CA6C2A-0365-4E25-9985-26ED88ECE8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471" y="2175310"/>
            <a:ext cx="3034318" cy="303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777386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recopiez les mots de l’activité 3, page 89, sur votre cahier. Lisez les mots de l’activité 4, page 88.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C37A21F-5C60-400F-B552-9FA881BB3CA9}"/>
              </a:ext>
            </a:extLst>
          </p:cNvPr>
          <p:cNvGrpSpPr/>
          <p:nvPr/>
        </p:nvGrpSpPr>
        <p:grpSpPr>
          <a:xfrm>
            <a:off x="1345503" y="1756283"/>
            <a:ext cx="6272661" cy="4726787"/>
            <a:chOff x="-1125811" y="-207685"/>
            <a:chExt cx="10687800" cy="810068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82F548-4098-41F4-BB43-9BA878148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25811" y="-207685"/>
              <a:ext cx="5281232" cy="810068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CEEA99A-7652-4DAC-83F9-DE7459F2C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0758" y="-207683"/>
              <a:ext cx="5281231" cy="8100678"/>
            </a:xfrm>
            <a:prstGeom prst="rect">
              <a:avLst/>
            </a:prstGeom>
          </p:spPr>
        </p:pic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1525835" y="4212923"/>
            <a:ext cx="2699133" cy="8162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4742848" y="4853953"/>
            <a:ext cx="2643962" cy="6693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0172109-1B90-45E0-9689-A92EEB43BBC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19C91A7-0256-471B-8CC3-3F3A82701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81C42C-CE9A-4C4F-8946-386878490D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777386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86"/>
          <a:stretch>
            <a:fillRect/>
          </a:stretch>
        </p:blipFill>
        <p:spPr>
          <a:xfrm>
            <a:off x="3875857" y="2178092"/>
            <a:ext cx="2112567" cy="3703624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C0172109-1B90-45E0-9689-A92EEB43BBC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19C91A7-0256-471B-8CC3-3F3A82701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81C42C-CE9A-4C4F-8946-386878490D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931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262C92-DB4C-4B79-B6C3-DBCCE50B5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B63561-6816-4BE5-A827-0756B25BEE48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f0534ec5-868f-4ce6-85c7-99f0612daa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67CF218-787D-433E-962B-D50874CBB5F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9206</TotalTime>
  <Words>871</Words>
  <Application>Microsoft Office PowerPoint</Application>
  <PresentationFormat>Affichage à l'écran (4:3)</PresentationFormat>
  <Paragraphs>144</Paragraphs>
  <Slides>48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48</vt:i4>
      </vt:variant>
    </vt:vector>
  </HeadingPairs>
  <TitlesOfParts>
    <vt:vector size="67" baseType="lpstr">
      <vt:lpstr>Dosis Medium</vt:lpstr>
      <vt:lpstr>Century Gothic</vt:lpstr>
      <vt:lpstr>Aptos Display</vt:lpstr>
      <vt:lpstr>Aptos</vt:lpstr>
      <vt:lpstr>Dosis SemiBold</vt:lpstr>
      <vt:lpstr>Dosis</vt:lpstr>
      <vt:lpstr>Wingdings</vt:lpstr>
      <vt:lpstr>Bahnschrift SemiBold SemiConden</vt:lpstr>
      <vt:lpstr>Calibri</vt:lpstr>
      <vt:lpstr>Arial</vt:lpstr>
      <vt:lpstr>Dosis ExtraBold</vt:lpstr>
      <vt:lpstr>2_Conception personnalisée</vt:lpstr>
      <vt:lpstr>00_Env-Enseignant</vt:lpstr>
      <vt:lpstr>Oral</vt:lpstr>
      <vt:lpstr>Lecture</vt:lpstr>
      <vt:lpstr>Ecriture</vt:lpstr>
      <vt:lpstr>acte de parole</vt:lpstr>
      <vt:lpstr>1_Vocab_02- Mémorisation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français. Majd et Nada vont nous aider. Soyez attentifs.</vt:lpstr>
      <vt:lpstr>Lecture de la vidéo.</vt:lpstr>
      <vt:lpstr>On va écouter le dialogue une deuxième fois. Écoutez bien. 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faire de la lecture. </vt:lpstr>
      <vt:lpstr>Répétons ensemble.</vt:lpstr>
      <vt:lpstr>Qui veut passer au tableau pour lire les syllabes ?  </vt:lpstr>
      <vt:lpstr>Répétons ensemble.</vt:lpstr>
      <vt:lpstr>Maintenant, on va apprendre à lire des mots contenant la lettre n. Soyez attentifs.</vt:lpstr>
      <vt:lpstr>Lecture de la vidéo.</vt:lpstr>
      <vt:lpstr>Relisons ensemble.</vt:lpstr>
      <vt:lpstr>Qui veut lire ?</vt:lpstr>
      <vt:lpstr>Qui veut lire ?</vt:lpstr>
      <vt:lpstr>Qui veut lire ?</vt:lpstr>
      <vt:lpstr>Qui veut lire ?</vt:lpstr>
      <vt:lpstr>Qui veut lire ?</vt:lpstr>
      <vt:lpstr>Qui veut lire ?</vt:lpstr>
      <vt:lpstr>Qui veut lire ?</vt:lpstr>
      <vt:lpstr>Prenez le livret à la page 88. </vt:lpstr>
      <vt:lpstr>Présentation PowerPoint</vt:lpstr>
      <vt:lpstr>Plan de la séance 4</vt:lpstr>
      <vt:lpstr>Maintenant, nous allons apprendre à écrire des mots contenant la lettre n.  Soyez attentifs. </vt:lpstr>
      <vt:lpstr>Maintenant, je vais écrire le mot « numéro » sur le tableau. Regardez comment je fais.</vt:lpstr>
      <vt:lpstr>Prenez vos ardoises.</vt:lpstr>
      <vt:lpstr>Écrivez numéro. </vt:lpstr>
      <vt:lpstr>Levez les ardoises. Je vais vérifier votre écriture. </vt:lpstr>
      <vt:lpstr>Maintenant, je vais écrire le mot « banane » sur le tableau. Regardez comment je fais.</vt:lpstr>
      <vt:lpstr>Écrivez banane. </vt:lpstr>
      <vt:lpstr>Levez les ardoises. Je vais vérifier votre écriture. </vt:lpstr>
      <vt:lpstr>Présentation PowerPoint</vt:lpstr>
      <vt:lpstr>Présentation PowerPoint</vt:lpstr>
      <vt:lpstr>À la maison, recopiez les mots de l’activité 3, page 89, sur votre cahier. Lisez les mots de l’activité 4, page 88.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107</cp:revision>
  <cp:lastPrinted>2025-08-13T10:11:39Z</cp:lastPrinted>
  <dcterms:created xsi:type="dcterms:W3CDTF">2025-08-01T12:31:49Z</dcterms:created>
  <dcterms:modified xsi:type="dcterms:W3CDTF">2026-03-31T09:12:04Z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