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48"/>
  </p:notesMasterIdLst>
  <p:handoutMasterIdLst>
    <p:handoutMasterId r:id="rId49"/>
  </p:handoutMasterIdLst>
  <p:sldIdLst>
    <p:sldId id="2147482625" r:id="rId21"/>
    <p:sldId id="2147482603" r:id="rId22"/>
    <p:sldId id="2147482462" r:id="rId23"/>
    <p:sldId id="2147482845" r:id="rId24"/>
    <p:sldId id="2147482885" r:id="rId25"/>
    <p:sldId id="2147482835" r:id="rId26"/>
    <p:sldId id="2147482841" r:id="rId27"/>
    <p:sldId id="2147482836" r:id="rId28"/>
    <p:sldId id="2147482891" r:id="rId29"/>
    <p:sldId id="2147482892" r:id="rId30"/>
    <p:sldId id="2147482839" r:id="rId31"/>
    <p:sldId id="2147482871" r:id="rId32"/>
    <p:sldId id="2147482842" r:id="rId33"/>
    <p:sldId id="2147482843" r:id="rId34"/>
    <p:sldId id="2147482844" r:id="rId35"/>
    <p:sldId id="2147482872" r:id="rId36"/>
    <p:sldId id="2147482886" r:id="rId37"/>
    <p:sldId id="2147482734" r:id="rId38"/>
    <p:sldId id="2147482846" r:id="rId39"/>
    <p:sldId id="2147482890" r:id="rId40"/>
    <p:sldId id="2147482888" r:id="rId41"/>
    <p:sldId id="2147482889" r:id="rId42"/>
    <p:sldId id="2147482887" r:id="rId43"/>
    <p:sldId id="2147482704" r:id="rId44"/>
    <p:sldId id="2147482869" r:id="rId45"/>
    <p:sldId id="2147482752" r:id="rId46"/>
    <p:sldId id="2147482707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31" autoAdjust="0"/>
    <p:restoredTop sz="86433"/>
  </p:normalViewPr>
  <p:slideViewPr>
    <p:cSldViewPr snapToGrid="0">
      <p:cViewPr varScale="1">
        <p:scale>
          <a:sx n="79" d="100"/>
          <a:sy n="79" d="100"/>
        </p:scale>
        <p:origin x="816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94669E-781B-C65A-617B-4B71E40B99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55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B58B06-A46B-E482-EE60-9011418B0711}"/>
              </a:ext>
            </a:extLst>
          </p:cNvPr>
          <p:cNvSpPr txBox="1"/>
          <p:nvPr/>
        </p:nvSpPr>
        <p:spPr>
          <a:xfrm>
            <a:off x="3239313" y="4795736"/>
            <a:ext cx="1245140" cy="646986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319" y="1723479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792000" y="2207841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تقويم التحدث والطلاقة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دعم الإنتاج الكتابي: مراجعة وتوليف (40د).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3004771" y="16760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86771" y="1748922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735350" y="5087035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4887961" y="553832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الظواهر اللغوية : مراجعة وتوليف (40د).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د).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(40د).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الأساليب : مراجعة وتوليف (40د).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ترفيهية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66771" y="220784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المعجم : مراجعة وتوليف (40د).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228600" y="1488331"/>
            <a:ext cx="858520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30 دقيقة من كل حصة لتمرير رائزي التحدث والطلاقة.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الخامس؛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تمرير رائزي التحدث والطلاقة يتم تشغيل بقية التلاميذ بإنجاز النشاط المقترح؛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40 دقيقة المتبقية لإنجاز حصة الدعم المقترحة.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134073214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159541" y="3030166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97AA8D-B461-FE05-FDC0-2D4EA43C9C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038035"/>
              </p:ext>
            </p:extLst>
          </p:nvPr>
        </p:nvGraphicFramePr>
        <p:xfrm>
          <a:off x="527459" y="2141328"/>
          <a:ext cx="8089081" cy="36246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23073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51347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تعريف الحق والواجب.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حقين على الأقل.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واجبين على الأقل.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9150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  <p:sp>
        <p:nvSpPr>
          <p:cNvPr id="3" name="Zone de texte 65">
            <a:extLst>
              <a:ext uri="{FF2B5EF4-FFF2-40B4-BE49-F238E27FC236}">
                <a16:creationId xmlns:a16="http://schemas.microsoft.com/office/drawing/2014/main" id="{5CA21713-3003-8463-F319-88BE7EF10A29}"/>
              </a:ext>
            </a:extLst>
          </p:cNvPr>
          <p:cNvSpPr txBox="1">
            <a:spLocks/>
          </p:cNvSpPr>
          <p:nvPr/>
        </p:nvSpPr>
        <p:spPr>
          <a:xfrm>
            <a:off x="466927" y="1704305"/>
            <a:ext cx="8391739" cy="4852138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اِكْتَسَبْت خِلالَ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ٱلرّابِعَةِ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مَجْموعَةً مِنَ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حَوْلَ مَوْضوعَيِ 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ٱلْحَقِّ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وٱلْواجِبِ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".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خُذ(ي) مُهْلَةً لِلتَّفْكيرِ، ثُمَّ تَحَدَّث(ي) بِٱسْتِرْسالٍ لِمُدَّةِ دَقيقَةٍ مُحاوِلاً(ةً):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34988" indent="-44767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تَعْريفَ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ٱلْحَقِّ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وَٱلْواجِبِ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447675" indent="-174625" algn="r" rtl="1">
              <a:lnSpc>
                <a:spcPct val="107000"/>
              </a:lnSpc>
              <a:spcAft>
                <a:spcPts val="800"/>
              </a:spcAft>
              <a:buNone/>
              <a:tabLst>
                <a:tab pos="273050" algn="l"/>
              </a:tabLst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ذِكْرَ حَقَّيْنِ مِنْ حُقوقِ ٱلْأَطْفالِ؛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ذِكْرَ واجِبَيْنِ مِنْ واجِباتِ ٱلْأَطْفالِ.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تَجَنُّبَ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21031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55653" y="817419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3FCA73-5EB4-65A3-0262-3BF4F910C86D}"/>
              </a:ext>
            </a:extLst>
          </p:cNvPr>
          <p:cNvSpPr txBox="1"/>
          <p:nvPr/>
        </p:nvSpPr>
        <p:spPr>
          <a:xfrm>
            <a:off x="184015" y="1479710"/>
            <a:ext cx="8530109" cy="501675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اَلرُّسومُ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ٱلْمُتَحَرِّكَةُ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سِلْسِلَةٌ مِنَ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ٱلصُّوَرِ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ٱلْمَرْسومَةِ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وَٱلْمُتَتابِعَةِ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تُعْطي إيهاماً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بِٱلْحَرَكَةِ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وَٱلْحَياةِ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تَتَعَدَّدُ فَوائِدُها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ٱلتَّعْليمِيَّةُ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إِذْ تُساهِمُ في تَنْمِيَةِ خَيالِ ٱلطِّفْلِ وَتَوْسيعِ مَدارِكِهِ، كَما تُعَزِّزُ لَدَيْهِ مَهاراتِ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ٱللُّغَةِ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وَٱلتَّعْبيرِ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وَتُكْسِبُهُ قِيَماً تَرْبَوِيَّةً نَبيلَةً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كَٱلتَّعاوُنِ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وَٱلتَّضامُنِ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وَمُساعَدَةِ ٱلْآخَرينَ... فَضْلاً عَنْ ذلِكَ، تُساعِدُهُ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ٱكْتِشافِ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ٱلْعالَمِ مِنْ حَوْلِهِ بِأُسْلوبٍ مُمْتِعٍ وَشَيِّقٍ.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غَيْرَ أَنَّهُ يَنْبَغي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ٱلتَّنْبيهُ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خَطَرِ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ٱلْمُبالَغَةِ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مُشاهَدَتِها؛ إِذْ يُؤَدّي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ٱلْإِفْراطُ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ذلِكَ إِلى إِضْعافِ بَصَرِ ٱلطِّفْلِ وَإِرْهاقِ ذِهْنِهِ، وَيَحولُ دونَ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ٱنْخِراطِهِ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ٱلْأَنْشِطَةِ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ٱلْبَدَنِيَّةِ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وَٱلِاجْتِماعِيَّةِ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ٱلضَّرورِيَّةِ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لِنُمُوِّهِ. لِذلِكَ عَلى ٱلْأَطْفالِ أَلّا يُبالِغوا في مُشاهَدَةِ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ٱلرُّسومِ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ٱلْمُتَحَرِّكَةِ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وَأَنْ يُخَصِّصوا أَوْقاتاً مُحَدَّدَةً لِذلِكَ، لِأَنَّ في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ٱلْإِفْراطِ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ضَرَراً كَبيراً عَلى صِحَّتِهِمْ وَدِراسَتِهِمْ.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3EDF-BD9B-C1C2-1640-C69A7C33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5AED5B5-2B69-AF18-1568-A60523FA1C56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606175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109A93-6976-7A4F-E6E7-AD7881D07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0" name="Titre 1">
            <a:extLst>
              <a:ext uri="{FF2B5EF4-FFF2-40B4-BE49-F238E27FC236}">
                <a16:creationId xmlns:a16="http://schemas.microsoft.com/office/drawing/2014/main" id="{33263C11-9710-9702-4F53-775E970C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09457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. ستكتبون حكاية خيالية وفق التعليمة التالية. من يقرأ؟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1442FD9-EA02-02C3-7A78-3CC9B57F88CE}"/>
              </a:ext>
            </a:extLst>
          </p:cNvPr>
          <p:cNvSpPr txBox="1"/>
          <p:nvPr/>
        </p:nvSpPr>
        <p:spPr>
          <a:xfrm>
            <a:off x="757492" y="2374736"/>
            <a:ext cx="7859949" cy="316682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6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اُكْتُب(ي) عَلى دَفْتَرِك حِكايَةً خَيالِيَّةً لا تَقِلُّ عَنْ 90 كَلِمَةً لَها عَلاقَةٌ بِمَوْضوعِ "</a:t>
            </a:r>
            <a:r>
              <a:rPr lang="ar-MA" sz="6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ٱلرّوبوتاتِ</a:t>
            </a:r>
            <a:r>
              <a:rPr lang="ar-MA" sz="6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".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15563659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BAEB8-36BC-8096-B299-7A1AA496E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8FF5EE-A9DB-0AB9-AE22-16CE45F38B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0" name="Titre 1">
            <a:extLst>
              <a:ext uri="{FF2B5EF4-FFF2-40B4-BE49-F238E27FC236}">
                <a16:creationId xmlns:a16="http://schemas.microsoft.com/office/drawing/2014/main" id="{89E7D37A-84E7-3153-1D55-F1AE34BC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09457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أولا عناصر الحكاية وقدموا الأوصاف المناسبة للأماكن والشخصيات والأحداث على دفاتر البحث. 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اكتبوا مسودة الحكاية الخيالية وفق التصميم التالي: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747153-0D34-03DD-E327-61FC2DF29AC7}"/>
              </a:ext>
            </a:extLst>
          </p:cNvPr>
          <p:cNvSpPr txBox="1"/>
          <p:nvPr/>
        </p:nvSpPr>
        <p:spPr>
          <a:xfrm>
            <a:off x="514300" y="2099250"/>
            <a:ext cx="7859949" cy="146423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اُكْتُب(ي) عَلى دَفْتَرِك حِكايَةً خَيالِيَّةً لا تَقِلُّ عَنْ 90 كَلِمَةً لَها عَلاقَةٌ بِمَوْضوعِ "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ٱلرّوبوتاتِ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".</a:t>
            </a:r>
            <a:endParaRPr lang="fr-FR" sz="4000" dirty="0"/>
          </a:p>
        </p:txBody>
      </p:sp>
      <p:sp>
        <p:nvSpPr>
          <p:cNvPr id="4" name="Zone de texte 25">
            <a:extLst>
              <a:ext uri="{FF2B5EF4-FFF2-40B4-BE49-F238E27FC236}">
                <a16:creationId xmlns:a16="http://schemas.microsoft.com/office/drawing/2014/main" id="{338FE999-8C24-C7E3-3B88-635FD29A41D3}"/>
              </a:ext>
            </a:extLst>
          </p:cNvPr>
          <p:cNvSpPr txBox="1"/>
          <p:nvPr/>
        </p:nvSpPr>
        <p:spPr>
          <a:xfrm>
            <a:off x="751562" y="3739020"/>
            <a:ext cx="4936167" cy="70817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 algn="just" rtl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544945" algn="r"/>
              </a:tabLst>
            </a:pPr>
            <a:r>
              <a:rPr lang="ar-MA" sz="32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وَضْعِيَّةُ </a:t>
            </a:r>
            <a:r>
              <a:rPr lang="ar-MA" sz="32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ٱلْبِدايَةِ</a:t>
            </a:r>
            <a:r>
              <a:rPr lang="ar-MA" sz="32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 </a:t>
            </a:r>
            <a:endParaRPr lang="fr-F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 de texte 25">
            <a:extLst>
              <a:ext uri="{FF2B5EF4-FFF2-40B4-BE49-F238E27FC236}">
                <a16:creationId xmlns:a16="http://schemas.microsoft.com/office/drawing/2014/main" id="{51C8A0F2-4718-0221-3696-8BA15C693763}"/>
              </a:ext>
            </a:extLst>
          </p:cNvPr>
          <p:cNvSpPr txBox="1"/>
          <p:nvPr/>
        </p:nvSpPr>
        <p:spPr>
          <a:xfrm>
            <a:off x="751562" y="4586224"/>
            <a:ext cx="4936167" cy="100208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ar-MA" dirty="0"/>
              <a:t>اَلْحَدَثُ </a:t>
            </a:r>
            <a:r>
              <a:rPr lang="ar-MA" dirty="0" err="1"/>
              <a:t>ٱلْمُرْبِكُ</a:t>
            </a:r>
            <a:r>
              <a:rPr lang="ar-MA" dirty="0"/>
              <a:t>؛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MA" dirty="0"/>
              <a:t>اَلْعُقْدَةُ </a:t>
            </a:r>
            <a:r>
              <a:rPr lang="ar-MA" dirty="0" err="1"/>
              <a:t>وَٱلْحَلُّ</a:t>
            </a:r>
            <a:r>
              <a:rPr lang="ar-MA" dirty="0"/>
              <a:t>.</a:t>
            </a:r>
            <a:endParaRPr lang="ar-MA" sz="2400" dirty="0"/>
          </a:p>
        </p:txBody>
      </p:sp>
      <p:sp>
        <p:nvSpPr>
          <p:cNvPr id="6" name="Zone de texte 25">
            <a:extLst>
              <a:ext uri="{FF2B5EF4-FFF2-40B4-BE49-F238E27FC236}">
                <a16:creationId xmlns:a16="http://schemas.microsoft.com/office/drawing/2014/main" id="{75D1B818-0529-670B-A55E-E55E7B2F0FF2}"/>
              </a:ext>
            </a:extLst>
          </p:cNvPr>
          <p:cNvSpPr txBox="1"/>
          <p:nvPr/>
        </p:nvSpPr>
        <p:spPr>
          <a:xfrm>
            <a:off x="837995" y="5730406"/>
            <a:ext cx="4936168" cy="7353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وَضْعِيَّةُ </a:t>
            </a:r>
            <a:r>
              <a:rPr lang="ar-MA" dirty="0" err="1"/>
              <a:t>ٱلنِّهايَةِ</a:t>
            </a:r>
            <a:r>
              <a:rPr lang="ar-MA" dirty="0"/>
              <a:t>.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5AE0A7-1680-6FF7-0A0A-2760CD81241E}"/>
              </a:ext>
            </a:extLst>
          </p:cNvPr>
          <p:cNvSpPr/>
          <p:nvPr/>
        </p:nvSpPr>
        <p:spPr>
          <a:xfrm>
            <a:off x="6445968" y="3842124"/>
            <a:ext cx="1216139" cy="50196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3943C6D-DBF9-4B4C-96D6-4DAB3950E9B5}"/>
              </a:ext>
            </a:extLst>
          </p:cNvPr>
          <p:cNvSpPr/>
          <p:nvPr/>
        </p:nvSpPr>
        <p:spPr>
          <a:xfrm>
            <a:off x="6352659" y="4910547"/>
            <a:ext cx="1309447" cy="50196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9B6CBC5-9DCE-78CC-6EE1-E3513160230F}"/>
              </a:ext>
            </a:extLst>
          </p:cNvPr>
          <p:cNvSpPr/>
          <p:nvPr/>
        </p:nvSpPr>
        <p:spPr>
          <a:xfrm>
            <a:off x="6352659" y="5847094"/>
            <a:ext cx="1309447" cy="50196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DF9A395-B32E-319B-F7E8-1405657B185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825319" y="3813452"/>
            <a:ext cx="578495" cy="621339"/>
          </a:xfrm>
          <a:prstGeom prst="roundRect">
            <a:avLst/>
          </a:prstGeom>
          <a:noFill/>
        </p:spPr>
      </p:pic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C48CBF8-C92E-603A-7686-3FDFC3D749D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774163" y="4825554"/>
            <a:ext cx="578495" cy="621339"/>
          </a:xfrm>
          <a:prstGeom prst="roundRect">
            <a:avLst/>
          </a:prstGeom>
          <a:noFill/>
        </p:spPr>
      </p:pic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E22A81C-157C-0A59-7B49-1E2A360C47C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774164" y="5787406"/>
            <a:ext cx="578495" cy="62133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858892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الإنتاج الكتابي    : تصحيح الإنتاج الكتابي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تصحيح الأخطاء اللغوية.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4735015" y="1827529"/>
            <a:ext cx="2430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حكاية خيالية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A07E4-3945-84EC-C0AE-DA69399EC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FCAFD2-FA93-764B-D80B-FCA9B6163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حصة الدعم بتصحيح الأخطاء اللغوية الواردة في إنتاجاتكم الخاصة بكتابة حكاية خيالية.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9DEAA-A17C-BF02-CBB9-B4D438EF67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2B665C-C04C-992C-7926-69735D76B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76" y="1575854"/>
            <a:ext cx="3335769" cy="525130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32A631-A84E-C99A-D9FE-8B45E21BF3DF}"/>
              </a:ext>
            </a:extLst>
          </p:cNvPr>
          <p:cNvSpPr/>
          <p:nvPr/>
        </p:nvSpPr>
        <p:spPr>
          <a:xfrm>
            <a:off x="2559076" y="2130357"/>
            <a:ext cx="3335769" cy="40679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871880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2F282-3A5E-7F83-DD37-A2AD4FDDA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AF879-F14D-6139-2F02-054260B0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سأوزع عليكم دفاتر القسم لتطلعوا على ملاحظاتي وتكتشفوا أخطاءكم اللغوية.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C3A9C5-93E7-3B29-51B8-DD46C72494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838271-BF5B-4980-0CC9-B228B0A7FC0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1984511" y="2301257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77822825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ED065-3762-A838-73A0-1D3544066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D5602-ED50-3A14-9BF4-45E61B46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سنصحح بعض الأخطاء المترددة. سأسجلها على السبورة. ثم نناقشها جماعة.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2B72EF-2181-76FD-2227-8D254C8FB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740FC41-82AC-204B-03E5-7A7F2716B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822505"/>
              </p:ext>
            </p:extLst>
          </p:nvPr>
        </p:nvGraphicFramePr>
        <p:xfrm>
          <a:off x="1005840" y="2204186"/>
          <a:ext cx="7132320" cy="356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13004206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4213208039"/>
                    </a:ext>
                  </a:extLst>
                </a:gridCol>
              </a:tblGrid>
              <a:tr h="584304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تَصْحيحُهُ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514337" rtl="0" eaLnBrk="1" latinLnBrk="0" hangingPunct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اَلْخَطَأُ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193062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0316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1878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56464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80355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16132"/>
                  </a:ext>
                </a:extLst>
              </a:tr>
            </a:tbl>
          </a:graphicData>
        </a:graphic>
      </p:graphicFrame>
      <p:pic>
        <p:nvPicPr>
          <p:cNvPr id="4" name="Image 3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4FA2BBEF-A949-E745-160B-3777DC377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29" y="1255881"/>
            <a:ext cx="1122286" cy="116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2853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AD47B-C188-8B04-E7AA-1FF1BD9C5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73486-B955-FC0B-71DB-915403944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منكم يعيد قراءة إنتاجه ثم يصحح الأخطاء الواردة في الجدول. سأساعدكم على تصحيح الأخرى.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23B56F-FD91-302E-7679-CDDA8925C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1C2262A-DD5D-02F4-B759-90A05A7C9A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539102"/>
              </p:ext>
            </p:extLst>
          </p:nvPr>
        </p:nvGraphicFramePr>
        <p:xfrm>
          <a:off x="787436" y="2284006"/>
          <a:ext cx="7132320" cy="356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13004206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4213208039"/>
                    </a:ext>
                  </a:extLst>
                </a:gridCol>
              </a:tblGrid>
              <a:tr h="584304"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تَصْحيحُهُ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514337" rtl="0" eaLnBrk="1" latinLnBrk="0" hangingPunct="1"/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اَلْخَطَأُ</a:t>
                      </a:r>
                      <a:endParaRPr lang="fr-FR" sz="3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193062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0316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18783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56464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803556"/>
                  </a:ext>
                </a:extLst>
              </a:tr>
              <a:tr h="58430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16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558083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C6553-5B38-D34C-082E-E8D764068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5EEBF8-1FFE-8A8B-23EE-C1668B7C2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قراءة الحكايات الخيالية التي قمتم بكتابتها حول موضوع الروبوتات. سنناقشها وفق الضوابط التالية: ( يستمر النشاط إلى نهاية الحصة)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E07C4-1503-3B1F-3D00-204FFF8071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B42089-5569-80AA-F496-159AEF937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91" y="2064328"/>
            <a:ext cx="7435694" cy="366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8296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استعدادا للحصة المقبلة.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22B375-A188-E9B4-67A5-09B7AA7C931E}"/>
              </a:ext>
            </a:extLst>
          </p:cNvPr>
          <p:cNvSpPr txBox="1"/>
          <p:nvPr/>
        </p:nvSpPr>
        <p:spPr>
          <a:xfrm>
            <a:off x="1124640" y="3164731"/>
            <a:ext cx="6894720" cy="9194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دُروسي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ٱسْتِعْداداً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لِلْحِصَّةِ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ٱلْمُقْبِلَةِ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18640</TotalTime>
  <Words>1172</Words>
  <Application>Microsoft Office PowerPoint</Application>
  <PresentationFormat>Affichage à l'écran (4:3)</PresentationFormat>
  <Paragraphs>175</Paragraphs>
  <Slides>27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27</vt:i4>
      </vt:variant>
    </vt:vector>
  </HeadingPairs>
  <TitlesOfParts>
    <vt:vector size="59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Viga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خذوا دفاتر البحث . ستكتبون حكاية خيالية وفق التعليمة التالية. من يقرأ؟ </vt:lpstr>
      <vt:lpstr>حددوا أولا عناصر الحكاية وقدموا الأوصاف المناسبة للأماكن والشخصيات والأحداث على دفاتر البحث.  ثم اكتبوا مسودة الحكاية الخيالية وفق التصميم التالي:</vt:lpstr>
      <vt:lpstr>         الإنتاج الكتابي    : تصحيح الإنتاج الكتابي</vt:lpstr>
      <vt:lpstr>سنبدأ حصة الدعم بتصحيح الأخطاء اللغوية الواردة في إنتاجاتكم الخاصة بكتابة حكاية خيالية. </vt:lpstr>
      <vt:lpstr>سأوزع عليكم دفاتر القسم لتطلعوا على ملاحظاتي وتكتشفوا أخطاءكم اللغوية. </vt:lpstr>
      <vt:lpstr>انتبهوا. سنصحح بعض الأخطاء المترددة. سأسجلها على السبورة. ثم نناقشها جماعة.</vt:lpstr>
      <vt:lpstr>كل منكم يعيد قراءة إنتاجه ثم يصحح الأخطاء الواردة في الجدول. سأساعدكم على تصحيح الأخرى.</vt:lpstr>
      <vt:lpstr>ننتقل إلى قراءة الحكايات الخيالية التي قمتم بكتابتها حول موضوع الروبوتات. سنناقشها وفق الضوابط التالية: ( يستمر النشاط إلى نهاية الحصة)</vt:lpstr>
      <vt:lpstr>اختتام الحصة</vt:lpstr>
      <vt:lpstr>راجعوا دروسكم استعدادا للحصة المقبلة.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241</cp:revision>
  <dcterms:created xsi:type="dcterms:W3CDTF">2023-09-20T21:35:22Z</dcterms:created>
  <dcterms:modified xsi:type="dcterms:W3CDTF">2026-04-21T08:11:45Z</dcterms:modified>
</cp:coreProperties>
</file>