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47"/>
  </p:notesMasterIdLst>
  <p:handoutMasterIdLst>
    <p:handoutMasterId r:id="rId48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872" r:id="rId37"/>
    <p:sldId id="2147482734" r:id="rId38"/>
    <p:sldId id="2147482846" r:id="rId39"/>
    <p:sldId id="2147482878" r:id="rId40"/>
    <p:sldId id="2147482877" r:id="rId41"/>
    <p:sldId id="2147482879" r:id="rId42"/>
    <p:sldId id="2147482704" r:id="rId43"/>
    <p:sldId id="2147482869" r:id="rId44"/>
    <p:sldId id="2147482752" r:id="rId45"/>
    <p:sldId id="2147482707" r:id="rId46"/>
  </p:sldIdLst>
  <p:sldSz cx="9144000" cy="6858000" type="screen4x3"/>
  <p:notesSz cx="6858000" cy="9144000"/>
  <p:embeddedFontLst>
    <p:embeddedFont>
      <p:font typeface="Dosis" pitchFamily="2" charset="0"/>
      <p:regular r:id="rId49"/>
      <p:bold r:id="rId50"/>
    </p:embeddedFont>
    <p:embeddedFont>
      <p:font typeface="Dosis ExtraBold" pitchFamily="2" charset="0"/>
      <p:bold r:id="rId51"/>
    </p:embeddedFont>
    <p:embeddedFont>
      <p:font typeface="Dosis Medium" pitchFamily="2" charset="0"/>
      <p:regular r:id="rId52"/>
    </p:embeddedFont>
    <p:embeddedFont>
      <p:font typeface="Dosis SemiBold" pitchFamily="2" charset="0"/>
      <p:bold r:id="rId53"/>
    </p:embeddedFont>
    <p:embeddedFont>
      <p:font typeface="Microsoft Uighur" panose="02000000000000000000" pitchFamily="2" charset="-78"/>
      <p:regular r:id="rId54"/>
      <p:bold r:id="rId55"/>
    </p:embeddedFont>
    <p:embeddedFont>
      <p:font typeface="Modern Love" panose="04090805081005020601" pitchFamily="82" charset="0"/>
      <p:regular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1" autoAdjust="0"/>
    <p:restoredTop sz="86433"/>
  </p:normalViewPr>
  <p:slideViewPr>
    <p:cSldViewPr snapToGrid="0">
      <p:cViewPr varScale="1">
        <p:scale>
          <a:sx n="69" d="100"/>
          <a:sy n="69" d="100"/>
        </p:scale>
        <p:origin x="1428" y="6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font" Target="fonts/font1.fntdata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4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6BB944-2B90-69DD-CCDD-9818287FE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10127" y="4756826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70672" y="5023288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951353" y="550765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111353" y="502328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C2522F9-93E5-6A62-C213-782BC13BE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4127"/>
              </p:ext>
            </p:extLst>
          </p:nvPr>
        </p:nvGraphicFramePr>
        <p:xfrm>
          <a:off x="527459" y="2141328"/>
          <a:ext cx="8089081" cy="39834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92121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527239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6420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756592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فائدتان على الأقل للتواصل  بين أفراد الأسرة.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توضيح كيف يؤدي استعمال الهواتف إلى ضعف التواصل بين أفراد الأسرة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نصيحتان على الأقل لحسن استعمال الهواتف مع الحفاظ على التواصل بين أفراد الأسرة.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F0EC7881-79B7-E693-EAF4-5270DBCB1CC8}"/>
              </a:ext>
            </a:extLst>
          </p:cNvPr>
          <p:cNvSpPr txBox="1">
            <a:spLocks/>
          </p:cNvSpPr>
          <p:nvPr/>
        </p:nvSpPr>
        <p:spPr>
          <a:xfrm>
            <a:off x="311286" y="1684850"/>
            <a:ext cx="8346331" cy="4852138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اِكْتَسَبْت خِلالَ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ٱلرَّابِعَةِ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مَجْموعَةً مِنَ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"ضُعْفِ ٱلتَّواصُلِ بَيْنَ أَفْرادِ ٱلْأُسْرَةِ في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ٱلْمَنْزِلِ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بِسَبَبِ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ٱلْهَواتِفِ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ٱلنَّقّالَةِ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". خُذ(ي) مُهْلَةً لِلتَّفْكيرِ، ثُمَّ تَحَدَّثْ(ي) بِٱسْتِرْسالٍ لِمُدَّةِ دَقيقَةٍ مُحاوِلاً(ةً)</a:t>
            </a: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•	تَحْديدَ 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فَوائِدِ ٱلتَّواصُلِ بَيْنَ أَفْرادِ ٱلْأُسْرَةِ في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ٱلْمَنْزِلِ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544513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تَوْضيحَ كَيْفَ تُؤَدّي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ٱلْهَواتِفُ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ٱلنَّقّالَةُ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إِلى قِلَّةِ ٱلتَّواصُلِ بَيْنَ أَفْرادِ ٱلْأُسْرَةِ؛</a:t>
            </a:r>
          </a:p>
          <a:p>
            <a:pPr marL="719138" indent="-544513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تَقْديمَ نَصائِحَ لِحُسْنِ ٱسْتِعْمالِ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ٱلْهَواتِفِ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ٱلنَّقّالَةِ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</a:t>
            </a:r>
            <a:r>
              <a:rPr lang="ar-MA" sz="25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ٱلْحِفاظِ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ٱلتَّواصُلِ بَيْنَ أَفْرادِ ٱلْأُسْرَةِ؛</a:t>
            </a:r>
            <a:endParaRPr lang="ar-MA" sz="25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5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5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850205" y="836334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821DA5-CB02-04C4-3659-722315DE1377}"/>
              </a:ext>
            </a:extLst>
          </p:cNvPr>
          <p:cNvSpPr txBox="1"/>
          <p:nvPr/>
        </p:nvSpPr>
        <p:spPr>
          <a:xfrm>
            <a:off x="301558" y="1536725"/>
            <a:ext cx="8326876" cy="486287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تُشَكِّلُ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ٱلتَّرْبَوِيَّةُ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فَضاءاتٍ تَعْليمِيَّةً مُتَميِّزَةً تَنْبَثِقُ داخِلَ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ٱلْمُؤَسَّسَةِ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ٱلتَّعْليمِيَّةِ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وَتَهْدِفُ إِلى دَعْمِ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ٱلتَّعَلُّماتِ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وَصَقْلِ مَواهِبِ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وَتَتَنَوَّعُ هذِهِ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ٱلثَّقافِيِّ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يَعْتَني بِتَنْمِيَةِ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وَٱلْكِتابَةِ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وَٱلتَّعْبيرِ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ٱلْعِلْمِيِّ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يُشَجِّعُ عَلى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وَٱلِاكْتِشافِ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يَحْتَضِنُ مَواهِبَ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وَٱلْمُوسيقى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وَٱلتَّشْكيلِ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فَضْلاً عَنِ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ٱلرِّياضِيِّ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يُعَزِّزُ روحَ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ٱلتَّنافُسِ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ٱلْجَماعِيِّ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وَتَتَجَلّى أَهَمِّيَّةُ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ٱلنَّوادي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ٱلتَّرْبَوِيَّةِ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كَوْنِها تُتيحُ لِلتَّلاميذِ فُرْصَةَ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بيئَةٍ مُحَفِّزَةٍ بَعيداً عَنْ ضُغوطِ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ٱلنَّظَرِيَّةِ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تُساعِدُهُمْ عَلى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مَواهِبِهِمْ وَتَطْويرِها، وَتُنَمّي لَدَيْهِمْ مَهاراتِ ٱلتَّواصُلِ وَٱلتَّعاوُنِ وَتَحَمُّلِ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بِٱلْإِضافَةِ إِلى ذلِكَ، تُساهِمُ في تَعْزيزِ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ٱنْتِمائِهِمْ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مُؤَسَّسَتِهِمُ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ٱلتَّعْليمِيَّةِ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وَتَرْسيخِ قِيَمِ </a:t>
            </a:r>
            <a:r>
              <a:rPr lang="ar-MA" sz="31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ٱلْمَواطَنَةِ</a:t>
            </a:r>
            <a:r>
              <a:rPr lang="ar-MA" sz="31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لَدَيْهِمْ.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 وكراساتكم الصفحة -121-. ستجيبون عن أسئلة أخرى حول النص.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985E4-7B50-176B-D9E8-0531B1015F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675319"/>
            <a:ext cx="3163425" cy="4667116"/>
          </a:xfrm>
          <a:prstGeom prst="rect">
            <a:avLst/>
          </a:prstGeom>
          <a:ln w="3810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E42D46-F81D-37B5-A516-09BBC7683CCF}"/>
              </a:ext>
            </a:extLst>
          </p:cNvPr>
          <p:cNvSpPr txBox="1"/>
          <p:nvPr/>
        </p:nvSpPr>
        <p:spPr>
          <a:xfrm>
            <a:off x="630915" y="1373692"/>
            <a:ext cx="6991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اِسْتَخْرِج(ي) مِنَ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كَلِماتٍ حَسَبَ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797109F-C8DC-5B10-A880-3284A99ED8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076161"/>
              </p:ext>
            </p:extLst>
          </p:nvPr>
        </p:nvGraphicFramePr>
        <p:xfrm>
          <a:off x="810904" y="1886161"/>
          <a:ext cx="7421940" cy="63284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082019">
                  <a:extLst>
                    <a:ext uri="{9D8B030D-6E8A-4147-A177-3AD203B41FA5}">
                      <a16:colId xmlns:a16="http://schemas.microsoft.com/office/drawing/2014/main" val="3592384829"/>
                    </a:ext>
                  </a:extLst>
                </a:gridCol>
                <a:gridCol w="1234472">
                  <a:extLst>
                    <a:ext uri="{9D8B030D-6E8A-4147-A177-3AD203B41FA5}">
                      <a16:colId xmlns:a16="http://schemas.microsoft.com/office/drawing/2014/main" val="2017497971"/>
                    </a:ext>
                  </a:extLst>
                </a:gridCol>
                <a:gridCol w="2146508">
                  <a:extLst>
                    <a:ext uri="{9D8B030D-6E8A-4147-A177-3AD203B41FA5}">
                      <a16:colId xmlns:a16="http://schemas.microsoft.com/office/drawing/2014/main" val="1079636781"/>
                    </a:ext>
                  </a:extLst>
                </a:gridCol>
                <a:gridCol w="1958941">
                  <a:extLst>
                    <a:ext uri="{9D8B030D-6E8A-4147-A177-3AD203B41FA5}">
                      <a16:colId xmlns:a16="http://schemas.microsoft.com/office/drawing/2014/main" val="2969719900"/>
                    </a:ext>
                  </a:extLst>
                </a:gridCol>
              </a:tblGrid>
              <a:tr h="146389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مِنَ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فِعْلٌ مُعْتَلٌّ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4572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جَزْمِ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نَصْبِ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02153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.........................</a:t>
                      </a:r>
                      <a:r>
                        <a:rPr lang="ar-MA" sz="1000" kern="100" dirty="0">
                          <a:effectLst/>
                        </a:rPr>
                        <a:t>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</a:t>
                      </a:r>
                      <a:r>
                        <a:rPr lang="ar-MA" sz="1000" kern="100" dirty="0">
                          <a:effectLst/>
                        </a:rPr>
                        <a:t>.............................</a:t>
                      </a:r>
                      <a:r>
                        <a:rPr lang="ar-SA" sz="1000" kern="100" dirty="0">
                          <a:effectLst/>
                        </a:rPr>
                        <a:t>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000" kern="100" dirty="0">
                          <a:effectLst/>
                        </a:rPr>
                        <a:t>................................................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862391"/>
                  </a:ext>
                </a:extLst>
              </a:tr>
            </a:tbl>
          </a:graphicData>
        </a:graphic>
      </p:graphicFrame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وأجيبوا على دفاتر القسم عن الأسئلة التالية: (توجيه التلاميذ إلى وضع خط تحت الكلمات المطلوب إعرابها في النص..)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5DDE25C-EC79-1B47-2483-7307B7091508}"/>
              </a:ext>
            </a:extLst>
          </p:cNvPr>
          <p:cNvSpPr/>
          <p:nvPr/>
        </p:nvSpPr>
        <p:spPr>
          <a:xfrm>
            <a:off x="593356" y="2560984"/>
            <a:ext cx="7330893" cy="1346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حَوِّل(ي) ٱلْجُمْلَةَ ٱلتّالِيَةَ إلى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algn="r" rtl="1">
              <a:buSzPct val="78000"/>
            </a:pPr>
            <a:r>
              <a:rPr lang="ar-MA" sz="22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قَضى أَوْقاتاً طَويلَةً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وَعادَ إِلى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غُروبِ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هُنَّ: ............................................................................................................</a:t>
            </a:r>
          </a:p>
          <a:p>
            <a:pPr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أَنْتُمْ: ............................................................................................................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708741-0545-EF21-80D3-954E63E79A52}"/>
              </a:ext>
            </a:extLst>
          </p:cNvPr>
          <p:cNvSpPr/>
          <p:nvPr/>
        </p:nvSpPr>
        <p:spPr>
          <a:xfrm>
            <a:off x="1292242" y="3939296"/>
            <a:ext cx="7233220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صَرِّف(ي)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ٱلْوارِدَ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قَوْسَيْنِ في  </a:t>
            </a:r>
            <a:r>
              <a:rPr lang="ar-MA" sz="2200" b="1" u="sng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2200" b="1" u="sng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684AACC-0ADC-988E-5705-1F62ED57A37A}"/>
              </a:ext>
            </a:extLst>
          </p:cNvPr>
          <p:cNvSpPr/>
          <p:nvPr/>
        </p:nvSpPr>
        <p:spPr>
          <a:xfrm>
            <a:off x="1094662" y="4241351"/>
            <a:ext cx="6829587" cy="5865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 ( ثابَرَ )....................  في دِراسَتِكِمْ ( نالَ).................  عَلى أَعْلى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ٱلْمَراتِبِ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(اِحْتَرَمَ )......................أَصْدِقاءَهَ ( فازَ)................... بِحُسْنِ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ٱلْمُعامَلَةِ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2FD6059-8A67-A1D0-4AF0-1DF3B79A8717}"/>
              </a:ext>
            </a:extLst>
          </p:cNvPr>
          <p:cNvSpPr/>
          <p:nvPr/>
        </p:nvSpPr>
        <p:spPr>
          <a:xfrm>
            <a:off x="1442206" y="4827882"/>
            <a:ext cx="7160519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حَدِّد(ي) عَناصِرَ ٱلْجُمْلَةِ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ٱلْوارِدَةِ في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ٱلْجَدْوَلِ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5563931-4FF9-0E7D-1677-C0A0C34CA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853024"/>
              </p:ext>
            </p:extLst>
          </p:nvPr>
        </p:nvGraphicFramePr>
        <p:xfrm>
          <a:off x="1094662" y="5161618"/>
          <a:ext cx="7051618" cy="76468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58659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175449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جُمْلَةٌ شَرْطِيَّةٌ.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أَداةُ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فِعْلُ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جَوابُ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 يُحْسِنِ ٱسْتِعْمَالَ ٱلْإِنْتِرْنِتِ يَغْتَنِمْ فَوائِدَها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ٱلْجَمَّةَ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8A66CFF-E0FA-929D-80CB-44FED75151F5}"/>
              </a:ext>
            </a:extLst>
          </p:cNvPr>
          <p:cNvSpPr/>
          <p:nvPr/>
        </p:nvSpPr>
        <p:spPr>
          <a:xfrm>
            <a:off x="896211" y="6012000"/>
            <a:ext cx="7706514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</a:t>
            </a:r>
            <a:r>
              <a:rPr lang="ar-MA" sz="28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أَعْرِب(ي) ٱلْجُمْلَةَ ٱلتّالِيَةَ:   يُراجِعانِ  </a:t>
            </a:r>
            <a:r>
              <a:rPr lang="ar-MA" sz="28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ٱلدُّروسَ</a:t>
            </a:r>
            <a:r>
              <a:rPr lang="ar-MA" sz="28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مُراجَعَةً مُرَكَّزَةً.</a:t>
            </a:r>
            <a:endParaRPr lang="ar-MA" sz="2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الظواهر اللغوية 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الظواهر اللغوية.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النص؟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8397E9-BCB0-8B86-ED41-B6E808BA3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553" y="1675319"/>
            <a:ext cx="3163425" cy="4667116"/>
          </a:xfrm>
          <a:prstGeom prst="rect">
            <a:avLst/>
          </a:prstGeom>
          <a:ln w="3810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4C86D-1745-7D1B-7911-AE7A6B76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8C42E3-BED5-736E-37F5-212A3467A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0CB870-0B15-D038-1F8A-9B610C3AEA03}"/>
              </a:ext>
            </a:extLst>
          </p:cNvPr>
          <p:cNvSpPr txBox="1"/>
          <p:nvPr/>
        </p:nvSpPr>
        <p:spPr>
          <a:xfrm>
            <a:off x="630915" y="1373692"/>
            <a:ext cx="6991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اِسْتَخْرِج(ي) مِنَ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كَلِماتٍ حَسَبَ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124B9DF-9413-6708-7D6F-4112ABE53383}"/>
              </a:ext>
            </a:extLst>
          </p:cNvPr>
          <p:cNvGraphicFramePr>
            <a:graphicFrameLocks noGrp="1"/>
          </p:cNvGraphicFramePr>
          <p:nvPr/>
        </p:nvGraphicFramePr>
        <p:xfrm>
          <a:off x="810904" y="1886161"/>
          <a:ext cx="7421940" cy="63284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082019">
                  <a:extLst>
                    <a:ext uri="{9D8B030D-6E8A-4147-A177-3AD203B41FA5}">
                      <a16:colId xmlns:a16="http://schemas.microsoft.com/office/drawing/2014/main" val="3592384829"/>
                    </a:ext>
                  </a:extLst>
                </a:gridCol>
                <a:gridCol w="1234472">
                  <a:extLst>
                    <a:ext uri="{9D8B030D-6E8A-4147-A177-3AD203B41FA5}">
                      <a16:colId xmlns:a16="http://schemas.microsoft.com/office/drawing/2014/main" val="2017497971"/>
                    </a:ext>
                  </a:extLst>
                </a:gridCol>
                <a:gridCol w="2146508">
                  <a:extLst>
                    <a:ext uri="{9D8B030D-6E8A-4147-A177-3AD203B41FA5}">
                      <a16:colId xmlns:a16="http://schemas.microsoft.com/office/drawing/2014/main" val="1079636781"/>
                    </a:ext>
                  </a:extLst>
                </a:gridCol>
                <a:gridCol w="1958941">
                  <a:extLst>
                    <a:ext uri="{9D8B030D-6E8A-4147-A177-3AD203B41FA5}">
                      <a16:colId xmlns:a16="http://schemas.microsoft.com/office/drawing/2014/main" val="2969719900"/>
                    </a:ext>
                  </a:extLst>
                </a:gridCol>
              </a:tblGrid>
              <a:tr h="146389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مِنَ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فِعْلٌ مُعْتَلٌّ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4572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جَزْمِ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نَصْبِ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02153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.........................</a:t>
                      </a:r>
                      <a:r>
                        <a:rPr lang="ar-MA" sz="1000" kern="100" dirty="0">
                          <a:effectLst/>
                        </a:rPr>
                        <a:t>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00" kern="100" dirty="0">
                          <a:effectLst/>
                        </a:rPr>
                        <a:t>............</a:t>
                      </a:r>
                      <a:r>
                        <a:rPr lang="ar-MA" sz="1000" kern="100" dirty="0">
                          <a:effectLst/>
                        </a:rPr>
                        <a:t>.............................</a:t>
                      </a:r>
                      <a:r>
                        <a:rPr lang="ar-SA" sz="1000" kern="100" dirty="0">
                          <a:effectLst/>
                        </a:rPr>
                        <a:t>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000" kern="100" dirty="0">
                          <a:effectLst/>
                        </a:rPr>
                        <a:t>................................................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862391"/>
                  </a:ext>
                </a:extLst>
              </a:tr>
            </a:tbl>
          </a:graphicData>
        </a:graphic>
      </p:graphicFrame>
      <p:sp>
        <p:nvSpPr>
          <p:cNvPr id="30" name="Titre 1">
            <a:extLst>
              <a:ext uri="{FF2B5EF4-FFF2-40B4-BE49-F238E27FC236}">
                <a16:creationId xmlns:a16="http://schemas.microsoft.com/office/drawing/2014/main" id="{5AC7F8DF-EA80-BE17-AF5A-C35ED43A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(خلا ل التصحيح يتم التذكير بالقواعد الخاصة بكل ظاهرة على حدة.)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0AE9E2-1127-5D3F-19AB-27006175ACBB}"/>
              </a:ext>
            </a:extLst>
          </p:cNvPr>
          <p:cNvSpPr/>
          <p:nvPr/>
        </p:nvSpPr>
        <p:spPr>
          <a:xfrm>
            <a:off x="593356" y="2560984"/>
            <a:ext cx="7330893" cy="1346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حَوِّل(ي) ٱلْجُمْلَةَ ٱلتّالِيَةَ إلى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algn="r" rtl="1">
              <a:buSzPct val="78000"/>
            </a:pPr>
            <a:r>
              <a:rPr lang="ar-MA" sz="22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قَضى أَوْقاتاً طَويلَةً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وَعادَ إِلى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غُروبِ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هُنَّ: ............................................................................................................</a:t>
            </a:r>
          </a:p>
          <a:p>
            <a:pPr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أَنْتُمْ: ............................................................................................................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647663-68CC-4297-A724-300D91A06D74}"/>
              </a:ext>
            </a:extLst>
          </p:cNvPr>
          <p:cNvSpPr/>
          <p:nvPr/>
        </p:nvSpPr>
        <p:spPr>
          <a:xfrm>
            <a:off x="1292242" y="3939296"/>
            <a:ext cx="7233220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صَرِّف(ي)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ٱلْوارِدَ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قَوْسَيْنِ في  </a:t>
            </a:r>
            <a:r>
              <a:rPr lang="ar-MA" sz="2200" b="1" u="sng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2200" b="1" u="sng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D57BFC-4F6D-86B6-70FC-C6108F48ED38}"/>
              </a:ext>
            </a:extLst>
          </p:cNvPr>
          <p:cNvSpPr/>
          <p:nvPr/>
        </p:nvSpPr>
        <p:spPr>
          <a:xfrm>
            <a:off x="1094662" y="4241351"/>
            <a:ext cx="6829587" cy="5865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 ( ثابَرَ )....................  في دِراسَتِكِمْ ( نالَ).................  عَلى أَعْلى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ٱلْمَراتِبِ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(اِحْتَرَمَ )......................أَصْدِقاءَهَ ( فازَ)................... بِِحُسْنِِ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ٱلْمُعامَلَةِ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CA57D8E-CEEE-55C3-D92C-08561EE0ACE1}"/>
              </a:ext>
            </a:extLst>
          </p:cNvPr>
          <p:cNvSpPr/>
          <p:nvPr/>
        </p:nvSpPr>
        <p:spPr>
          <a:xfrm>
            <a:off x="1442206" y="4827882"/>
            <a:ext cx="7160519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حَدِّد(ي) عَناصِرَ ٱلْجُمْلَةِ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ٱلْوارِدَةِ في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ٱلْجَدْوَلِ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0DABDA0-30F3-60F3-4B4D-D281BB460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6571"/>
              </p:ext>
            </p:extLst>
          </p:nvPr>
        </p:nvGraphicFramePr>
        <p:xfrm>
          <a:off x="1094662" y="5161618"/>
          <a:ext cx="7051618" cy="76468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58659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175449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جُمْلَةٌ شَرْطِيَّةٌ.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أَداةُ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فِعْلُ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جَوابُ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 يُحْسِنِ ٱسْتِعْمَالَ ٱلْإِنْتِرْنِتِ يَغْتَنِمْ فَوائِدَها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ٱلْجَمَّةَ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0505DC7-337B-766F-5C4C-A720A327D33C}"/>
              </a:ext>
            </a:extLst>
          </p:cNvPr>
          <p:cNvSpPr/>
          <p:nvPr/>
        </p:nvSpPr>
        <p:spPr>
          <a:xfrm>
            <a:off x="896211" y="6012000"/>
            <a:ext cx="7706514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</a:t>
            </a:r>
            <a:r>
              <a:rPr lang="ar-MA" sz="28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أَعْرِب(ي) ٱلْجُمْلَةَ ٱلتّالِيَةَ:   يُراجِعانِ  </a:t>
            </a:r>
            <a:r>
              <a:rPr lang="ar-MA" sz="28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ٱلدُّروسَ</a:t>
            </a:r>
            <a:r>
              <a:rPr lang="ar-MA" sz="28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مُراجَعَةً مُرَكَّزَةً.</a:t>
            </a:r>
            <a:endParaRPr lang="ar-MA" sz="2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774182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13F90-1ED5-4214-DDE2-A910F711B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EAB4E-C8B6-8051-EFFA-ADBAA1B768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BAFEB62-FB7A-8B57-3632-538A9F6089AA}"/>
              </a:ext>
            </a:extLst>
          </p:cNvPr>
          <p:cNvSpPr txBox="1"/>
          <p:nvPr/>
        </p:nvSpPr>
        <p:spPr>
          <a:xfrm>
            <a:off x="1630208" y="1754597"/>
            <a:ext cx="6991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اِسْتَخْرِج(ي) مِنَ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كَلِماتٍ حَسَبَ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ٱلْجَدْوَلِ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57AACE2-61B2-73E3-AB25-B0C797529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328474"/>
              </p:ext>
            </p:extLst>
          </p:nvPr>
        </p:nvGraphicFramePr>
        <p:xfrm>
          <a:off x="709912" y="2180621"/>
          <a:ext cx="7912267" cy="80175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756400">
                  <a:extLst>
                    <a:ext uri="{9D8B030D-6E8A-4147-A177-3AD203B41FA5}">
                      <a16:colId xmlns:a16="http://schemas.microsoft.com/office/drawing/2014/main" val="3592384829"/>
                    </a:ext>
                  </a:extLst>
                </a:gridCol>
                <a:gridCol w="1634247">
                  <a:extLst>
                    <a:ext uri="{9D8B030D-6E8A-4147-A177-3AD203B41FA5}">
                      <a16:colId xmlns:a16="http://schemas.microsoft.com/office/drawing/2014/main" val="2017497971"/>
                    </a:ext>
                  </a:extLst>
                </a:gridCol>
                <a:gridCol w="1721796">
                  <a:extLst>
                    <a:ext uri="{9D8B030D-6E8A-4147-A177-3AD203B41FA5}">
                      <a16:colId xmlns:a16="http://schemas.microsoft.com/office/drawing/2014/main" val="1079636781"/>
                    </a:ext>
                  </a:extLst>
                </a:gridCol>
                <a:gridCol w="1799824">
                  <a:extLst>
                    <a:ext uri="{9D8B030D-6E8A-4147-A177-3AD203B41FA5}">
                      <a16:colId xmlns:a16="http://schemas.microsoft.com/office/drawing/2014/main" val="2969719900"/>
                    </a:ext>
                  </a:extLst>
                </a:gridCol>
              </a:tblGrid>
              <a:tr h="146389"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مِنَ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ٱلْأَفْعالِ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ٱلْخَمْسَةِ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فِعْلٌ مُعْتَلٌّ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4572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جَزْمِ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أَداةُ نَصْبِ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ٱلْمُضارِعِ</a:t>
                      </a:r>
                      <a:endParaRPr lang="ar-MA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02153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يَهْنَؤوا -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يَتَعَلَّمونَ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-يَلْعَبونَ- يَلْتَقوا....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صارَ – 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وَصَلَ- عادَ...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لَمْ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أَنْ – لِـ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862391"/>
                  </a:ext>
                </a:extLst>
              </a:tr>
            </a:tbl>
          </a:graphicData>
        </a:graphic>
      </p:graphicFrame>
      <p:sp>
        <p:nvSpPr>
          <p:cNvPr id="30" name="Titre 1">
            <a:extLst>
              <a:ext uri="{FF2B5EF4-FFF2-40B4-BE49-F238E27FC236}">
                <a16:creationId xmlns:a16="http://schemas.microsoft.com/office/drawing/2014/main" id="{530A9A3F-D451-BCC7-F2D4-AF1ECAC6E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(هناك أفعال أخرى يمكن مناقشتها مع التلاميذ.)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1D3A83D-7714-E7D5-B179-6B01C157044F}"/>
              </a:ext>
            </a:extLst>
          </p:cNvPr>
          <p:cNvSpPr/>
          <p:nvPr/>
        </p:nvSpPr>
        <p:spPr>
          <a:xfrm>
            <a:off x="1064076" y="2999584"/>
            <a:ext cx="7330893" cy="1346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حَوِّل(ي) ٱلْجُمْلَةَ ٱلتّالِيَةَ إلى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ٱلضَّمائِرِ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ٱلْمَطْلوبَةِ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algn="r" rtl="1">
              <a:buSzPct val="78000"/>
            </a:pPr>
            <a:r>
              <a:rPr lang="ar-MA" sz="22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قَضى أَوْقاتاً طَويلَةً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وَعادَ إِلى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غُروبِ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indent="719138"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هُنَّ: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قَضَيْنَ أَوْقاتاً طَويلَةً في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وَعُدْنَ إِلى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غُروبِ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719138"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أَنْتُمْ: 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قَضَيْتُمْ أَوْقاتاً طَويلَةً في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وَعُدْتُمْ إِلى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غُروبِ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65D3A1-40F8-74F1-F8BD-C36295018705}"/>
              </a:ext>
            </a:extLst>
          </p:cNvPr>
          <p:cNvSpPr/>
          <p:nvPr/>
        </p:nvSpPr>
        <p:spPr>
          <a:xfrm>
            <a:off x="1302714" y="4336460"/>
            <a:ext cx="7233220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صَرِّف(ي) 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ٱلْوارِدَ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قَوْسَيْنِ في  </a:t>
            </a:r>
            <a:r>
              <a:rPr lang="ar-MA" sz="2400" b="1" u="sng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2400" b="1" u="sng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182FB-5D8F-61B1-266E-0D2D5D88B77B}"/>
              </a:ext>
            </a:extLst>
          </p:cNvPr>
          <p:cNvSpPr/>
          <p:nvPr/>
        </p:nvSpPr>
        <p:spPr>
          <a:xfrm>
            <a:off x="1137647" y="4732775"/>
            <a:ext cx="6829587" cy="5865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تُثابِروا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في دِراسَتِكِمْ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تَنالوا 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أَعْلى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ٱلْمَراتِبِ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indent="177800" algn="r" rtl="1">
              <a:buSzPct val="78000"/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يَحْتَرِمْ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أَصْدِقاءَهَ   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يَفُزْ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بِحُسْنِ  </a:t>
            </a:r>
            <a:r>
              <a:rPr lang="ar-MA" sz="2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ٱلْمُعَاملَةِ</a:t>
            </a:r>
            <a:r>
              <a:rPr lang="ar-MA" sz="2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E5FE317-4C11-4949-4F30-39FBC6DCE9E0}"/>
              </a:ext>
            </a:extLst>
          </p:cNvPr>
          <p:cNvSpPr/>
          <p:nvPr/>
        </p:nvSpPr>
        <p:spPr>
          <a:xfrm>
            <a:off x="1461661" y="5350987"/>
            <a:ext cx="7160519" cy="32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حَدِّد(ي) عَناصِرَ ٱلْجُمْلَةِ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ٱلْوارِدَةِ في </a:t>
            </a:r>
            <a:r>
              <a:rPr lang="ar-MA" sz="22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ٱلْجَدْوَلِ</a:t>
            </a:r>
            <a:r>
              <a:rPr lang="ar-MA" sz="22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ٱلتّالي: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FEBB57B-987E-1317-4C4E-D1CFA2612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814246"/>
              </p:ext>
            </p:extLst>
          </p:nvPr>
        </p:nvGraphicFramePr>
        <p:xfrm>
          <a:off x="1292242" y="5748151"/>
          <a:ext cx="7051618" cy="80906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58659">
                  <a:extLst>
                    <a:ext uri="{9D8B030D-6E8A-4147-A177-3AD203B41FA5}">
                      <a16:colId xmlns:a16="http://schemas.microsoft.com/office/drawing/2014/main" val="2042614796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1523279767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4011562715"/>
                    </a:ext>
                  </a:extLst>
                </a:gridCol>
                <a:gridCol w="1175449">
                  <a:extLst>
                    <a:ext uri="{9D8B030D-6E8A-4147-A177-3AD203B41FA5}">
                      <a16:colId xmlns:a16="http://schemas.microsoft.com/office/drawing/2014/main" val="663891024"/>
                    </a:ext>
                  </a:extLst>
                </a:gridCol>
              </a:tblGrid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جُمْلَةٌ شَرْطِيَّةٌ.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أَداةُ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1962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فِعْلُ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جَوابُ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ٱلشَّرْطِ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78364"/>
                  </a:ext>
                </a:extLst>
              </a:tr>
              <a:tr h="382342"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 يُحْسِنِ ٱسْتِعْمَالَ ٱلْإِنْتَرْنِتِ يَغْتَنِمْ فَوَائِدَهَا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ٱلْجَمَّةَ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مَنْ</a:t>
                      </a:r>
                      <a:endParaRPr lang="fr-FR" sz="1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يُحْسِنْ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791962" rtl="1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يَغْتَنِمْ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07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3625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CAA26-42D8-3374-8A58-418587CF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8B7273-4EAC-3899-F905-0E37264AAB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AE20749C-5704-59C6-0B0F-A885F3556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61F8A83-CD74-A588-0C8B-85BA7D8EC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03" y="2267103"/>
            <a:ext cx="8159193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4625" lvl="0" indent="-174625" algn="r" defTabSz="914400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يُراجِعانِ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لٌ مُضارِعٌ مرفوعٌ ب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بوتِ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ونِ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أنَّه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عالِ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</a:t>
            </a: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 ض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ميرٌ 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تَّص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لٌ في 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لِّ ر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عٍ فاع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لدُّروسَ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عولٌ ب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 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صوبٌ و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ةُ 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ةُ 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لى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آخرِهِ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174625" marR="0" lvl="0" indent="-174625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مُراجَعَةً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عولٌ مُط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قٌ 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صوبٌ و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لام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ةُ 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آخرِهِ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مُرَكَّزَةً</a:t>
            </a:r>
            <a:r>
              <a:rPr lang="fr-FR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تٌ 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حَقيقِيٌّ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لامةُ ن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بِهِ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آخرِهِ</a:t>
            </a:r>
            <a:r>
              <a:rPr kumimoji="0" lang="fr-FR" altLang="fr-FR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31205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ملخصي الدرسين الواردين في مقطعي" نتعلم معا" وفق الصفحتين التاليتين، وأنجزوا الأنشطة الواردة في كتيب" مفكرتي" المتعلقة بالظاهرتين الإملائيتين نفسهما. ( في حالة توفره.)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83F8C4-0A5A-CB1B-74C0-7E1BF77AA8F4}"/>
              </a:ext>
            </a:extLst>
          </p:cNvPr>
          <p:cNvSpPr txBox="1">
            <a:spLocks/>
          </p:cNvSpPr>
          <p:nvPr/>
        </p:nvSpPr>
        <p:spPr>
          <a:xfrm>
            <a:off x="758757" y="2334614"/>
            <a:ext cx="6721813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كَلِماتٌ يُخالِفُ نُطْقُها رَسْمَها ( الصفحة </a:t>
            </a:r>
            <a:r>
              <a:rPr lang="ar-MA" sz="4000" dirty="0">
                <a:solidFill>
                  <a:srgbClr val="FF0000"/>
                </a:solidFill>
              </a:rPr>
              <a:t>77</a:t>
            </a:r>
            <a:r>
              <a:rPr lang="ar-MA" sz="4000" dirty="0"/>
              <a:t>)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201BDF57-69C0-DD59-E045-F67156A21AFA}"/>
              </a:ext>
            </a:extLst>
          </p:cNvPr>
          <p:cNvSpPr txBox="1">
            <a:spLocks/>
          </p:cNvSpPr>
          <p:nvPr/>
        </p:nvSpPr>
        <p:spPr>
          <a:xfrm>
            <a:off x="836578" y="3567754"/>
            <a:ext cx="6643992" cy="82413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</a:t>
            </a:r>
            <a:r>
              <a:rPr lang="ar-MA" sz="4000" dirty="0" err="1"/>
              <a:t>ٱلْأَلِفُ</a:t>
            </a:r>
            <a:r>
              <a:rPr lang="ar-MA" sz="4000" dirty="0"/>
              <a:t> </a:t>
            </a:r>
            <a:r>
              <a:rPr lang="ar-MA" sz="4000" dirty="0" err="1"/>
              <a:t>ٱللَّيِّنَةُ</a:t>
            </a:r>
            <a:r>
              <a:rPr lang="ar-MA" sz="4000" dirty="0"/>
              <a:t> </a:t>
            </a:r>
            <a:r>
              <a:rPr lang="ar-MA" sz="4000" dirty="0" err="1"/>
              <a:t>ٱلْمُتَطَرِّفَةُ</a:t>
            </a:r>
            <a:r>
              <a:rPr lang="ar-MA" sz="4000" dirty="0"/>
              <a:t> ( الصفحة </a:t>
            </a:r>
            <a:r>
              <a:rPr lang="ar-MA" sz="4000" dirty="0">
                <a:solidFill>
                  <a:srgbClr val="FF0000"/>
                </a:solidFill>
              </a:rPr>
              <a:t>105</a:t>
            </a:r>
            <a:r>
              <a:rPr lang="ar-MA" sz="4000" dirty="0"/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2543CF-6E88-2427-8100-A23B514BA62A}"/>
              </a:ext>
            </a:extLst>
          </p:cNvPr>
          <p:cNvSpPr txBox="1"/>
          <p:nvPr/>
        </p:nvSpPr>
        <p:spPr>
          <a:xfrm>
            <a:off x="1496638" y="5497995"/>
            <a:ext cx="579174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أَسْتَعينُ بِمُفَكِّرَتي لِمُراجَعَةِ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ٱلدَّرْسَيْنِ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18553</TotalTime>
  <Words>1826</Words>
  <Application>Microsoft Office PowerPoint</Application>
  <PresentationFormat>Affichage à l'écran (4:3)</PresentationFormat>
  <Paragraphs>248</Paragraphs>
  <Slides>26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26</vt:i4>
      </vt:variant>
    </vt:vector>
  </HeadingPairs>
  <TitlesOfParts>
    <vt:vector size="57" baseType="lpstr">
      <vt:lpstr>Dosis ExtraBold</vt:lpstr>
      <vt:lpstr>Modern Love</vt:lpstr>
      <vt:lpstr>Microsoft Uighur</vt:lpstr>
      <vt:lpstr>Wingdings</vt:lpstr>
      <vt:lpstr>Calibri</vt:lpstr>
      <vt:lpstr>Aptos Display</vt:lpstr>
      <vt:lpstr>Dosis</vt:lpstr>
      <vt:lpstr>Arial</vt:lpstr>
      <vt:lpstr>Aptos</vt:lpstr>
      <vt:lpstr>Dosis SemiBold</vt:lpstr>
      <vt:lpstr>Dosis Medium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خذوا دفاتر القسم وكراساتكم الصفحة -121-. ستجيبون عن أسئلة أخرى حول النص. </vt:lpstr>
      <vt:lpstr>اقرؤوا النص وأجيبوا على دفاتر القسم عن الأسئلة التالية: (توجيه التلاميذ إلى وضع خط تحت الكلمات المطلوب إعرابها في النص..)</vt:lpstr>
      <vt:lpstr>             الظواهر اللغوية  : توليف ومراجعة  </vt:lpstr>
      <vt:lpstr>من يقرأ النص؟ </vt:lpstr>
      <vt:lpstr>نصحح جماعة. (خلا ل التصحيح يتم التذكير بالقواعد الخاصة بكل ظاهرة على حدة.)</vt:lpstr>
      <vt:lpstr>صححوا على دفاتركم. (هناك أفعال أخرى يمكن مناقشتها مع التلاميذ.)</vt:lpstr>
      <vt:lpstr>صححوا على دفاتركم.</vt:lpstr>
      <vt:lpstr>اختتام الحصة</vt:lpstr>
      <vt:lpstr> راجعوا ملخصي الدرسين الواردين في مقطعي" نتعلم معا" وفق الصفحتين التاليتين، وأنجزوا الأنشطة الواردة في كتيب" مفكرتي" المتعلقة بالظاهرتين الإملائيتين نفسهما. ( في حالة توفره.)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247</cp:revision>
  <dcterms:created xsi:type="dcterms:W3CDTF">2023-09-20T21:35:22Z</dcterms:created>
  <dcterms:modified xsi:type="dcterms:W3CDTF">2026-04-22T07:23:50Z</dcterms:modified>
</cp:coreProperties>
</file>