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68"/>
  </p:notesMasterIdLst>
  <p:handoutMasterIdLst>
    <p:handoutMasterId r:id="rId69"/>
  </p:handoutMasterIdLst>
  <p:sldIdLst>
    <p:sldId id="2147482625" r:id="rId21"/>
    <p:sldId id="2147482603" r:id="rId22"/>
    <p:sldId id="2147482462" r:id="rId23"/>
    <p:sldId id="2147482845" r:id="rId24"/>
    <p:sldId id="2147482691" r:id="rId25"/>
    <p:sldId id="2147482835" r:id="rId26"/>
    <p:sldId id="2147482844" r:id="rId27"/>
    <p:sldId id="2147482740" r:id="rId28"/>
    <p:sldId id="2147482790" r:id="rId29"/>
    <p:sldId id="2147482841" r:id="rId30"/>
    <p:sldId id="2147482836" r:id="rId31"/>
    <p:sldId id="2147482840" r:id="rId32"/>
    <p:sldId id="2147482837" r:id="rId33"/>
    <p:sldId id="2147482839" r:id="rId34"/>
    <p:sldId id="2147482871" r:id="rId35"/>
    <p:sldId id="2147482842" r:id="rId36"/>
    <p:sldId id="2147482843" r:id="rId37"/>
    <p:sldId id="2147482734" r:id="rId38"/>
    <p:sldId id="2147482872" r:id="rId39"/>
    <p:sldId id="2147482873" r:id="rId40"/>
    <p:sldId id="2147482874" r:id="rId41"/>
    <p:sldId id="2147482875" r:id="rId42"/>
    <p:sldId id="2147482849" r:id="rId43"/>
    <p:sldId id="2147482847" r:id="rId44"/>
    <p:sldId id="2147482848" r:id="rId45"/>
    <p:sldId id="2147482850" r:id="rId46"/>
    <p:sldId id="2147482851" r:id="rId47"/>
    <p:sldId id="2147482852" r:id="rId48"/>
    <p:sldId id="2147482853" r:id="rId49"/>
    <p:sldId id="2147482854" r:id="rId50"/>
    <p:sldId id="2147482855" r:id="rId51"/>
    <p:sldId id="2147482856" r:id="rId52"/>
    <p:sldId id="2147482857" r:id="rId53"/>
    <p:sldId id="2147482858" r:id="rId54"/>
    <p:sldId id="2147482859" r:id="rId55"/>
    <p:sldId id="2147482862" r:id="rId56"/>
    <p:sldId id="2147482860" r:id="rId57"/>
    <p:sldId id="2147482861" r:id="rId58"/>
    <p:sldId id="2147482863" r:id="rId59"/>
    <p:sldId id="2147482864" r:id="rId60"/>
    <p:sldId id="2147482865" r:id="rId61"/>
    <p:sldId id="2147482866" r:id="rId62"/>
    <p:sldId id="2147482867" r:id="rId63"/>
    <p:sldId id="2147482704" r:id="rId64"/>
    <p:sldId id="2147482869" r:id="rId65"/>
    <p:sldId id="2147482752" r:id="rId66"/>
    <p:sldId id="2147482707" r:id="rId6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30" autoAdjust="0"/>
    <p:restoredTop sz="86433"/>
  </p:normalViewPr>
  <p:slideViewPr>
    <p:cSldViewPr snapToGrid="0">
      <p:cViewPr varScale="1">
        <p:scale>
          <a:sx n="74" d="100"/>
          <a:sy n="74" d="100"/>
        </p:scale>
        <p:origin x="1184" y="56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slide" Target="slides/slide46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33A6BCC-22A1-F755-F0D0-DD60B2DD92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94" y="0"/>
            <a:ext cx="9212094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FB58B06-A46B-E482-EE60-9011418B0711}"/>
              </a:ext>
            </a:extLst>
          </p:cNvPr>
          <p:cNvSpPr txBox="1"/>
          <p:nvPr/>
        </p:nvSpPr>
        <p:spPr>
          <a:xfrm>
            <a:off x="3210128" y="4756825"/>
            <a:ext cx="1245140" cy="646986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611" y="239528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تقويم التحدث والطلاقة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دعم المعجم : مراجعة وتوليف (40د).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الإنتاج الكتابي: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(40د).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(40د).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الأساليب : مراجعة وتوليف (40د).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ترفيهية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15350" y="54822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الظواهر اللغوية : مراجعة وتوليف (40د).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165370" y="1488331"/>
            <a:ext cx="8648430" cy="5058382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30 دقيقة من كل حصة لتمرير رائزي التحدث والطلاقة.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الخامس؛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تمرير رائزي التحدث والطلاقة يتم تشغيل بقية التلاميذ  بإنجاز النشاط المقترح؛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40 دقيقة المتبقية لإنجاز حصة الدعم المقترحة.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0CEC4-F72C-FAED-08A7-BA23532F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A0697E68-956E-DAA9-BCA3-963B3A7B63DC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1210002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7FA99-E5C1-FB0D-C9C7-9E4F4E825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CEFCB-0C77-D2E2-9FCF-8C72FF12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البحث وكراساتكم الصفحة -120-.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C1A225E-E396-331C-1298-798E519BE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4E8050-36CA-26B1-5E43-C141DDFC56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B52577A-0A5E-0CF9-556D-D90B3DA0BB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D2D69B6-61A4-D6DE-7CB4-E4D854584F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B348A59-7551-73BE-1E2F-7B1F9948216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3D11A2-B17D-8451-CFA6-34D136D1FD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90C4A0-CE5C-D9E9-2888-12FB0A815543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التحدث والطلاقة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F57C1E-6536-1583-9128-1D89353F7D8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9F16EB-B27F-3BD7-35CF-C28075DA0B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A0615F-D836-C56A-317D-C0CC53DFC4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2654" y="1459122"/>
            <a:ext cx="3472512" cy="508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38369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E4682-DDE1-6343-7306-6E18E8C92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834760-591A-768F-460F-2CAD03A02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التالي على دفاتر البحث. من يقرأ التعليمات؟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05F7A-BBF8-8665-5D83-2108253326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033D4D7-0CCC-532E-2DBE-B3EAA32A2ABF}"/>
              </a:ext>
            </a:extLst>
          </p:cNvPr>
          <p:cNvSpPr txBox="1"/>
          <p:nvPr/>
        </p:nvSpPr>
        <p:spPr>
          <a:xfrm>
            <a:off x="3772440" y="2737991"/>
            <a:ext cx="43201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5 كَلِماتٍ مِنْ كُلِّ مَجالٍ وَأُقَدِّمُ تَعْريفاً لَها، ثُمَّ أُرَكِّبُ كُلّاً مِنْها في جُمْلَةٍ مُفيدَةٍ.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6C6690B-7963-EB8D-CB4B-4AB24A2B82E5}"/>
              </a:ext>
            </a:extLst>
          </p:cNvPr>
          <p:cNvSpPr/>
          <p:nvPr/>
        </p:nvSpPr>
        <p:spPr>
          <a:xfrm>
            <a:off x="8350518" y="3044757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73723ED-D16C-3C0F-0096-8B97BFA4E5A7}"/>
              </a:ext>
            </a:extLst>
          </p:cNvPr>
          <p:cNvSpPr txBox="1"/>
          <p:nvPr/>
        </p:nvSpPr>
        <p:spPr>
          <a:xfrm>
            <a:off x="3856747" y="4213352"/>
            <a:ext cx="43201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أَكْتُبُ فِقْرَةً حَوْلَ أَسْبابِ </a:t>
            </a:r>
            <a:r>
              <a:rPr lang="ar-MA" sz="32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أَساليبَ مُناسِبَةً.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أَكْتُبُ فِقْرَةً حَوْلَ نَتائِجِ </a:t>
            </a:r>
            <a:r>
              <a:rPr lang="ar-MA" sz="32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أَساليبَ مُناسِبَةً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5504963-9233-CF2B-028A-E3B76A65E014}"/>
              </a:ext>
            </a:extLst>
          </p:cNvPr>
          <p:cNvSpPr/>
          <p:nvPr/>
        </p:nvSpPr>
        <p:spPr>
          <a:xfrm>
            <a:off x="8369756" y="4878420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EE5D5B9-B080-312E-78A7-002682E24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36" y="1698123"/>
            <a:ext cx="3046838" cy="4577332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D1A73F5-32A5-F59A-C584-A8E6A64FB153}"/>
              </a:ext>
            </a:extLst>
          </p:cNvPr>
          <p:cNvSpPr/>
          <p:nvPr/>
        </p:nvSpPr>
        <p:spPr>
          <a:xfrm flipV="1">
            <a:off x="963038" y="2490278"/>
            <a:ext cx="2422188" cy="12451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26850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208179" y="3224719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FC73DC-3708-AEE5-5B9E-6EDB69CA0CBF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0ED959B-0080-5867-9B78-57E1FB43F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754695"/>
              </p:ext>
            </p:extLst>
          </p:nvPr>
        </p:nvGraphicFramePr>
        <p:xfrm>
          <a:off x="527459" y="2141328"/>
          <a:ext cx="8089081" cy="36246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2171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92203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تعريف للبرلمان .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دورين على الأقل من  أدوار برلمان الطفل.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طريقة  تحديد أعضاء برلمان الطفل.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98169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 de texte 65">
            <a:extLst>
              <a:ext uri="{FF2B5EF4-FFF2-40B4-BE49-F238E27FC236}">
                <a16:creationId xmlns:a16="http://schemas.microsoft.com/office/drawing/2014/main" id="{B7311788-640E-68BD-A1D1-F18FD3850B09}"/>
              </a:ext>
            </a:extLst>
          </p:cNvPr>
          <p:cNvSpPr txBox="1">
            <a:spLocks/>
          </p:cNvSpPr>
          <p:nvPr/>
        </p:nvSpPr>
        <p:spPr>
          <a:xfrm>
            <a:off x="447471" y="1912159"/>
            <a:ext cx="8151779" cy="4556735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تَعَلَّمْت خِلالَ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ٱلرّابِعَةِ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مَجْموعَةً مِنَ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حَوْلَ "بَرْلَمانِ ٱلطِّفْلِ". خُذ(ي) مُهْلَةً لِلتَّفْكيرِ، ثُمَّ تَحَدَّثْ(ي) بِٱسْتِرْسالٍ لِمُدَّةِ دَقيقَةٍ مُحاوِلاً(ةً):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	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تَقْديمَ تَعْريفٍ لِلْبَرْلَمانِ؛</a:t>
            </a:r>
            <a:endParaRPr lang="ar-MA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تَوْضيحَ أَدْوارِ بَرْلَمانِ ٱلطِّفْلِ؛</a:t>
            </a:r>
            <a:endParaRPr lang="ar-MA" sz="28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تَوْضيحَ طَريقَةِ تَحْديدِ أَعْضاءِ بَرْلَمانِ ٱلطِّفْلِ؛</a:t>
            </a:r>
            <a:endParaRPr lang="ar-MA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لتَّحَدُّثَ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تَجَنُّبَ ٱلْأَخْطاءِ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280117645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655653" y="817419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3FCA73-5EB4-65A3-0262-3BF4F910C86D}"/>
              </a:ext>
            </a:extLst>
          </p:cNvPr>
          <p:cNvSpPr txBox="1"/>
          <p:nvPr/>
        </p:nvSpPr>
        <p:spPr>
          <a:xfrm>
            <a:off x="381476" y="1507736"/>
            <a:ext cx="8186495" cy="501675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ٱلرِّحْلاتُ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ٱلْأَنْشِطَةِ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ٱلتَّرْبَوِيَّةِ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تُساهِمُ في تَطَوُّرِ مَعارِفِ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وَتَوْسيعِ آفاقِهِمْ؛ فَهِيَ تُتيحُ لَهُمْ فُرْصَةَ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ٱلتَّعَلُّمِ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بيئَةٍ مُخْتَلِفَةٍ عَنِ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ٱلْفَصْلِ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ٱلدِّراسِيِّ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كَما تُساعِدُهُمْ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ٱلرَّبْطِ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ٱلْمَعارِفِ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ٱلنَّظَرِيَّةِ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وَٱلتَّطْبيقِ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ٱلْعَمَلِيِّ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وَتُساهِمُ أَيْضاً في تَدْريبِهِمْ عَلى تَحَمُّلِ مَسْؤولِيَّةِ تَدْبيرِ أُمورِهِمْ بِشَكْلٍ مُسْتَقِلٍّ بَعيداً عَنِ ٱلْأُسْرَةِ، مِمّا يُنَمّي لَدَيْهِمْ روحَ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ٱلِاعْتِمادِ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وَٱلِانْضِباطِ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بِٱلْإِضافَةِ إِلى ذلِكَ، تُساعِدُ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ٱلرِّحْلاتُ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ٱكْتِشافِ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أَماكِنَ جَديدَةٍ وَمَعالِمَ طَبيعِيَّةٍ وَتاريخِيَّةٍ.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وَيَجِبُ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ٱلرِّحْلاتِ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ٱلِالْتِزامُ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بِقَواعِدِ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ٱلِانْضِباطِ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وَٱلِاحْتِرامِ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وَٱلِامْتِثالُ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لِتَوْجيهاتِ ٱلْأُسْتاذِ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وَٱلْمُؤَطِّرينَ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حِفْظاً لِسَلامَتِهِمْ وَسَلامَةِ زُمَلائِهِمْ. كَما يَنْبَغي لَهُمُ ٱلْمُحافَظَةُ عَلى نَظافَةِ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ٱلْأَماكِنِ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يَزورونَها،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وَٱلتَّحَلّي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بِروحِ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وَٱلْمَسْؤولِيَّةِ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المعجم 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29734" y="1827529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مراجعة وتوليف المعجم.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169430" y="1827529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49692D-5307-E297-E10E-5847E5717164}"/>
              </a:ext>
            </a:extLst>
          </p:cNvPr>
          <p:cNvSpPr txBox="1"/>
          <p:nvPr/>
        </p:nvSpPr>
        <p:spPr>
          <a:xfrm>
            <a:off x="0" y="6142624"/>
            <a:ext cx="4085617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 الحاسوب بشاشة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47D03-EE1C-2CE3-1F1A-0BC3C61DC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A42694-6935-1345-62BB-19305AC8B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يحدد كلمة من المجال الأول ويقدم تعريفا لها ثم يركبها في جملة مفيدة؟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78043C-F49E-3B5A-9E8C-2637390621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02E333C-0581-AD7E-DE68-1703C9EBE37E}"/>
              </a:ext>
            </a:extLst>
          </p:cNvPr>
          <p:cNvSpPr txBox="1"/>
          <p:nvPr/>
        </p:nvSpPr>
        <p:spPr>
          <a:xfrm>
            <a:off x="3772440" y="2737991"/>
            <a:ext cx="43201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5 كَلِماتٍ مِنْ كُلِّ مَجالٍ وَأُقَدِّمُ تَعْريفاً لَها، ثُمَّ أُرَكِّبُ كُلّاً مِنْها في جُمْلَةٍ مُفيدَةٍ.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66F3B4C-5073-6B30-6FE3-5CBE8ADE5E3C}"/>
              </a:ext>
            </a:extLst>
          </p:cNvPr>
          <p:cNvSpPr/>
          <p:nvPr/>
        </p:nvSpPr>
        <p:spPr>
          <a:xfrm>
            <a:off x="8350518" y="3044757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28A30D-8734-1A3C-BDE6-7C5BDE2D70F5}"/>
              </a:ext>
            </a:extLst>
          </p:cNvPr>
          <p:cNvSpPr txBox="1"/>
          <p:nvPr/>
        </p:nvSpPr>
        <p:spPr>
          <a:xfrm>
            <a:off x="3856747" y="4213352"/>
            <a:ext cx="43201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أَكْتُبُ فِقْرَةً حَوْلَ أَسْبابِ </a:t>
            </a:r>
            <a:r>
              <a:rPr lang="ar-MA" sz="32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أَساليبَ مُناسِبَةً.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أَكْتُبُ فِقْرَةً حَوْلَ نَتائِجِ </a:t>
            </a:r>
            <a:r>
              <a:rPr lang="ar-MA" sz="32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أَساليبَ مُناسِبَةً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367FC61-5B84-5F1C-DE9C-55446A527864}"/>
              </a:ext>
            </a:extLst>
          </p:cNvPr>
          <p:cNvSpPr/>
          <p:nvPr/>
        </p:nvSpPr>
        <p:spPr>
          <a:xfrm>
            <a:off x="8369756" y="4878420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A729BAB-D1F6-9F54-185B-C6D6918CC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36" y="1698123"/>
            <a:ext cx="3046838" cy="4577332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BD4EF11-E097-DF37-4B81-C531287D28B0}"/>
              </a:ext>
            </a:extLst>
          </p:cNvPr>
          <p:cNvSpPr/>
          <p:nvPr/>
        </p:nvSpPr>
        <p:spPr>
          <a:xfrm flipV="1">
            <a:off x="1051428" y="2636196"/>
            <a:ext cx="2333797" cy="6225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59337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BF8A2-D646-F082-1588-8B03D911B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38D6A3-24E8-3B95-D19D-74D0995BF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المجال الثاني. من يختار كلمة ويقدم تعريفا لها ثم يركبها في جملة مفيدة؟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D4EB79-8ACD-904E-96E5-27596A8672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3F938C-7A8D-8B9D-C088-9CF5FCCB9A5B}"/>
              </a:ext>
            </a:extLst>
          </p:cNvPr>
          <p:cNvSpPr txBox="1"/>
          <p:nvPr/>
        </p:nvSpPr>
        <p:spPr>
          <a:xfrm>
            <a:off x="3772440" y="2737991"/>
            <a:ext cx="43201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5 كَلِماتٍ مِنْ كُلِّ مَجالٍ وَأُقَدِّمُ تَعْريفاً لَها، ثُمَّ أُرَكِّبُ كُلّاً مِنْها في جُمْلَةٍ مُفيدَةٍ.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2F48E47-8AB4-C689-AF86-28A3003EA47C}"/>
              </a:ext>
            </a:extLst>
          </p:cNvPr>
          <p:cNvSpPr/>
          <p:nvPr/>
        </p:nvSpPr>
        <p:spPr>
          <a:xfrm>
            <a:off x="8350518" y="3044757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7D78044-AF6E-9FF0-3E7B-79B0B88F8EC0}"/>
              </a:ext>
            </a:extLst>
          </p:cNvPr>
          <p:cNvSpPr txBox="1"/>
          <p:nvPr/>
        </p:nvSpPr>
        <p:spPr>
          <a:xfrm>
            <a:off x="3856747" y="4213352"/>
            <a:ext cx="43201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أَكْتُبُ فِقْرَةً حَوْلَ أَسْبابِ </a:t>
            </a:r>
            <a:r>
              <a:rPr lang="ar-MA" sz="32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أَساليبَ مُناسِبَةً.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أَكْتُبُ فِقْرَةً حَوْلَ نَتائِجِ </a:t>
            </a:r>
            <a:r>
              <a:rPr lang="ar-MA" sz="32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أَساليبَ مُناسِبَةً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C2D6572-BEA1-F251-63FF-BF035A3515A9}"/>
              </a:ext>
            </a:extLst>
          </p:cNvPr>
          <p:cNvSpPr/>
          <p:nvPr/>
        </p:nvSpPr>
        <p:spPr>
          <a:xfrm>
            <a:off x="8369756" y="4878420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A939FC5-BFDC-922E-7F10-33396A748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36" y="1698123"/>
            <a:ext cx="3046838" cy="4577332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09588E1-A071-B9AB-77DB-BE863F3E5908}"/>
              </a:ext>
            </a:extLst>
          </p:cNvPr>
          <p:cNvSpPr/>
          <p:nvPr/>
        </p:nvSpPr>
        <p:spPr>
          <a:xfrm flipV="1">
            <a:off x="963038" y="3219854"/>
            <a:ext cx="2422188" cy="5155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1713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A5FFF-8804-1013-E4E9-3A413418D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4F428F-86E2-F43D-8302-7B18C554F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الخاصة بأسباب الهجرة؟  مناقشة المقترحات مع التركيز على الأساليب المستعملة.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2D0DD7-19C0-9ACC-DA73-AE79BD5FC0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FA1A393-7C56-DFAE-2DCC-0E9701BC9255}"/>
              </a:ext>
            </a:extLst>
          </p:cNvPr>
          <p:cNvSpPr txBox="1"/>
          <p:nvPr/>
        </p:nvSpPr>
        <p:spPr>
          <a:xfrm>
            <a:off x="774244" y="2622002"/>
            <a:ext cx="6994712" cy="309872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174625" marR="0" lvl="0" indent="-17462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44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فِقْرَةً حَوْلَ أَسْبابِ </a:t>
            </a:r>
            <a:r>
              <a:rPr lang="ar-MA" sz="44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MA" sz="44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أَساليبَ مُناسِبَةً</a:t>
            </a:r>
            <a:r>
              <a:rPr lang="ar-MA" sz="44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8B2D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174625" lvl="0" indent="-174625" algn="just" rtl="1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أَكْتُبُ فِقْرَةً حَوْلَ نَتائِجِ </a:t>
            </a:r>
            <a:r>
              <a:rPr lang="ar-MA" sz="44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أَساليبَ مُناسِبَةً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B1C79FB-D291-1C95-040E-A2DEA77DE2CE}"/>
              </a:ext>
            </a:extLst>
          </p:cNvPr>
          <p:cNvSpPr/>
          <p:nvPr/>
        </p:nvSpPr>
        <p:spPr>
          <a:xfrm>
            <a:off x="7994346" y="3908715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79951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C6332-4534-0D29-8CB8-C69AE9F1A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0FE10B-4E56-9531-1D6D-46C616CA7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الخاصة بنتائج الهجرة؟  مناقشة المقترحات مع التركيز على الأساليب المستعملة.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138391-144D-74C3-BD85-C211C82DDC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06952AA-5607-621D-F061-70EB6144D225}"/>
              </a:ext>
            </a:extLst>
          </p:cNvPr>
          <p:cNvSpPr txBox="1"/>
          <p:nvPr/>
        </p:nvSpPr>
        <p:spPr>
          <a:xfrm>
            <a:off x="544903" y="2622002"/>
            <a:ext cx="7449443" cy="309872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أَكْتُبُ فِقْرَةً حَوْلَ أَسْبابِ </a:t>
            </a:r>
            <a:r>
              <a:rPr lang="ar-MA" sz="44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أَساليبَ مُناسِبَةً.</a:t>
            </a:r>
          </a:p>
          <a:p>
            <a:pPr lvl="0" algn="r" rtl="1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44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فِقْرَةً حَوْلَ نَتائِجِ </a:t>
            </a:r>
            <a:r>
              <a:rPr lang="ar-MA" sz="44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ٱلْهِجْرَةِ</a:t>
            </a:r>
            <a:r>
              <a:rPr lang="ar-MA" sz="44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أَساليبَ مُناسِبَةً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66B4539-D13F-272F-E4B5-D5F54D8AB7B0}"/>
              </a:ext>
            </a:extLst>
          </p:cNvPr>
          <p:cNvSpPr/>
          <p:nvPr/>
        </p:nvSpPr>
        <p:spPr>
          <a:xfrm>
            <a:off x="8182051" y="3908715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792290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BD4A4-E261-48FC-4F9E-7533468DD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D401C0-385C-A96D-F06A-33E1F9C69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سنلعب لعبة الرصيد اللغوي. سأعرض عليكم تعاريف وأنتم تحددون المفردة المناسبة.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A9AE4D-4CFE-8616-C941-D3A4478FC2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A6002477-4F90-2A0A-5B1E-7DEC193D97F9}"/>
              </a:ext>
            </a:extLst>
          </p:cNvPr>
          <p:cNvSpPr txBox="1">
            <a:spLocks/>
          </p:cNvSpPr>
          <p:nvPr/>
        </p:nvSpPr>
        <p:spPr>
          <a:xfrm>
            <a:off x="2028217" y="3046345"/>
            <a:ext cx="5087565" cy="1446247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لُعْبَةُ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ٱلرَّصيدِ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ٱللُّغَوِيِّ</a:t>
            </a:r>
            <a:endParaRPr lang="ar-MA" sz="7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138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A9F1C-50D1-278D-9F88-DCDD2D631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EEE905-4A8B-DCDC-A1B1-5375D560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الكلمة المناسبة للتعريف التالي.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82E2F-489B-3F23-6AB1-1D08F68DA4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6C9109C2-2535-623F-A9C6-D30DBDA837D3}"/>
              </a:ext>
            </a:extLst>
          </p:cNvPr>
          <p:cNvSpPr txBox="1"/>
          <p:nvPr/>
        </p:nvSpPr>
        <p:spPr>
          <a:xfrm>
            <a:off x="1293778" y="2918244"/>
            <a:ext cx="6852241" cy="10215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5400" dirty="0">
                <a:solidFill>
                  <a:prstClr val="black"/>
                </a:solidFill>
                <a:sym typeface="Sakkal Majalla"/>
              </a:rPr>
              <a:t>	اَلْبُلْدانُ أَوِ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ٱلْمَناطِقُ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ٱلْمُخْتَلِفَةُ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458804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D68FE-4074-E268-5026-B7A94ED31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4E84FE-3A33-5C69-ED02-3A504FF71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D689D0-14CD-EB6C-F83C-231355AEA8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E04BDB-4E83-01B8-3146-6BCE98B4C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367" y="1850545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382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303A9-1FF2-594D-0E21-542C56E66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3BC1CA-E2FB-770F-B53F-2871824E5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0F329A-D720-6C23-F031-3D1E1945E1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9DE7F63-A950-41AC-D812-4FF5F42CA892}"/>
              </a:ext>
            </a:extLst>
          </p:cNvPr>
          <p:cNvSpPr txBox="1"/>
          <p:nvPr/>
        </p:nvSpPr>
        <p:spPr>
          <a:xfrm>
            <a:off x="806824" y="4120724"/>
            <a:ext cx="7839635" cy="10215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5400" dirty="0">
                <a:solidFill>
                  <a:prstClr val="black"/>
                </a:solidFill>
                <a:sym typeface="Sakkal Majalla"/>
              </a:rPr>
              <a:t>	اَلْبُلْدانُ أَوِ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ٱلْمَناطِقُ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ٱلْمُخْتَلِفَةُ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.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DF1DA4-5FF7-719F-0FE8-9D5DE1EA640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0CAF5E3B-F158-8860-F4D2-CDDD00BD165E}"/>
              </a:ext>
            </a:extLst>
          </p:cNvPr>
          <p:cNvSpPr txBox="1"/>
          <p:nvPr/>
        </p:nvSpPr>
        <p:spPr>
          <a:xfrm>
            <a:off x="2522911" y="208808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أَقْطارٌ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038011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44805-6E56-8E0D-F423-EE6975EC2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A62A98-F147-8D71-F99A-9E10C4310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الكلمة المناسبة للتعريف التالي.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C11461-660C-9D08-B80E-0E25084FFF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09CF806-D29D-A7BD-50B2-421E59728CC6}"/>
              </a:ext>
            </a:extLst>
          </p:cNvPr>
          <p:cNvSpPr txBox="1"/>
          <p:nvPr/>
        </p:nvSpPr>
        <p:spPr>
          <a:xfrm>
            <a:off x="956418" y="3142585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مَجْلِسٌ يَجْتَمِعُ فيهِ مُمَثِّلو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ٱلشَّعْبِ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لِمُناقَشَةِ شُؤونِ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ٱلْبِلادِ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407186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100B1-D8BF-4C62-D230-3ED5343FA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4DE5A8-D897-BB51-61D5-B8F4F7B63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C65ECA-79F2-B7AB-BFD0-56E536755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2A7111D-4CB2-AAFD-AA49-F224A9F34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367" y="1850545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9726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E4B3E-971C-A8A4-E373-89B8A185B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AC3180-CF51-72B2-13FE-587B8A42D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136349-7AB2-01AB-6CB2-B9EE9DBE15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52F3D8A9-B7C1-1FC4-DE52-199E5450E364}"/>
              </a:ext>
            </a:extLst>
          </p:cNvPr>
          <p:cNvSpPr txBox="1"/>
          <p:nvPr/>
        </p:nvSpPr>
        <p:spPr>
          <a:xfrm>
            <a:off x="868736" y="3956777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مَجْلِسٌ يَجْتَمِعُ فيهِ مُمَثِّلو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ٱلشَّعْبِ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لِمُناقَشَةِ شُؤونِ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ٱلْبِلادِ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.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CAC46FEE-A940-F106-7B10-8F9C80BDEEAA}"/>
              </a:ext>
            </a:extLst>
          </p:cNvPr>
          <p:cNvSpPr txBox="1"/>
          <p:nvPr/>
        </p:nvSpPr>
        <p:spPr>
          <a:xfrm>
            <a:off x="2949848" y="2089194"/>
            <a:ext cx="281043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اَلْبَرْلَمانُ</a:t>
            </a: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EB0D524-A822-C0D2-EB4C-20F54C2CCB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94106812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CB476-9161-5FB9-1F79-7227E2B6F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D5A68-4A6B-F045-6CD2-C50F738EE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الكلمة المناسبة للتعريف التالي.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B237D6-38C0-01D5-0717-82C06B871B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5B8B7264-DFA7-3E7A-9AC0-1608EFA9EC58}"/>
              </a:ext>
            </a:extLst>
          </p:cNvPr>
          <p:cNvSpPr txBox="1"/>
          <p:nvPr/>
        </p:nvSpPr>
        <p:spPr>
          <a:xfrm>
            <a:off x="1044243" y="3021055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اِخْتِيارُ مُمَثِّلينَ عَنْ طَريقِ صَناديقِ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ٱلتَّصْويتِ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707069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F9E24-9747-F387-1E1A-3E1595226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DD74F6-8BF5-B3F7-8BCD-F47A482F3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D9B017-8E40-0398-4B87-FAB5A8C75F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5A9A1A-7FB9-5719-B864-3A3F5B14D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367" y="1850545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2435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19F9F-A08A-FF13-1F5D-5568391EB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A2D9C-509F-F31D-679F-CDAF28C4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42F777-B27B-9A97-F892-C395E520D7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249590FD-C51E-6FC8-BEA3-7D93DBE28AC7}"/>
              </a:ext>
            </a:extLst>
          </p:cNvPr>
          <p:cNvSpPr txBox="1"/>
          <p:nvPr/>
        </p:nvSpPr>
        <p:spPr>
          <a:xfrm>
            <a:off x="868736" y="3956777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اِخْتِيارُ مُمَثِّلينَ عَنْ طَريقِ صَناديقِ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ٱلتَّصْويتِ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.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C23631DA-878D-49FB-3874-292CE3CFD8C6}"/>
              </a:ext>
            </a:extLst>
          </p:cNvPr>
          <p:cNvSpPr txBox="1"/>
          <p:nvPr/>
        </p:nvSpPr>
        <p:spPr>
          <a:xfrm>
            <a:off x="2949848" y="2089194"/>
            <a:ext cx="281043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اَلِانْتِخابُ 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6C4BA16-03E0-EC97-88E4-F2F36E2797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409964657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BBCEF-2C9C-6229-6040-ABAEBD9B5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CED96-4DE8-51D1-C229-BFF070D8C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الكلمة المناسبة للتعريف التالي.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BB8A2C-132F-FB39-0817-A9C75EE8EE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B3B1B8F1-434A-51FD-4A06-891CE48B5C8B}"/>
              </a:ext>
            </a:extLst>
          </p:cNvPr>
          <p:cNvSpPr txBox="1"/>
          <p:nvPr/>
        </p:nvSpPr>
        <p:spPr>
          <a:xfrm>
            <a:off x="804223" y="3087328"/>
            <a:ext cx="753555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 آلَةٌ ذَكِيَّةٌ يُمْكِنُها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ٱلْقِيامُ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بِأَعْمالٍ مُخْتَلِفَةٍ مِثْلَ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ٱلتَّنْظيفِ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أَوِ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ٱلصِّناعَةِ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أَوْ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ٱلتَّحَدُّثِ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16717082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D1603-CAA3-2DBD-1015-B807B47D5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97502A-0454-7F96-32CB-AF6AE5C98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927194-631A-7905-20C7-CEB64817F7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AFCC7F-6A0F-1212-9D3E-556A18FD5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367" y="1850545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1731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BA896-A13B-111F-4532-2D551218B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1FCFC4-7828-725E-6997-3733BA954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FBDFA8-8F11-9D24-D36A-435561B7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004E071-00CE-36F0-C515-5373242827E1}"/>
              </a:ext>
            </a:extLst>
          </p:cNvPr>
          <p:cNvSpPr txBox="1"/>
          <p:nvPr/>
        </p:nvSpPr>
        <p:spPr>
          <a:xfrm>
            <a:off x="702413" y="4054909"/>
            <a:ext cx="7604055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 آلَةٌ ذَكِيَّةٌ يُمْكِنُها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ٱلْقِيامُ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بِأَعْمالٍ مُخْتَلِفَةٍ مِثْلَ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ٱلتَّنْظيفِ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أَوِ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ٱلصِّناعَةِ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أَوْ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ٱلتَّحَدُّثِ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...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0E304F4B-0FCE-4348-35E0-1A57ECA86C4D}"/>
              </a:ext>
            </a:extLst>
          </p:cNvPr>
          <p:cNvSpPr txBox="1"/>
          <p:nvPr/>
        </p:nvSpPr>
        <p:spPr>
          <a:xfrm>
            <a:off x="3166782" y="2146499"/>
            <a:ext cx="281043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روبوتٌ</a:t>
            </a:r>
            <a:endParaRPr dirty="0">
              <a:sym typeface="Calibri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420308D-00D4-21C8-3013-0FFC812A2E4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73756455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D60FF-FDD2-82DD-02E7-FDD5CCA49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C4444C-B896-A472-ADEA-110999FBE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الكلمة المناسبة للتعريف التالي.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71A0B7-81A0-DA67-FC60-EEFC46BDE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ADF8ADA2-3A78-F152-FF25-0D200C60A4B1}"/>
              </a:ext>
            </a:extLst>
          </p:cNvPr>
          <p:cNvSpPr txBox="1"/>
          <p:nvPr/>
        </p:nvSpPr>
        <p:spPr>
          <a:xfrm>
            <a:off x="729009" y="3330864"/>
            <a:ext cx="768598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ما يَجِبُ عَلى </a:t>
            </a:r>
            <a:r>
              <a:rPr lang="ar-MA" b="1" dirty="0" err="1">
                <a:solidFill>
                  <a:srgbClr val="424D7B"/>
                </a:solidFill>
              </a:rPr>
              <a:t>ٱلْإِنْسانِ</a:t>
            </a:r>
            <a:r>
              <a:rPr lang="ar-MA" b="1" dirty="0">
                <a:solidFill>
                  <a:srgbClr val="424D7B"/>
                </a:solidFill>
              </a:rPr>
              <a:t> أَنْ يَفْعَلَهُ أَوْ يُؤَدِّيَهِ.</a:t>
            </a:r>
          </a:p>
        </p:txBody>
      </p:sp>
    </p:spTree>
    <p:extLst>
      <p:ext uri="{BB962C8B-B14F-4D97-AF65-F5344CB8AC3E}">
        <p14:creationId xmlns:p14="http://schemas.microsoft.com/office/powerpoint/2010/main" val="178618266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90070-712D-8D51-56F7-2ED7C466F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6476FC-D271-3F58-44CC-0C67C9471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4C46629-57F6-7314-1B73-2152A537E5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3DAEF7-F273-1282-EE28-0162826EC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367" y="1850545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0511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88DB1-DCE5-1331-82CE-2FF10FC8D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40B461-F972-4300-673F-45C53212D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FABC19-AC0B-4B79-9E12-6CBF6B9C27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6729FC11-3A4C-ACA3-DE6E-F67F530D514E}"/>
              </a:ext>
            </a:extLst>
          </p:cNvPr>
          <p:cNvSpPr txBox="1"/>
          <p:nvPr/>
        </p:nvSpPr>
        <p:spPr>
          <a:xfrm>
            <a:off x="1293214" y="3831905"/>
            <a:ext cx="689387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ما يَجِبُ عَلى </a:t>
            </a:r>
            <a:r>
              <a:rPr lang="ar-MA" b="1" dirty="0" err="1">
                <a:solidFill>
                  <a:srgbClr val="424D7B"/>
                </a:solidFill>
              </a:rPr>
              <a:t>ٱلْإِنْسانِ</a:t>
            </a:r>
            <a:r>
              <a:rPr lang="ar-MA" b="1" dirty="0">
                <a:solidFill>
                  <a:srgbClr val="424D7B"/>
                </a:solidFill>
              </a:rPr>
              <a:t> أَنْ يَفْعَلَهُ أَوْ يُؤَدِّيَهِ.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D4A3BD25-94EA-72E9-2BED-D5F7128BBEC5}"/>
              </a:ext>
            </a:extLst>
          </p:cNvPr>
          <p:cNvSpPr txBox="1"/>
          <p:nvPr/>
        </p:nvSpPr>
        <p:spPr>
          <a:xfrm>
            <a:off x="3331649" y="1916777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424D7B"/>
                </a:solidFill>
                <a:sym typeface="Sakkal Majalla"/>
              </a:rPr>
              <a:t>اَلْواجِبُ </a:t>
            </a: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B7926F7-1C83-856E-3499-5BE053D03EB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586679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2A36F-A923-997F-A545-D903E0F29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A63E72-E235-77C4-99F4-DCC9A0DA3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مراجعة استراتيجية الخريطة الذهنية من يذكرنا بتعريفها  وطريقة استعماله؟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AD5BEB-5654-E5CC-FF4D-131EE5E211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9D4D5E-DDAF-9C2F-7568-CF100BFE0A42}"/>
              </a:ext>
            </a:extLst>
          </p:cNvPr>
          <p:cNvSpPr/>
          <p:nvPr/>
        </p:nvSpPr>
        <p:spPr>
          <a:xfrm>
            <a:off x="758757" y="3258737"/>
            <a:ext cx="7626485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بِٱلْخَريطَةِ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ٱلذِّهْنِيَّةِ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213799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94D7B-C53B-8867-4A39-92827D775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55C723-5695-9ED6-A3D1-AE242BC09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D5C1A6-24F0-64A9-D498-9108F759A6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25DB128-62FC-30FA-DA87-8031AE33E991}"/>
              </a:ext>
            </a:extLst>
          </p:cNvPr>
          <p:cNvSpPr txBox="1"/>
          <p:nvPr/>
        </p:nvSpPr>
        <p:spPr>
          <a:xfrm>
            <a:off x="424800" y="1936941"/>
            <a:ext cx="7882992" cy="146423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اَلْخَريطَةُ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ٱلذِّهْنِيَّةُ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مُخَطَّطٌ يُساعِدُ عَلى تَوْليدِ أَفْكارٍ وَمَعْلوماتٍ حَوْلَ مَوْضوعٍ ما، مِنْ خِلالِ أَسْئِلَةٍ مُوَجِّهَةٍ.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9AF63A7-C2EC-BB83-10E9-DDEAE717A4B5}"/>
              </a:ext>
            </a:extLst>
          </p:cNvPr>
          <p:cNvSpPr txBox="1"/>
          <p:nvPr/>
        </p:nvSpPr>
        <p:spPr>
          <a:xfrm>
            <a:off x="424800" y="3762259"/>
            <a:ext cx="8399448" cy="248578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indent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مُخَطَّطاً شَمْسِيّاً وَأَكْتُبُ في وَسَطِهِ ٱلْكَلِمَةَ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ٱلْمِفْتاحَ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indent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أُسَجِّلُ عَلى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ٱلْمُخَطَّطِ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ٱلْأَسْئِلَةَ ٱلَّتي يُمْكِنُ طَرْحُها حَوْلَ ٱلْمَوْضوعِ؛</a:t>
            </a:r>
          </a:p>
          <a:p>
            <a:pPr indent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	أُجيبُ عَنِ ٱلْأَسْئِلَةِ بِمُفْرَداتٍ أَوْ عِباراتٍ مُناسِبَةٍ، ثُمَّ أُسَجِّلُها عَلى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ٱلْمُخَطَّطِ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662E85B-88D9-0873-A4DC-5870F32CCB9C}"/>
              </a:ext>
            </a:extLst>
          </p:cNvPr>
          <p:cNvSpPr/>
          <p:nvPr/>
        </p:nvSpPr>
        <p:spPr>
          <a:xfrm>
            <a:off x="7924248" y="4151365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5B4D50F-CA55-02A6-9D1D-32A4DA896E9D}"/>
              </a:ext>
            </a:extLst>
          </p:cNvPr>
          <p:cNvSpPr/>
          <p:nvPr/>
        </p:nvSpPr>
        <p:spPr>
          <a:xfrm>
            <a:off x="7906128" y="4898602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D5B1CD9-991F-19A8-D65F-2F62B0663E74}"/>
              </a:ext>
            </a:extLst>
          </p:cNvPr>
          <p:cNvSpPr/>
          <p:nvPr/>
        </p:nvSpPr>
        <p:spPr>
          <a:xfrm>
            <a:off x="7906128" y="5610374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2247470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5CD35-C6AC-7F02-8216-644E8F99B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8381FB-A9AB-F7E7-5303-0218C019F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على دفاتر البحث،  حددوا 4 مفردات أو عبارات تجيب عن  كل سؤال  وارد  في  الجدول التالي: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3195FC-DC92-D810-113C-652D3C718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B694F97-A077-2BFD-1080-2D43BB08F5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645163"/>
              </p:ext>
            </p:extLst>
          </p:nvPr>
        </p:nvGraphicFramePr>
        <p:xfrm>
          <a:off x="446020" y="2816352"/>
          <a:ext cx="8251959" cy="227666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928215">
                  <a:extLst>
                    <a:ext uri="{9D8B030D-6E8A-4147-A177-3AD203B41FA5}">
                      <a16:colId xmlns:a16="http://schemas.microsoft.com/office/drawing/2014/main" val="1173853809"/>
                    </a:ext>
                  </a:extLst>
                </a:gridCol>
                <a:gridCol w="978451">
                  <a:extLst>
                    <a:ext uri="{9D8B030D-6E8A-4147-A177-3AD203B41FA5}">
                      <a16:colId xmlns:a16="http://schemas.microsoft.com/office/drawing/2014/main" val="1187681392"/>
                    </a:ext>
                  </a:extLst>
                </a:gridCol>
                <a:gridCol w="4345293">
                  <a:extLst>
                    <a:ext uri="{9D8B030D-6E8A-4147-A177-3AD203B41FA5}">
                      <a16:colId xmlns:a16="http://schemas.microsoft.com/office/drawing/2014/main" val="3511445818"/>
                    </a:ext>
                  </a:extLst>
                </a:gridCol>
              </a:tblGrid>
              <a:tr h="813620"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ما أَدْوارُ بَرْلَمانِ ٱلطِّفْلِ؟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بَرْلَمانُ </a:t>
                      </a:r>
                    </a:p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ٱلطِّفْلِ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ما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ٱلْقِيَمُ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ٱلَّتي يَتَعَلَّمُها ٱلْأَطْفالُ في بَرْلَمانِ ٱلطِّفْلِ؟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092371"/>
                  </a:ext>
                </a:extLst>
              </a:tr>
              <a:tr h="145409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dirty="0">
                          <a:solidFill>
                            <a:sysClr val="windowText" lastClr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lang="fr-FR" sz="2400" dirty="0">
                        <a:solidFill>
                          <a:sysClr val="windowText" lastClr="0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600" dirty="0">
                        <a:solidFill>
                          <a:sysClr val="windowText" lastClr="0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dirty="0">
                          <a:solidFill>
                            <a:sysClr val="windowText" lastClr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lang="fr-FR" sz="1600" dirty="0">
                        <a:solidFill>
                          <a:sysClr val="windowText" lastClr="0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965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064236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EEA0E-8AA1-618D-CC5F-8BAA03CD9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55C2CA-5480-00EC-625B-97EACD357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0F768B-0D6F-3A06-A143-4E91642719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917F585-0D69-3A19-261E-0ADBD54F64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228392"/>
              </p:ext>
            </p:extLst>
          </p:nvPr>
        </p:nvGraphicFramePr>
        <p:xfrm>
          <a:off x="446020" y="2816352"/>
          <a:ext cx="8251959" cy="227666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928215">
                  <a:extLst>
                    <a:ext uri="{9D8B030D-6E8A-4147-A177-3AD203B41FA5}">
                      <a16:colId xmlns:a16="http://schemas.microsoft.com/office/drawing/2014/main" val="1173853809"/>
                    </a:ext>
                  </a:extLst>
                </a:gridCol>
                <a:gridCol w="978451">
                  <a:extLst>
                    <a:ext uri="{9D8B030D-6E8A-4147-A177-3AD203B41FA5}">
                      <a16:colId xmlns:a16="http://schemas.microsoft.com/office/drawing/2014/main" val="1187681392"/>
                    </a:ext>
                  </a:extLst>
                </a:gridCol>
                <a:gridCol w="4345293">
                  <a:extLst>
                    <a:ext uri="{9D8B030D-6E8A-4147-A177-3AD203B41FA5}">
                      <a16:colId xmlns:a16="http://schemas.microsoft.com/office/drawing/2014/main" val="3511445818"/>
                    </a:ext>
                  </a:extLst>
                </a:gridCol>
              </a:tblGrid>
              <a:tr h="813620"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ما أَدْوارُ بَرْلَمانِ ٱلطِّفْلِ؟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بَرْلَمانُ </a:t>
                      </a:r>
                    </a:p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ٱلطِّفْلِ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ما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ٱلْقِيَمُ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ٱلَّتي يَتَعَلَّمُها ٱلْأَطْفالُ في بَرْلَمانِ ٱلطِّفْلِ؟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092371"/>
                  </a:ext>
                </a:extLst>
              </a:tr>
              <a:tr h="145409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dirty="0">
                          <a:solidFill>
                            <a:sysClr val="windowText" lastClr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lang="fr-FR" sz="2400" dirty="0">
                        <a:solidFill>
                          <a:sysClr val="windowText" lastClr="0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600" dirty="0">
                        <a:solidFill>
                          <a:sysClr val="windowText" lastClr="0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dirty="0">
                          <a:solidFill>
                            <a:sysClr val="windowText" lastClr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lang="fr-FR" sz="1600" dirty="0">
                        <a:solidFill>
                          <a:sysClr val="windowText" lastClr="0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965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92583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65649-58A1-9D22-6B89-D641787A6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2550A4-955F-714F-D49C-A42A3EB5C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47B216-51A9-C16A-AC55-C12B2F8AB8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43664AE-50E9-8224-66D6-46D95A8E33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703349"/>
              </p:ext>
            </p:extLst>
          </p:nvPr>
        </p:nvGraphicFramePr>
        <p:xfrm>
          <a:off x="446020" y="2495339"/>
          <a:ext cx="8251959" cy="276434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928215">
                  <a:extLst>
                    <a:ext uri="{9D8B030D-6E8A-4147-A177-3AD203B41FA5}">
                      <a16:colId xmlns:a16="http://schemas.microsoft.com/office/drawing/2014/main" val="1173853809"/>
                    </a:ext>
                  </a:extLst>
                </a:gridCol>
                <a:gridCol w="1022666">
                  <a:extLst>
                    <a:ext uri="{9D8B030D-6E8A-4147-A177-3AD203B41FA5}">
                      <a16:colId xmlns:a16="http://schemas.microsoft.com/office/drawing/2014/main" val="1187681392"/>
                    </a:ext>
                  </a:extLst>
                </a:gridCol>
                <a:gridCol w="4301078">
                  <a:extLst>
                    <a:ext uri="{9D8B030D-6E8A-4147-A177-3AD203B41FA5}">
                      <a16:colId xmlns:a16="http://schemas.microsoft.com/office/drawing/2014/main" val="3511445818"/>
                    </a:ext>
                  </a:extLst>
                </a:gridCol>
              </a:tblGrid>
              <a:tr h="813620"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ما أَدْوارُ بَرْلَمانِ ٱلطِّفْلِ؟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بَرْلَمانُ </a:t>
                      </a:r>
                    </a:p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ٱلطِّفْلِ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ما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ٱلْقِيَمُ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ٱلَّتي يَتَعَلَّمُها ٱلْأَطْفالُ في بَرْلَمانِ ٱلطِّفْلِ؟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092371"/>
                  </a:ext>
                </a:extLst>
              </a:tr>
              <a:tr h="1454091">
                <a:tc>
                  <a:txBody>
                    <a:bodyPr/>
                    <a:lstStyle/>
                    <a:p>
                      <a:pPr marL="273050" indent="-273050" algn="r" rtl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اَلدِّفاعُ عَنْ حُقوقِ ٱلطِّفْلِ؛</a:t>
                      </a:r>
                    </a:p>
                    <a:p>
                      <a:pPr marL="273050" indent="-273050" algn="r" rtl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مُساءَلَةُ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ٱلْحُكومَةِ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؛</a:t>
                      </a:r>
                    </a:p>
                    <a:p>
                      <a:pPr marL="273050" indent="-273050" algn="r" rtl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اِنْتِخابُ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ٱلْمُمَثِّلينَ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؛</a:t>
                      </a:r>
                    </a:p>
                    <a:p>
                      <a:pPr marL="273050" indent="-273050" algn="r" rtl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مُناقَشَةُ قَضايا ٱلطُّفولَةِ...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600" dirty="0">
                        <a:solidFill>
                          <a:sysClr val="windowText" lastClr="0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اَلدّيمُقْراطِيَّةُ - اَلْمُواطَنَةُ –اَ</a:t>
                      </a:r>
                      <a:r>
                        <a:rPr lang="ar-MA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لْحِوارُ-اَلْمُساواةُ-اِحْتِرامُ </a:t>
                      </a:r>
                      <a:r>
                        <a:rPr lang="ar-MA" sz="3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ٱلرَّأْيِ</a:t>
                      </a:r>
                      <a:r>
                        <a:rPr lang="ar-MA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- حُرِّيَّةُ ٱلتَّعْبيرِ-  روحُ </a:t>
                      </a:r>
                      <a:r>
                        <a:rPr lang="ar-MA" sz="3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ٱلتَّعاوُنِ</a:t>
                      </a:r>
                      <a:r>
                        <a:rPr lang="ar-MA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-تَحَمُّلُ </a:t>
                      </a:r>
                      <a:r>
                        <a:rPr lang="ar-MA" sz="3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ٱلْمَسْؤولِيَّةِ</a:t>
                      </a:r>
                      <a:r>
                        <a:rPr lang="ar-MA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- اَلنَّزاهَةُ </a:t>
                      </a:r>
                      <a:r>
                        <a:rPr lang="ar-MA" sz="3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وَٱلْأَمانَةُ</a:t>
                      </a:r>
                      <a:r>
                        <a:rPr lang="ar-MA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965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19567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راجعوا تعاريف المفردات الواردة في مقاطع" أستعد لفهم النص" وفق الصفحات التالية.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5755DD79-2B8A-6920-77B4-4A88DA91876F}"/>
              </a:ext>
            </a:extLst>
          </p:cNvPr>
          <p:cNvSpPr txBox="1">
            <a:spLocks/>
          </p:cNvSpPr>
          <p:nvPr/>
        </p:nvSpPr>
        <p:spPr>
          <a:xfrm>
            <a:off x="1513445" y="1877411"/>
            <a:ext cx="5836037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الاستماع والتحدث : اَلتَّواصُلُ ( الصفحة </a:t>
            </a:r>
            <a:r>
              <a:rPr lang="ar-MA" dirty="0">
                <a:solidFill>
                  <a:srgbClr val="FF0000"/>
                </a:solidFill>
              </a:rPr>
              <a:t>69</a:t>
            </a:r>
            <a:r>
              <a:rPr lang="ar-MA" dirty="0"/>
              <a:t>)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7C0E7423-A3F7-E539-4FE1-30F32FC5911E}"/>
              </a:ext>
            </a:extLst>
          </p:cNvPr>
          <p:cNvSpPr txBox="1">
            <a:spLocks/>
          </p:cNvSpPr>
          <p:nvPr/>
        </p:nvSpPr>
        <p:spPr>
          <a:xfrm>
            <a:off x="1513446" y="2603757"/>
            <a:ext cx="583603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منظمات التعاون الدولي ( الصفحة </a:t>
            </a:r>
            <a:r>
              <a:rPr lang="ar-MA" dirty="0">
                <a:solidFill>
                  <a:srgbClr val="FF0000"/>
                </a:solidFill>
              </a:rPr>
              <a:t>70</a:t>
            </a:r>
            <a:r>
              <a:rPr lang="ar-MA" dirty="0"/>
              <a:t>)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3B29B2A-4D10-CBC0-4A9E-CDB2D2E39C66}"/>
              </a:ext>
            </a:extLst>
          </p:cNvPr>
          <p:cNvSpPr txBox="1">
            <a:spLocks/>
          </p:cNvSpPr>
          <p:nvPr/>
        </p:nvSpPr>
        <p:spPr>
          <a:xfrm>
            <a:off x="1513446" y="3330103"/>
            <a:ext cx="583603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الألعاب الأولمبية ( الصفحة </a:t>
            </a:r>
            <a:r>
              <a:rPr lang="ar-MA" dirty="0">
                <a:solidFill>
                  <a:srgbClr val="FF0000"/>
                </a:solidFill>
              </a:rPr>
              <a:t>84</a:t>
            </a:r>
            <a:r>
              <a:rPr lang="ar-MA" dirty="0"/>
              <a:t>)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F177B76D-B1A7-CBFC-42C0-EDD870B41CA1}"/>
              </a:ext>
            </a:extLst>
          </p:cNvPr>
          <p:cNvSpPr txBox="1">
            <a:spLocks/>
          </p:cNvSpPr>
          <p:nvPr/>
        </p:nvSpPr>
        <p:spPr>
          <a:xfrm>
            <a:off x="1557734" y="4079620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الاستماع والتحدث : برلمان الطفل المغربي ( الصفحة </a:t>
            </a:r>
            <a:r>
              <a:rPr lang="ar-MA" dirty="0">
                <a:solidFill>
                  <a:srgbClr val="FF0000"/>
                </a:solidFill>
              </a:rPr>
              <a:t>97</a:t>
            </a:r>
            <a:r>
              <a:rPr lang="ar-MA" dirty="0"/>
              <a:t>)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11C71953-7B17-5CB3-E5EF-E40E7CE947FE}"/>
              </a:ext>
            </a:extLst>
          </p:cNvPr>
          <p:cNvSpPr txBox="1">
            <a:spLocks/>
          </p:cNvSpPr>
          <p:nvPr/>
        </p:nvSpPr>
        <p:spPr>
          <a:xfrm>
            <a:off x="1557734" y="4829137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ثورة الروبوتات ( الصفحة </a:t>
            </a:r>
            <a:r>
              <a:rPr lang="ar-MA" dirty="0">
                <a:solidFill>
                  <a:srgbClr val="FF0000"/>
                </a:solidFill>
              </a:rPr>
              <a:t>98</a:t>
            </a:r>
            <a:r>
              <a:rPr lang="ar-MA" dirty="0"/>
              <a:t>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36D5D1-9512-9962-3682-9C89726F4E56}"/>
              </a:ext>
            </a:extLst>
          </p:cNvPr>
          <p:cNvSpPr txBox="1">
            <a:spLocks/>
          </p:cNvSpPr>
          <p:nvPr/>
        </p:nvSpPr>
        <p:spPr>
          <a:xfrm>
            <a:off x="1557734" y="5691656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العطاء المتبادل ( الصفحة </a:t>
            </a:r>
            <a:r>
              <a:rPr lang="ar-MA" dirty="0">
                <a:solidFill>
                  <a:srgbClr val="FF0000"/>
                </a:solidFill>
              </a:rPr>
              <a:t>112</a:t>
            </a:r>
            <a:r>
              <a:rPr lang="ar-M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513869" y="2839748"/>
            <a:ext cx="7474225" cy="890781"/>
            <a:chOff x="553320" y="2851205"/>
            <a:chExt cx="7474225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553320" y="3070709"/>
              <a:ext cx="578148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معجم المرحلة؟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18353</TotalTime>
  <Words>1702</Words>
  <Application>Microsoft Office PowerPoint</Application>
  <PresentationFormat>Affichage à l'écran (4:3)</PresentationFormat>
  <Paragraphs>259</Paragraphs>
  <Slides>47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47</vt:i4>
      </vt:variant>
    </vt:vector>
  </HeadingPairs>
  <TitlesOfParts>
    <vt:vector size="79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Uighur</vt:lpstr>
      <vt:lpstr>Modern Love</vt:lpstr>
      <vt:lpstr>Sakkal Majalla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 خذوا دفاتر البحث وكراساتكم الصفحة -120-. </vt:lpstr>
      <vt:lpstr>أنجزوا النشاط التالي على دفاتر البحث. من يقرأ التعليمات؟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             المعجم : توليف ومراجعة  </vt:lpstr>
      <vt:lpstr>نصحح جماعة. من يحدد كلمة من المجال الأول ويقدم تعريفا لها ثم يركبها في جملة مفيدة؟</vt:lpstr>
      <vt:lpstr>ننتقل إلى المجال الثاني. من يختار كلمة ويقدم تعريفا لها ثم يركبها في جملة مفيدة؟</vt:lpstr>
      <vt:lpstr>من يقرأ الفقرة الخاصة بأسباب الهجرة؟  مناقشة المقترحات مع التركيز على الأساليب المستعملة.</vt:lpstr>
      <vt:lpstr>من يقرأ الفقرة الخاصة بنتائج الهجرة؟  مناقشة المقترحات مع التركيز على الأساليب المستعملة.</vt:lpstr>
      <vt:lpstr>خذوا ألواحكم. سنلعب لعبة الرصيد اللغوي. سأعرض عليكم تعاريف وأنتم تحددون المفردة المناسبة.</vt:lpstr>
      <vt:lpstr>اكتبوا على ألواحكم الكلمة المناسبة للتعريف التالي. </vt:lpstr>
      <vt:lpstr>ارفعوا الألواح. </vt:lpstr>
      <vt:lpstr>صححوا على ألواحكم. </vt:lpstr>
      <vt:lpstr>اكتبوا على ألواحكم الكلمة المناسبة للتعريف التالي. </vt:lpstr>
      <vt:lpstr>ارفعوا الألواح. </vt:lpstr>
      <vt:lpstr>صححوا على ألواحكم </vt:lpstr>
      <vt:lpstr>اكتبوا على ألواحكم الكلمة المناسبة للتعريف التالي. </vt:lpstr>
      <vt:lpstr>ارفعوا الألواح. </vt:lpstr>
      <vt:lpstr>صححوا على ألواحكم </vt:lpstr>
      <vt:lpstr>اكتبوا على ألواحكم الكلمة المناسبة للتعريف التالي. </vt:lpstr>
      <vt:lpstr>ارفعوا الألواح. </vt:lpstr>
      <vt:lpstr>صححوا على ألواحكم </vt:lpstr>
      <vt:lpstr>اكتبوا على ألواحكم الكلمة المناسبة للتعريف التالي. </vt:lpstr>
      <vt:lpstr>ارفعوا الألواح. </vt:lpstr>
      <vt:lpstr>صححوا على ألواحكم </vt:lpstr>
      <vt:lpstr>ننتقل إلى مراجعة استراتيجية الخريطة الذهنية من يذكرنا بتعريفها  وطريقة استعماله؟ </vt:lpstr>
      <vt:lpstr>نتذكر جماعة. من يقرأ؟</vt:lpstr>
      <vt:lpstr> على دفاتر البحث،  حددوا 4 مفردات أو عبارات تجيب عن  كل سؤال  وارد  في  الجدول التالي: </vt:lpstr>
      <vt:lpstr>نصحح جماعة. </vt:lpstr>
      <vt:lpstr>هذه مقترحات أخرى. من يقرأ؟ </vt:lpstr>
      <vt:lpstr>اختتام الحصة</vt:lpstr>
      <vt:lpstr> راجعوا تعاريف المفردات الواردة في مقاطع" أستعد لفهم النص" وفق الصفحات التالية.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240</cp:revision>
  <dcterms:created xsi:type="dcterms:W3CDTF">2023-09-20T21:35:22Z</dcterms:created>
  <dcterms:modified xsi:type="dcterms:W3CDTF">2026-04-19T19:07:17Z</dcterms:modified>
</cp:coreProperties>
</file>