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1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3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7" r:id="rId2"/>
    <p:sldMasterId id="2147483672" r:id="rId3"/>
    <p:sldMasterId id="2147483933" r:id="rId4"/>
    <p:sldMasterId id="2147483738" r:id="rId5"/>
    <p:sldMasterId id="2147483714" r:id="rId6"/>
    <p:sldMasterId id="2147483849" r:id="rId7"/>
    <p:sldMasterId id="2147483827" r:id="rId8"/>
    <p:sldMasterId id="2147483764" r:id="rId9"/>
    <p:sldMasterId id="2147483838" r:id="rId10"/>
    <p:sldMasterId id="2147483866" r:id="rId11"/>
    <p:sldMasterId id="2147483883" r:id="rId12"/>
    <p:sldMasterId id="2147483900" r:id="rId13"/>
    <p:sldMasterId id="2147483686" r:id="rId14"/>
  </p:sldMasterIdLst>
  <p:notesMasterIdLst>
    <p:notesMasterId r:id="rId79"/>
  </p:notesMasterIdLst>
  <p:handoutMasterIdLst>
    <p:handoutMasterId r:id="rId80"/>
  </p:handoutMasterIdLst>
  <p:sldIdLst>
    <p:sldId id="2147482733" r:id="rId15"/>
    <p:sldId id="2147482735" r:id="rId16"/>
    <p:sldId id="2147482472" r:id="rId17"/>
    <p:sldId id="2147482736" r:id="rId18"/>
    <p:sldId id="2147482616" r:id="rId19"/>
    <p:sldId id="2147482445" r:id="rId20"/>
    <p:sldId id="2147482739" r:id="rId21"/>
    <p:sldId id="2147482453" r:id="rId22"/>
    <p:sldId id="2147482669" r:id="rId23"/>
    <p:sldId id="2147482695" r:id="rId24"/>
    <p:sldId id="2147482698" r:id="rId25"/>
    <p:sldId id="2147482699" r:id="rId26"/>
    <p:sldId id="2147482700" r:id="rId27"/>
    <p:sldId id="2147482701" r:id="rId28"/>
    <p:sldId id="2147482702" r:id="rId29"/>
    <p:sldId id="2147482793" r:id="rId30"/>
    <p:sldId id="2147482755" r:id="rId31"/>
    <p:sldId id="2147482847" r:id="rId32"/>
    <p:sldId id="2147482756" r:id="rId33"/>
    <p:sldId id="2147482779" r:id="rId34"/>
    <p:sldId id="2147482780" r:id="rId35"/>
    <p:sldId id="2147482754" r:id="rId36"/>
    <p:sldId id="2147482712" r:id="rId37"/>
    <p:sldId id="2147482848" r:id="rId38"/>
    <p:sldId id="2147482782" r:id="rId39"/>
    <p:sldId id="2147482783" r:id="rId40"/>
    <p:sldId id="2147482711" r:id="rId41"/>
    <p:sldId id="2147482784" r:id="rId42"/>
    <p:sldId id="2147482752" r:id="rId43"/>
    <p:sldId id="2147482786" r:id="rId44"/>
    <p:sldId id="2147482849" r:id="rId45"/>
    <p:sldId id="2147482703" r:id="rId46"/>
    <p:sldId id="2147482850" r:id="rId47"/>
    <p:sldId id="2147482794" r:id="rId48"/>
    <p:sldId id="2147482704" r:id="rId49"/>
    <p:sldId id="2147482831" r:id="rId50"/>
    <p:sldId id="2147482789" r:id="rId51"/>
    <p:sldId id="2147482835" r:id="rId52"/>
    <p:sldId id="2147482836" r:id="rId53"/>
    <p:sldId id="2147482852" r:id="rId54"/>
    <p:sldId id="2147482853" r:id="rId55"/>
    <p:sldId id="2147482729" r:id="rId56"/>
    <p:sldId id="2147482771" r:id="rId57"/>
    <p:sldId id="2147482772" r:id="rId58"/>
    <p:sldId id="2147482773" r:id="rId59"/>
    <p:sldId id="2147482805" r:id="rId60"/>
    <p:sldId id="2147482855" r:id="rId61"/>
    <p:sldId id="2147482737" r:id="rId62"/>
    <p:sldId id="2147482839" r:id="rId63"/>
    <p:sldId id="2147482809" r:id="rId64"/>
    <p:sldId id="2147482810" r:id="rId65"/>
    <p:sldId id="2147482808" r:id="rId66"/>
    <p:sldId id="2147482811" r:id="rId67"/>
    <p:sldId id="2147482820" r:id="rId68"/>
    <p:sldId id="2147482830" r:id="rId69"/>
    <p:sldId id="2147482826" r:id="rId70"/>
    <p:sldId id="2147482828" r:id="rId71"/>
    <p:sldId id="2147482829" r:id="rId72"/>
    <p:sldId id="2147482827" r:id="rId73"/>
    <p:sldId id="2147482740" r:id="rId74"/>
    <p:sldId id="2147482666" r:id="rId75"/>
    <p:sldId id="2147482742" r:id="rId76"/>
    <p:sldId id="2147482744" r:id="rId77"/>
    <p:sldId id="2147482745" r:id="rId78"/>
  </p:sldIdLst>
  <p:sldSz cx="9144000" cy="6858000" type="screen4x3"/>
  <p:notesSz cx="6858000" cy="9144000"/>
  <p:embeddedFontLst>
    <p:embeddedFont>
      <p:font typeface="Dosis ExtraBold" pitchFamily="2" charset="0"/>
      <p:bold r:id="rId81"/>
    </p:embeddedFont>
    <p:embeddedFont>
      <p:font typeface="Microsoft Uighur" panose="02000000000000000000" pitchFamily="2" charset="-78"/>
      <p:regular r:id="rId82"/>
      <p:bold r:id="rId8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39" autoAdjust="0"/>
    <p:restoredTop sz="94610"/>
  </p:normalViewPr>
  <p:slideViewPr>
    <p:cSldViewPr snapToGrid="0">
      <p:cViewPr varScale="1">
        <p:scale>
          <a:sx n="71" d="100"/>
          <a:sy n="71" d="100"/>
        </p:scale>
        <p:origin x="914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presProps" Target="presProps.xml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slide" Target="slides/slide6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handoutMaster" Target="handoutMasters/handoutMaster1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font" Target="fonts/font1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tableStyles" Target="tableStyles.xml"/><Relationship Id="rId61" Type="http://schemas.openxmlformats.org/officeDocument/2006/relationships/slide" Target="slides/slide47.xml"/><Relationship Id="rId82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10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DB89-703F-DDE4-BEA2-273A755D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7EE78B-97D6-4481-474B-49C54669D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8C6A42-5929-6137-503A-C949743A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BB7B16-5233-5BE7-6638-6CB7896CA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5D8309-02AD-8B00-72C1-4263371A6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68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3C3220-7545-7816-749E-EC185DF7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9FC7E5-390F-E730-C670-7478EF31E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387EEE-BBB7-B85A-9EDF-51E34C05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86F79C-778B-85DE-636B-CD61DB2E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125E2-86FF-1215-0391-7E1EDAF9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08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61D888-E0EA-4C4B-1C42-4FD0AE7C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69502-0397-493F-9D2F-E5BAC8C6C6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37FC5A-8CE2-3FB0-0563-EB8AF9D12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992589-65B1-1946-6793-D11A6F773C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CE1A2-27EF-203A-E87B-198BD793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A8AD04-9B23-1436-F759-DC5F8BDD0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16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F3FD9-BE0B-C6C0-786E-FF5D4CD4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C04101-6413-745D-1874-321C37E6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222081-CC47-4BC8-850E-4A61F2BC6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58D015-7DDC-B802-6D42-3EED023D0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C3890B-C400-DB25-71F2-059EAA59B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B9112C-6C21-159E-F12E-627EC933E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84038F-2254-4486-FBA1-45737D6F6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3DEE6D-0F8A-BF86-580E-E0C2ADA8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31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B8AC0-4F02-8961-62F0-8AB0FF49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BAF240-9FA7-BEAF-373D-33887763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C9ACEB-9621-DEAA-5355-D0E5DA6B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E32F1E-125C-4B91-FD2B-2CDAB279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3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1362E6-D3F6-A83D-8A06-0AA19DFE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4DE8E0-801E-0E82-92F5-2FB7A8A15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444E0-C049-2E80-5032-C6530406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97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A349-A45B-ED36-8835-D2F689BF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77A57F-0A9C-2910-FC37-AEEC6B564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603D80-FA5F-D25E-BDEE-E77330CB5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8694C2-A1A4-6312-113D-DA2F83B7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293EAE-1204-422C-C56A-7CAA3A18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83D0CB-DFDF-8987-C98A-1244E3AB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1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3CD7D-85BE-A4A6-AB84-874AC20F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3708145-488B-70B1-3BE2-D72734077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70F048-E97B-01E2-8866-6B44E826B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7ED21D-7681-32E7-9B0E-B9E3C8513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B2FCF1-E1ED-81A1-38C8-6E04B1FD6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F15506-6C97-015B-E009-CA1528CD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33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9AB98-E09C-93E6-F355-471BEB0A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5868E4-0442-B8E4-92A4-FDAA7E7C2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AC858D-F0DE-3BE9-FDD5-27B34A38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6CDCAD-F2FD-F936-2F8F-29B2DCD1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F429D6-30B9-6BE8-C9D0-901C29BAA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571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9452D4-300D-4ED0-3C75-5F62C97EC9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EBDF10-8B8C-4776-9B69-CBB621971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B7FCCB-91F0-9881-A169-47B9DCA1EB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2551B7-5F75-428A-5685-E89CA917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BF343F-166D-56F1-F289-7DDF4981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224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82333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6835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B6E5C3-2789-CD8C-676E-ED6B0812F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2E1B2E-2F75-5D2A-7AD4-51D9826A5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AEC46B-9D2D-6849-633B-956F37FD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06A042-12BE-231E-CA53-2A20622C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8000AA-99E0-28EC-0FD2-566D3278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7354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E7E3-AF89-A9E8-A810-B6A775650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96D91C-1F2C-28A1-CFB3-DCFF33D2A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BA7F9D-2231-08DE-2B58-4C66C6AF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7BCF52-CEBF-9E11-CA07-1337D97C8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59E309-4D86-2A88-49EC-23ED9755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9577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A7D9D-1218-77E4-677D-D534D1A03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4137C1-F919-5EED-A3B7-E53D37E3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91DF77-E6C1-398D-8049-5D3D52A9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DDE11C-290F-288F-35C1-FCF875020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571AB-07F3-E179-1112-966CC05D8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3692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A6794-0D58-687D-5409-71D705B8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18D2A1-4250-16F6-B971-994B8833A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131748-C223-23B9-2AAB-3F3E7E219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DCFDFC-FD8A-F48D-54D3-5AF60655B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D2D181-1273-8EA8-EF3D-41D41B3F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CBB5AB-B246-6317-84EB-A3345D2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549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3E10A-0E80-BB44-B8B7-669F5350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5F1F8-D3F4-C345-BD65-54B729E45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BA2AD1-299A-7D27-3486-F80800E6C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8F3274-1F09-B7EF-9606-4D91809AD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F3F5E3-19F2-C348-C0B7-A61445393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DD8A0A3-9CFF-9D8B-E06A-00E21C3BB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2B70E89-3C8A-9C06-46BB-9F543465D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26284C6-E7F9-30E6-B34B-CB17BFE1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3276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7DB43-C949-BD34-11C6-3207BCE9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7EB73C-466C-B680-416D-E826BA80C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38D1EE-183A-F247-2CFB-1B5D79F2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A63A95-F60E-8702-A909-56F6C5E5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4012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BC948D-B1CE-7E0A-AB27-8C65EC218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702B41-3229-0F37-CCC0-B3873189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781A52-03C6-FAB5-00BE-1ECECADF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9667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4DF0A-3F8E-BDBB-43C3-9775D0BA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4A9BFC-33A2-7B27-24B2-13031F958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7009AC-9027-CEA5-0277-D8C20C7FA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A57D77-0682-10E4-5CC7-E309557B7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628C7F-4F66-EA58-7C6E-A31CD78A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8F85CF-D8AD-3800-25AE-8442633C9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252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4FA7A-3D81-7E9A-C66B-686BA991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798D13-00E1-B6B6-7CF8-78FE257517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45BEBA-B807-7673-9AF4-A3F000582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2913D7-7853-D228-E584-E74A771B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D9939D-173A-BA9B-7E3B-684FEF98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3E1BB9-5DBF-5D3C-ABD1-5219540C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940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B04B-35BE-1C4A-3FE1-72966A9D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0FF395-6650-8641-003A-4ED583DB0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34C9EF-5711-1B42-F120-E91F1F90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1C3B49-085C-BDE9-A4A5-8462CBE0C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50F54D-D8CF-B4F9-B7DC-DFABAC44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150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00EFFFE-C290-93B0-8156-5F32F7475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CBB2C8-40CF-BE90-E28B-10F3E5593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849FDC-F202-2AFF-5C3D-FF647D2C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717571-AFF4-263C-8DF3-87343117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C41021-84A8-06BE-7E81-F1598C68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0190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7127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4851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9287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4559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0644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6398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974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8696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06279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85134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26045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2588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18408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30805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7832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9541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37424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478368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472688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99321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9710325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0046014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21223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37548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218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95486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4362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ختتام الحصة n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51735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377031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6497658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9252831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77055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74627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905723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803130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807856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21187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8112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7138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45554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4184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36685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5457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630291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93335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6452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61949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39759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39357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43405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62357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2859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33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34587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9093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637742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74620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93484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85972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121978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5984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1655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1774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18838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198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8730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15283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081332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71798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0714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32942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4773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53730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06697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5146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05130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876096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234158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4821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312909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99677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85565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197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6024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0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10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1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4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20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9" r:id="rId26"/>
    <p:sldLayoutId id="2147483932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B287A43-0CDB-4427-579E-178D1538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EADC06-7417-39FE-DD2A-67DEE9B0B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F45E96-E36E-862C-1F0A-9F091129E6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CC4AE-CDD9-4238-9298-6DB4617CD36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5BFA48-103A-2D7E-007D-44A277D4E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21D7D0-903B-DF24-9041-83F1490A1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7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35" y="15784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87384" y="1787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681" y="13792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8A5F16-8AA6-EBFF-BED6-3B375B09B5B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4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F018A4-F4F1-5327-006E-4FE23C72EAB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0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7302BC-B9E7-5D2D-4B17-6BE25E3B39A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7EAE15-866D-FE9E-394F-3F984E483CA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609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51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63897-6BFE-E80D-FD2E-8F6AD4F53AE1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9B6A54-AF18-3317-004D-E87533BA9D9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245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3213FF-48A1-4C22-F908-EB16B4E3105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261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7B44C-C83B-CB9C-7ABC-20F04C17DFB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197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C84897-EE17-0953-629D-716588D2558F}"/>
              </a:ext>
            </a:extLst>
          </p:cNvPr>
          <p:cNvSpPr>
            <a:spLocks/>
          </p:cNvSpPr>
          <p:nvPr userDrawn="1"/>
        </p:nvSpPr>
        <p:spPr>
          <a:xfrm>
            <a:off x="2693018" y="175581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</p:spTree>
    <p:extLst>
      <p:ext uri="{BB962C8B-B14F-4D97-AF65-F5344CB8AC3E}">
        <p14:creationId xmlns:p14="http://schemas.microsoft.com/office/powerpoint/2010/main" val="81561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96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491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4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838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4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0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6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7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9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9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8.png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3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7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2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15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A26B24F-AAC2-758A-6EA2-A06E68124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2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88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وتحدث </a:t>
            </a:r>
            <a:r>
              <a:rPr lang="ar-SA" dirty="0"/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879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</a:t>
            </a:r>
            <a:r>
              <a:rPr lang="fr-FR" dirty="0"/>
              <a:t> </a:t>
            </a:r>
            <a:r>
              <a:rPr lang="ar-SA" dirty="0"/>
              <a:t>-2- 30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</a:t>
            </a:r>
            <a:r>
              <a:rPr lang="fr-FR" dirty="0"/>
              <a:t> </a:t>
            </a:r>
            <a:r>
              <a:rPr lang="ar-SA" dirty="0"/>
              <a:t>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تراكيب 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مراجعة توليف (شكل وفهم) + دعم (50)د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إثرائية (20)د.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None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73017" y="252501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مواقع التواصل الاجتماعي.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4226560" y="2122576"/>
            <a:ext cx="241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060" y="3853608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076452" y="432006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حديث شجرة.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600166" y="3956313"/>
            <a:ext cx="9813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 إثرائية 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11401" y="4006598"/>
            <a:ext cx="536339" cy="540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19" name="Image 18" descr="Une image contenant symbole, cercle, Graphique, logo&#10;&#10;Le contenu généré par l’IA peut être incorrect.">
            <a:extLst>
              <a:ext uri="{FF2B5EF4-FFF2-40B4-BE49-F238E27FC236}">
                <a16:creationId xmlns:a16="http://schemas.microsoft.com/office/drawing/2014/main" id="{295F2F72-63AD-81E5-015A-176DC8E68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831" y="2188717"/>
            <a:ext cx="568458" cy="654407"/>
          </a:xfrm>
          <a:prstGeom prst="rect">
            <a:avLst/>
          </a:prstGeom>
        </p:spPr>
      </p:pic>
      <p:pic>
        <p:nvPicPr>
          <p:cNvPr id="21" name="Image 20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D4B7643-03E9-B8F4-CBF2-510FD26B9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529" y="3817703"/>
            <a:ext cx="633163" cy="72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289382" y="5002004"/>
            <a:ext cx="7581730" cy="890781"/>
            <a:chOff x="1142290" y="4869600"/>
            <a:chExt cx="6883287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9577" y="4869600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142290" y="5162928"/>
              <a:ext cx="54245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أقصوصة " حديث شجرة" وفهم مضامينها.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0" y="2636012"/>
            <a:ext cx="8069051" cy="890781"/>
            <a:chOff x="879567" y="1647669"/>
            <a:chExt cx="7325715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2289" y="1647669"/>
              <a:ext cx="7062993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879567" y="1953151"/>
              <a:ext cx="576502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" مواقع التواصل الاجتماعي " واستثماره لغويا.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5673" y="3830599"/>
            <a:ext cx="7375439" cy="890781"/>
            <a:chOff x="1329577" y="195147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9577" y="195147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2083" y="223464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تثبيت </a:t>
              </a:r>
              <a:r>
                <a:rPr lang="ar-MA" sz="2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تعلماتهم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ومعالجة تعثراتهم.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54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8AA8C7-E1D0-0153-46FD-A3F46C3A5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8BE47D-8680-5384-EF35-40C68265AE1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C21976-4E68-55C9-FB04-8169F100013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50CFA-BACE-E0FF-5161-4E2FBB00DA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7768C5-A853-1F92-1F83-0F467CF1F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D0BB45-A75B-DD6E-567E-B02E0FB20E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85D1A4-21AC-694E-E227-FB9DC60476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DB53C68D-D68B-F112-BDD6-8DC906CF467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</a:t>
            </a:r>
            <a:r>
              <a:rPr lang="ar-MA" dirty="0">
                <a:solidFill>
                  <a:srgbClr val="424D7B"/>
                </a:solidFill>
              </a:rPr>
              <a:t>   </a:t>
            </a:r>
            <a:r>
              <a:rPr lang="fr-FR" dirty="0">
                <a:solidFill>
                  <a:srgbClr val="424D7B"/>
                </a:solidFill>
              </a:rPr>
              <a:t>                                   </a:t>
            </a:r>
            <a:r>
              <a:rPr lang="ar-MA" dirty="0">
                <a:solidFill>
                  <a:srgbClr val="424D7B"/>
                </a:solidFill>
              </a:rPr>
              <a:t>مراجعة وتوليف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288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شكل النص</a:t>
            </a:r>
          </a:p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واستثمار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991361" y="1771950"/>
            <a:ext cx="5107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مواقع التواصل الاجتماعي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0990" y="1101143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443E80-C1A5-CD3D-7669-7723C754F3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D91F25-1BF0-BEE1-175E-FF4BF87555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A7A6E-D932-9112-399F-9D64F56FA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F5A86D-663E-6E55-C19F-7027E355BB7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56727A-DBC9-8451-5CA0-5E60753C3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726805-1CBB-A1F8-8223-42DE02320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44F9ED-B572-2201-DC6B-E9E60B98F8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2CACE606-5DB2-B17B-A16E-73352EB3143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4848" y="2184400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2D942-94F2-6877-25B3-C98D233E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5E9F3-5246-3F85-EEBC-651CF2AB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حصة اليوم، ستشكلون جملا من نص ثم تستثمرونه لغويا بعد فهم مضامينه.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D800297-3ED3-C1E2-A835-F15C4C1C2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F846CD-5213-36C9-58F3-D42DA709282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3CDF78-A4F2-2270-8F52-2B9A6ECE6A0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EA815E-7591-999C-98E7-DFFC585C6C2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E84EA5-E0C2-8142-6C50-AB55D61421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96A652-459F-75CB-C71E-CC2E73F474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A0E077-FE9B-A5BB-E3B7-B4AF564F9F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0DC27B-D1D4-C33B-36BA-16E65626194F}"/>
              </a:ext>
            </a:extLst>
          </p:cNvPr>
          <p:cNvSpPr txBox="1"/>
          <p:nvPr/>
        </p:nvSpPr>
        <p:spPr>
          <a:xfrm>
            <a:off x="1152000" y="277429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سَأَشْكُلُ جُمَلاً مِنْ نَصٍّ ثُمَّ أَسْتَثْمِرُ مَضامينَهُ.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568910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3BF1-4057-D3B1-DEB6-CEFD7CD3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20F19-EFE7-419C-A522-D4472812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كراساتكم، الصفحة 80. اقرؤوا النص قراءة صامتة.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F2E027B-57A0-38F7-CEDB-68E3D78904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159C58-8C16-29C2-D8E3-72C8067ED4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7975AA-9B60-4C9D-5AD0-5F18A36ABFA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E63108-8CCB-B5A2-1BC1-E1D619D6DC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CD4A213-349A-B82C-0157-C7364BD12D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B845FC-4410-9422-D853-AB1A2F1BA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B68396-D9E5-7EE5-093D-33FAAC6B28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F313B7-8418-46AC-8450-2A89FFED79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8423" y="1451920"/>
            <a:ext cx="734742" cy="84558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73131E-6368-6E38-58E9-7D15C138C2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343" y="1502309"/>
            <a:ext cx="3398716" cy="521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6847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20F5-52B3-FDB7-D512-42956EE60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C42CC-E4CF-4A9F-6F5E-A3C70CD67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بشكل الجملتين في المكان المخصص لذلك. (سأسجلهما على السبورة استعدادا للتصحيح.)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4E709A-C3E4-52FA-0AC1-898C23CDE9A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0604FB-49B7-24E2-5A79-48CC9574EA4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CAEBF-EB2E-AC6F-99B2-00602A94598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E9F9CA-FD91-65B0-8A88-2A159E8B48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BB9DFD-703E-FB42-E7C4-A7FF09110B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612CDC-269A-3CF0-14CE-4CD00AEB8B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E2727-F922-070D-1B3A-811CEECD10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CBBF66-C75F-FC9C-B2E7-7CA6A185E3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343" y="1502309"/>
            <a:ext cx="3398716" cy="52131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A8AE26-5130-D0BF-E2FD-5BBD961DC5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5343" y="4643119"/>
            <a:ext cx="3398716" cy="52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2933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E9660-1A43-66E3-F200-C5A4E99CE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E7133-5A04-CBB6-D43F-3DBFEE97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لشكل الجملة الأولى؟ (مناقشة الجواب قبل الانتقال إلى الجملة الموالية.)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22D47-9504-CB3F-ABF2-7AFDC899943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E0B75A-B858-85CA-4183-7BBE422B100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E9E64-448D-7065-55BF-2D10501C955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99406-3BF2-604C-F943-84F972B5B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053643-E4FC-F907-2378-6BA07E8070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8824DF-7811-6827-2E68-96839FD64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10D3A-10DD-9ED6-AE53-458C1FDC6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AB3555-902F-CBA6-4EC0-D2731DC183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2882832"/>
            <a:ext cx="7589520" cy="1831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390973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04BE-D149-540A-C9FD-3D44366CF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E33717-6A70-BCD4-1CD7-ECAC0F6B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أخطاءكم.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571ACA-900C-39C9-E82A-7E2E8C0111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82099A-112F-0C60-81D1-97E2AA294F2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A3C0D-9496-59EA-2EEA-D640D293E01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1C4600-387F-A9B7-BB3B-5DCC4408F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E76A6-6826-D5E1-34B3-B8CF0AC6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CC4917-A7E7-79D4-3BF4-BD11F62210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D4F4E0-4BD2-45E3-EADC-901AB05B2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6AD994-C5F2-B30D-2EA1-3B3DCA22F036}"/>
              </a:ext>
            </a:extLst>
          </p:cNvPr>
          <p:cNvSpPr txBox="1"/>
          <p:nvPr/>
        </p:nvSpPr>
        <p:spPr>
          <a:xfrm>
            <a:off x="506823" y="2781016"/>
            <a:ext cx="7875755" cy="2308324"/>
          </a:xfrm>
          <a:prstGeom prst="rect">
            <a:avLst/>
          </a:prstGeom>
          <a:noFill/>
          <a:ln w="1905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لِتَجِدَ نَفْسَكَ أَمامَ عَشَراتِ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ٱلْخِياراتِ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نَغْفُلَ عَمّا تُوَفِّرُهُ هذِهِ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ٱلْمَواقِعُ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مِساحاتٍ لِلتَّواصُلِ بَيْنَ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ٱلْأَفْرادِ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مُخْتَلِفِ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ٱلْأَعْراقِ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683142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C4083-C5F9-4E49-D14A-F1CE827FB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30FF2-36F6-4FC5-CB2C-669856A7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النص بطلاقة على كراسته؟ . (قراءتان فقط).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01A065-75FA-E02C-259C-01B29491398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ECB798-6379-9EF1-6B39-B74F614A038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325D0C-2CDA-2AE1-6AC9-8FF07FF8FA6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DF844D-E133-8BEB-3742-AFD67883F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83BCB1-B800-0D9B-F9A2-32EC5A78DE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A5631D-F3A3-BC40-B152-1B8DEB46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E20283-3C6E-D012-D6BE-9DECCE84FB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FD176A2-628C-7C4F-E0A8-9DB55DB732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343" y="1502309"/>
            <a:ext cx="3398716" cy="52131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5A3AE9-63E8-4355-EBD0-2D4DB5DD1E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7520" y="2184399"/>
            <a:ext cx="2834640" cy="223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0620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8C10-3A37-02B2-4502-A4F0ECEB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60A10-5575-E49D-4C18-3ADC87621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أجيبوا عن أسئلة استثمار المعجم وفهم النص.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74A6C6-3A13-2FED-E37F-558D3E8945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C5295-9712-0A7B-DEC4-B43440859DD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3D28E-A692-84F5-5179-7675556A0A1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B05188-BFE0-6B4A-6024-4D2E48870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A6EA6D-646B-4C6C-4239-A94BB86A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E31463-F96C-D704-C347-612A18A438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D1832E-0595-DF79-A6AC-FACA3D6BF0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CD111-C27A-C7CA-2C50-15E7149B5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4" y="1180176"/>
            <a:ext cx="611619" cy="70409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4EA31E-4BFC-7BFA-F827-6E67BB25AD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783" y="1884270"/>
            <a:ext cx="3047342" cy="459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AC6456C-C9B8-D02D-41AD-091E0447E3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875" y="1884270"/>
            <a:ext cx="3072908" cy="459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788A38-DF66-B18D-D8C8-048C5ADE7B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4781" y="5334000"/>
            <a:ext cx="3047341" cy="68072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C4E5F5C-3145-5EF0-13AD-9957EFDB1C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37440" y="2326640"/>
            <a:ext cx="3047341" cy="231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7854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67A36-8381-BC72-1677-5DBC3DB33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D21A4B-E54F-2211-C6A6-94A91BD5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يجيب عن السؤال الأول؟ (الانتقال إلى السؤال الموالي بعد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F1EB1C-8616-4DFD-0E35-45342356CA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7C72C-7A39-7173-8BE8-5D2D079CFAA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C0E9F9-5CB4-5D57-BDD9-7FCCFDC6537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606DDB-A9B1-10FA-C3F9-4E3E378A3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BAA9BD-01F1-F84C-E900-D29191EE30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993619-4A36-9A2E-F3D9-7DDA4BD31C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7B3416-5F90-B6C2-9B6E-08069052BE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AA268A-9D55-A6F5-C5F3-8EC1A46C86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783" y="1884270"/>
            <a:ext cx="3047342" cy="459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199FEA-62B7-8616-831C-BCCB53D6CD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875" y="1884270"/>
            <a:ext cx="3072908" cy="459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9323327-0683-7278-C9F0-351AA8141E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4781" y="5334000"/>
            <a:ext cx="3047341" cy="68072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67E5C3-5AF6-9A88-EADA-8AD763115C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7440" y="2346960"/>
            <a:ext cx="3047341" cy="229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4531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B2B5C-2FAB-17F7-5E63-38357EFB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09FBB6-A9FF-8856-A1BB-B83CC2705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B1F681-1EDF-B595-1F9C-7B379AC0371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BE452B-14BE-1092-6452-E64FF583FBF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B90CA1-5918-1B0F-A3B3-65E4F03208B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5A3D25-2361-BD33-AC4A-F47C2CB3CD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A95277-F179-4258-9983-9665DF88E1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183EEA-75B5-DF65-316E-396CFCA2B4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1A7B43-AB9C-8DA4-1423-5BB3D6940A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3106F74-5D7A-5449-811F-03E69C2A99C2}"/>
              </a:ext>
            </a:extLst>
          </p:cNvPr>
          <p:cNvSpPr txBox="1"/>
          <p:nvPr/>
        </p:nvSpPr>
        <p:spPr>
          <a:xfrm>
            <a:off x="648510" y="3260133"/>
            <a:ext cx="8212735" cy="332398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  تَبَخَّرَتْ: اِخْتَفَتْ وَزالَتْ كُلِّيّاً.                                -اَلتَّنَمُّرُ: إيذاءُ ٱلْآخَرينَ وَإِهانَتُهُمْ.</a:t>
            </a:r>
          </a:p>
          <a:p>
            <a:pPr marL="273050" indent="-273050" algn="just" rtl="1"/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تُساهِمُ وَسائِلُ ٱلتَّواصُلِ ٱلاِجْتِماعِيِّ في تَحْويلِ ٱلْعالَمِ إِلى قَرْيَةٍ صَغيرَةٍ، عَبْرَ تَقْليصِ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ٱلْمَسافاتِ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ٱلْبُلْدانِ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وَإِزالَةِ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ٱلْحُدودِ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بَيْنَها، وَتَيْسيرِ تَبادُلِ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ٱلتَّجارِبِ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وَٱلْأَفْكارِ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ٱلشُّعوبِ. </a:t>
            </a:r>
          </a:p>
          <a:p>
            <a:pPr marL="273050" indent="-273050" algn="just" rtl="1"/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يُتيحُ ٱسْتِعْمالُ مَواقِعِ ٱلتَّواصُلِ ٱلاِجْتِماعِيِّ إِمْكانِيَّةَ مُشارَكَةِ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وَمُتابَعَةِ ٱلْأَخْبارِ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ٱلْمُتَجَدِّدَةِ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وَمُحادَثَةِ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ٱلْأَشْخاصِ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مُخْتَلِفِ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ٱلْأَنْحاءِ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وَٱبْتِكارِ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ٱلْمَشاريعِ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ٱلْمُشْتَرَكَةِ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وَكَسْرِ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ٱلْحَواجِزِ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ٱلثَّقافِيَّةِ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ٱلشُّعوبِ.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AF7180-384D-6BD5-6454-1817C1FE4263}"/>
              </a:ext>
            </a:extLst>
          </p:cNvPr>
          <p:cNvSpPr txBox="1"/>
          <p:nvPr/>
        </p:nvSpPr>
        <p:spPr>
          <a:xfrm>
            <a:off x="4439920" y="1855376"/>
            <a:ext cx="4111148" cy="138499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54013" indent="-354013" algn="just" rtl="1">
              <a:buAutoNum type="arabicPeriod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أَهْدافُ ٱلتَّواصُلِ ٱلاِجْتِماعِيِّ:  </a:t>
            </a:r>
          </a:p>
          <a:p>
            <a:pPr marL="182563" indent="-182563" algn="just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مُشارَكَةُ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مُتابَعَةُ ٱلْأَخْبارِ - مُحادَثَةُ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ٱلْأَشْخاصِ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مُخْتَلِفِ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ٱلْأَنْحاءِ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9F5D890-2879-366D-0AB7-082DAF64910F}"/>
              </a:ext>
            </a:extLst>
          </p:cNvPr>
          <p:cNvSpPr txBox="1"/>
          <p:nvPr/>
        </p:nvSpPr>
        <p:spPr>
          <a:xfrm>
            <a:off x="944880" y="1875138"/>
            <a:ext cx="3393440" cy="138499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مَواقِعُ ٱلتَّواصُلِ ٱلاِجْتِماعِيِّ:</a:t>
            </a:r>
          </a:p>
          <a:p>
            <a:pPr algn="just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اَلْفَيْسْبوكُ - اَلْإِنسْتَغْرامُ - اَلتّويتِرُ – اَلْواتْسابُ.</a:t>
            </a:r>
          </a:p>
        </p:txBody>
      </p:sp>
    </p:spTree>
    <p:extLst>
      <p:ext uri="{BB962C8B-B14F-4D97-AF65-F5344CB8AC3E}">
        <p14:creationId xmlns:p14="http://schemas.microsoft.com/office/powerpoint/2010/main" val="419421616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488CF-D8E9-349D-FA33-D321B4DB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DFE43D-A2B0-F37D-9AEE-976C8F74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تتمة التصحيح.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890A30-54EE-DF80-1274-0AA82330CADE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13A4D4-C337-3575-ED2F-DA7E75695C6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D0ECFC-761A-FE1B-CCB6-B68FAC89662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27A1AD4-DF7E-BC49-2E5B-AF3DD7194E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F9C56C-E0A2-F380-3A74-4780F06CE7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156A21-9185-FBD9-387D-50F32116C7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71BC5D-C4DA-069B-86B6-6118FB60A2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408D9ED-DB42-6AA3-FB0A-E1F36A2AA1A6}"/>
              </a:ext>
            </a:extLst>
          </p:cNvPr>
          <p:cNvSpPr txBox="1"/>
          <p:nvPr/>
        </p:nvSpPr>
        <p:spPr>
          <a:xfrm>
            <a:off x="465632" y="4836603"/>
            <a:ext cx="8212735" cy="147732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ٱلْعامَّةُ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لِلنَّصِّ: </a:t>
            </a:r>
          </a:p>
          <a:p>
            <a:pPr algn="just" rtl="1"/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تَتَنَوَّعُ أَهْدافُ مَواقِعِ ٱلتَّواصُلِ ٱلِاجْتِماعِيِّ وَتَتَعَدَّدُ فَوائِدُها، غَيْرَ أَنَّ لَها أَضْراراً مُتَعَدِّدَةً يَجِبُ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ٱلِانْتِباهُ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إِلَيْها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وَٱلْحَذَرُ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مِنْها.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8EB9242-517B-4160-6D0B-B40260E2C0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432402"/>
              </p:ext>
            </p:extLst>
          </p:nvPr>
        </p:nvGraphicFramePr>
        <p:xfrm>
          <a:off x="648510" y="1910687"/>
          <a:ext cx="7077375" cy="230163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565722">
                  <a:extLst>
                    <a:ext uri="{9D8B030D-6E8A-4147-A177-3AD203B41FA5}">
                      <a16:colId xmlns:a16="http://schemas.microsoft.com/office/drawing/2014/main" val="2087020206"/>
                    </a:ext>
                  </a:extLst>
                </a:gridCol>
                <a:gridCol w="3511653">
                  <a:extLst>
                    <a:ext uri="{9D8B030D-6E8A-4147-A177-3AD203B41FA5}">
                      <a16:colId xmlns:a16="http://schemas.microsoft.com/office/drawing/2014/main" val="1181396986"/>
                    </a:ext>
                  </a:extLst>
                </a:gridCol>
              </a:tblGrid>
              <a:tr h="3649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إِيجابِيّاتُ مَواقِعِ ٱلتَّواصُلِ ٱلِاجْتِماعِيِّ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سَلْبِيّاتُ مَواقِعِ ٱلتَّواصُلِ ٱلِاجْتِماعِيِّ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6267832"/>
                  </a:ext>
                </a:extLst>
              </a:tr>
              <a:tr h="1910279">
                <a:tc>
                  <a:txBody>
                    <a:bodyPr/>
                    <a:lstStyle/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159500" algn="l"/>
                        </a:tabLst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تَقَلُّصُ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ٱلْمَسافاتِ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بَيْنَ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ٱلْبُلْدانِ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وَتَبَخُّرُ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ٱلْحُدودِ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بَيْنَها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159500" algn="l"/>
                        </a:tabLst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تَبادُلُ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ٱلتَّجارِبِ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وَٱلْأَفْكارِ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بَيْنَ ٱلشُّعوبِ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159500" algn="l"/>
                        </a:tabLst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كَسْرُ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ٱلْحَواجِزِ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ٱلثَّقافِيَّةِ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159500" algn="l"/>
                        </a:tabLst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نَشْرُ رَسائِلِ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ٱلْكَراهِيَّةِ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وَٱلْعُنْصُرِيَّةِ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159500" algn="l"/>
                        </a:tabLst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خِطابُ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ٱلتَّنَمُّرِ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ٱلْمَنْشوراتِ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وَٱلتَّعْليقاتِ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إِيذاءُ مَشاعِرِ ٱلْآخَرينَ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4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7471312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042A1A5F-52CA-C0D0-7955-DE2D41E40E62}"/>
              </a:ext>
            </a:extLst>
          </p:cNvPr>
          <p:cNvSpPr txBox="1"/>
          <p:nvPr/>
        </p:nvSpPr>
        <p:spPr>
          <a:xfrm>
            <a:off x="7924249" y="1883409"/>
            <a:ext cx="366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3ـ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49208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8EE2-E954-B7A8-CE9B-BB0870B0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0ADE7-3E5A-17A3-CD65-BDD87AF7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أسئلة استثمار الظواهر اللغوية. أجيبوا عن السؤالين 5 و6.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CDA0D1-052F-71DA-CCF9-37F951544F2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195048-DA24-F0A9-E7EF-481F936CE1D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6D034-7EF1-73E4-EB72-79662C390CD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C1FD60-F805-51F6-D34A-27B36E5C3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7F3F7B-CC0D-AD62-5839-31E1971091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D12EE2-55E9-EF4D-5A23-CF2A573E62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26655F-14FE-6B6D-E3FC-70AE57BB6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981B962-3D87-0B8C-50BC-EEE1F55A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" y="1368000"/>
            <a:ext cx="574359" cy="66081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61A163-7139-4D04-7261-44233C2951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715" y="1512000"/>
            <a:ext cx="3072908" cy="459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50E37D-E029-A970-FCEF-E9D0A47B4C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3282" y="4031120"/>
            <a:ext cx="3047341" cy="161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5192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5CFBB-99FF-BC08-833C-1ADD5DF6D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B33F81-0B6B-C162-B101-D66BE934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368D35-B89A-5D4C-108E-978AEB7E3E8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F096CB-E168-976B-4139-F8917D8461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DC0610-DD71-4F92-6789-ADAB629E9D5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BD14-CEAC-3BDA-5259-2BD62F4AE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5CD0CA-1671-B7B1-23B5-D9E03A562C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2525E3-6476-7AB7-3F1E-0286F2E3EA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C106EA-86B6-C152-3BDA-2681E1E3FD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F3FD16B-3F48-84DF-2ABF-10D6C2114A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040" y="2286000"/>
            <a:ext cx="7843519" cy="356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2298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99075-D166-77D1-5B7A-C758F1B4B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7370BA-62E1-9A96-2E1E-6ECE04824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ECFA07-C7F1-FBF2-4584-9E97AFC912E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F92AB-D49B-4AA6-F026-87255CF66B8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44849A-869F-161D-406A-A9E6F2F1DE8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801145-7ADF-FA19-54F6-28AFD05C8E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21F059-A869-46D9-B0CD-A95961087A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71F3EC-D2F0-23B6-C126-23C6E8917F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AB9698-EBD6-AB0C-5909-05623C06A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B9A256C-BA9E-5ECF-7258-12D0CB760B80}"/>
              </a:ext>
            </a:extLst>
          </p:cNvPr>
          <p:cNvSpPr txBox="1"/>
          <p:nvPr/>
        </p:nvSpPr>
        <p:spPr>
          <a:xfrm>
            <a:off x="894080" y="1873446"/>
            <a:ext cx="7406640" cy="3662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</a:t>
            </a:r>
          </a:p>
          <a:p>
            <a:pPr marL="355600" indent="-355600" algn="just" rtl="1">
              <a:buFont typeface="Arial" panose="020B0604020202020204" pitchFamily="34" charset="0"/>
              <a:buChar char="•"/>
              <a:tabLst>
                <a:tab pos="182563" algn="l"/>
                <a:tab pos="263525" algn="l"/>
                <a:tab pos="630238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	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نْتِ: تَتَواصَلينَ مَعَ صَديقَتِكِ كَيْ تُناقِشي مَعَها مَوْضوعاً مُهِمّاً.</a:t>
            </a:r>
          </a:p>
          <a:p>
            <a:pPr marL="342900" indent="-342900" algn="just" rtl="1"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أَنْتُما: تَتَواصَلانِ مَعَ صَديقِكُما كَيْ تُناقِشا مَعَهُ مَوْضوعاً مُهِمّاً.</a:t>
            </a:r>
          </a:p>
          <a:p>
            <a:pPr marL="342900" indent="-342900" algn="just" rtl="1"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هُمْ: يَتَواصَلونَ مَعَ صَديقِهِمْ كَيْ يُناقِشوا مَعَهُ مَوْضوعاً مُهِمّاً.</a:t>
            </a:r>
          </a:p>
          <a:p>
            <a:pPr algn="just" rtl="1">
              <a:tabLst>
                <a:tab pos="182563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 -	</a:t>
            </a:r>
          </a:p>
          <a:p>
            <a:pPr marL="182563" indent="-182563"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اِسْتَعْمِلو</a:t>
            </a:r>
            <a:r>
              <a:rPr lang="ar-MA" sz="3600" b="1" dirty="0">
                <a:solidFill>
                  <a:srgbClr val="56B64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هذِهِ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ٱلْمَواقِعَ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بِحَذَرٍ،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وَٱجْتَنِبو</a:t>
            </a:r>
            <a:r>
              <a:rPr lang="ar-MA" sz="3600" b="1" dirty="0" err="1">
                <a:solidFill>
                  <a:srgbClr val="56B64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أَخْطارَها </a:t>
            </a:r>
            <a:r>
              <a:rPr lang="ar-MA" sz="3200" b="1" dirty="0">
                <a:solidFill>
                  <a:srgbClr val="56B64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ٱلَّتي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تُهَدِّدُ </a:t>
            </a:r>
            <a:r>
              <a:rPr lang="ar-MA" sz="3200" b="1" dirty="0" err="1">
                <a:solidFill>
                  <a:srgbClr val="56B64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ٱلَّذينَ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يَتَرَدَّدونَ عَلَيْها في مَعْلوماتِهِمُ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ٱلشَّخْصِيَّةِ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976535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498FC-BBE5-E05C-F0E0-4DABD81BF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AD86224-354D-904E-CA1D-974ECBBAC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E091AC-1406-60DA-8FD4-47723B48E18B}"/>
              </a:ext>
            </a:extLst>
          </p:cNvPr>
          <p:cNvSpPr txBox="1"/>
          <p:nvPr/>
        </p:nvSpPr>
        <p:spPr>
          <a:xfrm>
            <a:off x="988849" y="2233492"/>
            <a:ext cx="6840000" cy="2860358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التركيز خلال الأنشطة الموالية على دعم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التي سجلت نسب تحكم ضعيفة. 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371548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602C3-0B4B-1387-772F-FC09F4999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E13DD-BFFB-85C9-0850-BCCAFE45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بخطوات صياغة ملخص نص معلوماتي 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74828D-BD09-A6B2-4171-28672B0224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22C3E-D380-6256-2937-29BA64CB872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1E9BE-5199-1430-0ABA-8D01BFF99C9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FF6C97-0125-C36D-043A-FB7D80E43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C34CB6-7E8F-7FA1-1262-4846CBDD82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42B744-AA5B-C30A-62D6-3A3ABC948A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EAA9A5-9116-41A5-83D5-B6C531B8C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2D8D2C9-BD41-54C7-4BDC-1B56647F72F4}"/>
              </a:ext>
            </a:extLst>
          </p:cNvPr>
          <p:cNvSpPr txBox="1"/>
          <p:nvPr/>
        </p:nvSpPr>
        <p:spPr>
          <a:xfrm>
            <a:off x="1259840" y="3288337"/>
            <a:ext cx="6441440" cy="10215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أَصوغُ مُلَخَّصَ نَصٍّ مَعْلوماتِيٍّ؟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956749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84951-8348-399B-CF79-9DE8F746D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E568A6-BFBE-E947-BE4A-7AA87F3B9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0E3B39-9472-FA54-B21C-E067AFCBDAD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DE7B43-DDC8-521E-D8DC-45CC83EE446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161B2D-0B9C-983B-8D1C-6F76422E362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82D10E-73AD-C69E-B020-D3553AEAB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85C3B3-C520-F62E-F2DA-F96046A1D9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C61FF1-EA74-FF97-9540-C1650344A7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1E315F-8711-CA3E-3908-A922D98A99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289B0D-6534-F6EB-CCB2-6D8738DFD38B}"/>
              </a:ext>
            </a:extLst>
          </p:cNvPr>
          <p:cNvSpPr txBox="1"/>
          <p:nvPr/>
        </p:nvSpPr>
        <p:spPr>
          <a:xfrm>
            <a:off x="873760" y="2424737"/>
            <a:ext cx="7752080" cy="308169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	أُحَدِّدُ ٱلْفِكْرَةَ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لِكُلِّ فِقْرَةٍ أَوْ جُزْءٍ.</a:t>
            </a:r>
          </a:p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	أُحَدِّدُ أَدَواتِ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ٱلرَّبْطِ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ٱلْمُناسِبَةَ بَيْنَ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لِلنَّصِّ. </a:t>
            </a:r>
          </a:p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	أَكْتُبُ فِقْرَةً بِٱسْتِعْمالِ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لِلنَّصِّ.</a:t>
            </a:r>
          </a:p>
        </p:txBody>
      </p:sp>
    </p:spTree>
    <p:extLst>
      <p:ext uri="{BB962C8B-B14F-4D97-AF65-F5344CB8AC3E}">
        <p14:creationId xmlns:p14="http://schemas.microsoft.com/office/powerpoint/2010/main" val="21310436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E166F-200B-7A34-D3D5-FE2B41C45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C8CA6-8298-D841-CD84-07F50DAA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لصياغة ملخص النص، نحتاج إلى تحديد أفكاره. من يذكرنا بخطوات تحديد الفكرة الرئيسة لفقرة؟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B52962-65AC-1D7A-04B2-6311C182B6E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0892D5-1911-F299-0E4F-D2D83BCB0C4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9F533B-3E78-490B-08D2-C50B5DC597E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0C3E95-46DB-4BD9-A804-562F609803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9983BC-5EEB-7F2F-5E2D-B9C910870C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9AA2A9-D7AC-2163-A382-F4D3E33E3E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EAA1E1-3A77-E56B-74A9-BF9C75925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D4FD79-CDE5-6A6C-0333-AD03E3330497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425772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0A52E-2F87-EA99-3F89-54A7BADA5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249D9-E78A-CF81-4290-A1631492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135F1F-6546-710A-54F0-A81C70A0EC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2B2E0B-DEC1-CBA3-AF0A-4101A98AC43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328B46-2289-5485-2B61-55E793E3A1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D20D00-0CBB-B223-D622-25389FD53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00C40E-62AF-B9FE-1CF4-D0D3D7BAD1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6AB24D-A942-2B4D-03FF-E33E687CA6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327013-2A13-F0AF-FE58-6B7A26716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7689E1-4A23-A66B-E57D-1974FA60693D}"/>
              </a:ext>
            </a:extLst>
          </p:cNvPr>
          <p:cNvSpPr/>
          <p:nvPr/>
        </p:nvSpPr>
        <p:spPr>
          <a:xfrm>
            <a:off x="648510" y="2204108"/>
            <a:ext cx="7682690" cy="3434691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ٱلْكَلِماتِ ٱلْمَفاتيحَ لِلْفِقْرَةِ؛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ٱلسُّؤالَ: عَمَّ تَتَحَدَّثُ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ٱلْمَفاتيحِ وَأُجيبُ عَنِ ٱلسُّؤالِ بِجُمْلَةٍ مُفيدَةٍ. </a:t>
            </a:r>
          </a:p>
        </p:txBody>
      </p:sp>
    </p:spTree>
    <p:extLst>
      <p:ext uri="{BB962C8B-B14F-4D97-AF65-F5344CB8AC3E}">
        <p14:creationId xmlns:p14="http://schemas.microsoft.com/office/powerpoint/2010/main" val="213484758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881D3-8D50-707B-9D02-C8583CAF9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BE968F-00BE-F8F4-05D9-6D287DAED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القسم. وسجلوا تاريخ اليوم.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0FBB6D-6E86-66CE-B54C-C778B4C5954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42BC20-3F73-5B32-5969-BDA0AF65754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0974EB-B1B4-6962-A9F4-54E035E33E9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24F844-7FBD-FAE4-9048-093D8C951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756F08-55DA-8506-70C7-3E194B2D68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BC9EDC-771D-D994-9E20-3314C45FF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128E04-D5DF-AF04-794A-F6DAA9B99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803A1C-9BDA-089A-76EB-57A1D728DE8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5785" y="232488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33229437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01944-3344-D9AC-7D5D-47D159E63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65E8C2-EAF1-8961-A831-0D5D91887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دفاتركم الأفكار الرئيسة للنص (3 أفكار) 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7D424-BACF-21FC-56D4-DBDA4244BE3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0F84D-AD07-C443-B96A-65FB9CD598E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40E115-08B9-1D73-62BA-8DA2BDE445D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32D3B51-6E79-DB2D-8A98-A95C618653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6E7E95-06BF-6214-C235-858A955DA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9A2837-2E4B-D350-DDCE-2D21277660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33E0E1-61ED-9E91-F4E7-EE3E9BF6B6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7E76BCA-B137-8030-5575-72E70A482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92" y="1367999"/>
            <a:ext cx="900000" cy="10354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376E2A-A2B0-21EA-CBF9-023BED24DA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279" y="1693469"/>
            <a:ext cx="3251201" cy="485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9579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2F590-E68D-0C47-7C35-D18C8C30A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4B89F9-337E-D2FA-CC60-AC71640F1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يحدد الكلمات المفاتيح للفقرة الأولى ثم يقرأ فكرتها؟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(الانتقال إلى الفقرة الموالية بعد مناقشة الأفكار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42AD78-903E-9C83-3175-B608822EEC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DDEC77-9498-7296-4836-05FE609FE08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1808C-03F9-E339-B8C9-1BD6EEC80D5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C95B2A-96FE-723C-01E4-CA10BF440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720907-1427-4CF5-E538-9FD83A03E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31E9D4-E3CB-3691-0619-4D25275844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10B01C-C055-9707-4B71-3E2502622E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B0C667-F3ED-F302-A09F-48A6B5ECF234}"/>
              </a:ext>
            </a:extLst>
          </p:cNvPr>
          <p:cNvSpPr txBox="1"/>
          <p:nvPr/>
        </p:nvSpPr>
        <p:spPr>
          <a:xfrm>
            <a:off x="890402" y="3111863"/>
            <a:ext cx="6468154" cy="102155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في تَحْديدِ أَفْكارِ ٱلنَّصِّ.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05696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2BBA4-4FD8-91A8-6D60-BE358519F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EE1F0A-3AAC-3754-38C8-6D34219BD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609B9D-11A2-ECC9-3603-FEE4C13A58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5C9B2E-E8FD-69ED-BF52-6FAB43B1D80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8A2AE6-1731-1DE0-4527-727F8ABD82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4164AA-1756-0622-AE1E-56C6069CA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DECD62-EC5A-3292-83B8-8789CA5513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48B00-CD70-A059-B089-8792A6BAAA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49C024-CB97-960C-AA93-7CCFDBCCFA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8792D81-8946-1770-BE6F-46203AC63735}"/>
              </a:ext>
            </a:extLst>
          </p:cNvPr>
          <p:cNvSpPr/>
          <p:nvPr/>
        </p:nvSpPr>
        <p:spPr>
          <a:xfrm>
            <a:off x="3629862" y="3464358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مَواقِعُ ٱلتَّواصُلِ ٱلاِجْتِماعِيِّ</a:t>
            </a:r>
            <a:endParaRPr lang="fr-FR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1" name="Connecteur : en arc 10">
            <a:extLst>
              <a:ext uri="{FF2B5EF4-FFF2-40B4-BE49-F238E27FC236}">
                <a16:creationId xmlns:a16="http://schemas.microsoft.com/office/drawing/2014/main" id="{B779EBB5-4101-29C5-6A68-F5B7210A25DA}"/>
              </a:ext>
            </a:extLst>
          </p:cNvPr>
          <p:cNvCxnSpPr>
            <a:cxnSpLocks/>
            <a:stCxn id="4" idx="6"/>
          </p:cNvCxnSpPr>
          <p:nvPr/>
        </p:nvCxnSpPr>
        <p:spPr>
          <a:xfrm flipV="1">
            <a:off x="4936147" y="3464358"/>
            <a:ext cx="1002931" cy="559837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 : en arc 11">
            <a:extLst>
              <a:ext uri="{FF2B5EF4-FFF2-40B4-BE49-F238E27FC236}">
                <a16:creationId xmlns:a16="http://schemas.microsoft.com/office/drawing/2014/main" id="{942F195F-24AF-B853-3CB9-21C3B3511EBC}"/>
              </a:ext>
            </a:extLst>
          </p:cNvPr>
          <p:cNvCxnSpPr>
            <a:cxnSpLocks/>
          </p:cNvCxnSpPr>
          <p:nvPr/>
        </p:nvCxnSpPr>
        <p:spPr>
          <a:xfrm rot="5400000">
            <a:off x="3136865" y="4457599"/>
            <a:ext cx="767872" cy="37533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6CCAF3C0-6973-AC24-F9F1-CB2DC114E181}"/>
              </a:ext>
            </a:extLst>
          </p:cNvPr>
          <p:cNvCxnSpPr>
            <a:cxnSpLocks/>
          </p:cNvCxnSpPr>
          <p:nvPr/>
        </p:nvCxnSpPr>
        <p:spPr>
          <a:xfrm rot="10800000">
            <a:off x="2755145" y="3070651"/>
            <a:ext cx="1092209" cy="489768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772ACC19-F959-E31A-9F9A-97619F7AD6B6}"/>
              </a:ext>
            </a:extLst>
          </p:cNvPr>
          <p:cNvSpPr/>
          <p:nvPr/>
        </p:nvSpPr>
        <p:spPr>
          <a:xfrm>
            <a:off x="474616" y="1368000"/>
            <a:ext cx="3086734" cy="1624135"/>
          </a:xfrm>
          <a:prstGeom prst="wedgeRoundRectCallout">
            <a:avLst>
              <a:gd name="adj1" fmla="val 30207"/>
              <a:gd name="adj2" fmla="val -3489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تُساهِمُ مَواقِعُ ٱلتَّواصُلِ ٱلاِجْتِماعِيِّ في تَقْريبِ ٱلشُّعوبِ وَكَسْرِ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ٱلْحَواجِزِ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ٱلثَّقافِيَّةِ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بَيْنَها.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4CAB6D87-CD6A-3939-FF1E-0B384FC71D4C}"/>
              </a:ext>
            </a:extLst>
          </p:cNvPr>
          <p:cNvSpPr/>
          <p:nvPr/>
        </p:nvSpPr>
        <p:spPr>
          <a:xfrm>
            <a:off x="5810865" y="3220720"/>
            <a:ext cx="3095382" cy="2127519"/>
          </a:xfrm>
          <a:prstGeom prst="wedgeRoundRectCallout">
            <a:avLst>
              <a:gd name="adj1" fmla="val -25709"/>
              <a:gd name="adj2" fmla="val -4889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تَتَعَدَّدُ مَواقِعُ ٱلتَّواصُلِ ٱلاِجْتِماعِيِّ وَتُتيحُ لِمُسْتَخْدِميها إِمْكانِيَّةَ مُشارَكَةِ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وَمُحادَثَةِ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ٱلْأَشْخاصِ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مُخْتَلِفِ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ٱلْأَنْحاءِ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380535D0-5EF6-622F-E5BE-60475F45B2EF}"/>
              </a:ext>
            </a:extLst>
          </p:cNvPr>
          <p:cNvSpPr/>
          <p:nvPr/>
        </p:nvSpPr>
        <p:spPr>
          <a:xfrm>
            <a:off x="648511" y="5029200"/>
            <a:ext cx="4426190" cy="1448586"/>
          </a:xfrm>
          <a:prstGeom prst="wedgeRoundRectCallout">
            <a:avLst>
              <a:gd name="adj1" fmla="val 31026"/>
              <a:gd name="adj2" fmla="val -50819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تَنْطَوي مَواقِعُ ٱلتَّواصُلِ ٱلاِجْتِماعِيِّ عَلى مَخاطِرَ كَنَشْرِ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ٱلْكَراهِيَّةِ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وَٱلتَّنَمُّرِ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مِمّا يَسْتَوْجِبُ ٱسْتِعْمالَها بِحَذَرٍ وَمَسْؤولِيَّةٍ.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24162EE-4576-B8EC-4F4B-2E036D8402FC}"/>
              </a:ext>
            </a:extLst>
          </p:cNvPr>
          <p:cNvSpPr/>
          <p:nvPr/>
        </p:nvSpPr>
        <p:spPr>
          <a:xfrm>
            <a:off x="7105146" y="2733439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1C0D2731-6D29-A730-0D52-B359C86F4C0C}"/>
              </a:ext>
            </a:extLst>
          </p:cNvPr>
          <p:cNvSpPr/>
          <p:nvPr/>
        </p:nvSpPr>
        <p:spPr>
          <a:xfrm>
            <a:off x="3997089" y="1693469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AB46F1EA-B364-43FF-54EA-491799449D02}"/>
              </a:ext>
            </a:extLst>
          </p:cNvPr>
          <p:cNvSpPr/>
          <p:nvPr/>
        </p:nvSpPr>
        <p:spPr>
          <a:xfrm>
            <a:off x="2704095" y="4304818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121156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FD1D0-8D21-C4BF-DFE3-CFC460F80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7F0D20-D04F-0FBD-C484-A65BA51ED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دفاتركم ملخص النص باستعمال أفكاره الرئيسة.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76E608-7E6D-EE32-CCBD-85625BD1026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9E4AA5-85BC-010A-DEEF-C8BFF6303A8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0B4409-733F-F5E7-1806-71D2E89CA29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330ACA-6A91-0C5E-F394-FC41511B6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6947062-1A76-259A-8D20-80AE7CFEF3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8037D6-F0D4-909D-F385-3DD1DD663F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60AC88-6119-886B-742C-C50818A29A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A71EE84F-D785-A76B-E65F-432882C3A8B7}"/>
              </a:ext>
            </a:extLst>
          </p:cNvPr>
          <p:cNvSpPr/>
          <p:nvPr/>
        </p:nvSpPr>
        <p:spPr>
          <a:xfrm>
            <a:off x="3629862" y="3464358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مَواقِعُ ٱلتَّواصُلِ ٱلاِجْتِماعِيِّ</a:t>
            </a:r>
            <a:endParaRPr lang="fr-FR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1" name="Connecteur : en arc 10">
            <a:extLst>
              <a:ext uri="{FF2B5EF4-FFF2-40B4-BE49-F238E27FC236}">
                <a16:creationId xmlns:a16="http://schemas.microsoft.com/office/drawing/2014/main" id="{28378FDB-2ADC-2F28-5695-6F4B1D07394C}"/>
              </a:ext>
            </a:extLst>
          </p:cNvPr>
          <p:cNvCxnSpPr>
            <a:cxnSpLocks/>
            <a:stCxn id="4" idx="6"/>
          </p:cNvCxnSpPr>
          <p:nvPr/>
        </p:nvCxnSpPr>
        <p:spPr>
          <a:xfrm flipV="1">
            <a:off x="4936147" y="3464358"/>
            <a:ext cx="1002931" cy="559837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 : en arc 11">
            <a:extLst>
              <a:ext uri="{FF2B5EF4-FFF2-40B4-BE49-F238E27FC236}">
                <a16:creationId xmlns:a16="http://schemas.microsoft.com/office/drawing/2014/main" id="{F6A61145-EE2E-6995-385B-5AE753213777}"/>
              </a:ext>
            </a:extLst>
          </p:cNvPr>
          <p:cNvCxnSpPr>
            <a:cxnSpLocks/>
          </p:cNvCxnSpPr>
          <p:nvPr/>
        </p:nvCxnSpPr>
        <p:spPr>
          <a:xfrm rot="5400000">
            <a:off x="3136865" y="4457599"/>
            <a:ext cx="767872" cy="37533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D58A3F19-4409-9DE4-92DD-4AE3F9DC50FC}"/>
              </a:ext>
            </a:extLst>
          </p:cNvPr>
          <p:cNvCxnSpPr>
            <a:cxnSpLocks/>
          </p:cNvCxnSpPr>
          <p:nvPr/>
        </p:nvCxnSpPr>
        <p:spPr>
          <a:xfrm rot="10800000">
            <a:off x="2755145" y="3070651"/>
            <a:ext cx="1092209" cy="489768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B887F3F3-E377-251C-45B6-0000089CB9EA}"/>
              </a:ext>
            </a:extLst>
          </p:cNvPr>
          <p:cNvSpPr/>
          <p:nvPr/>
        </p:nvSpPr>
        <p:spPr>
          <a:xfrm>
            <a:off x="474616" y="1368000"/>
            <a:ext cx="3086734" cy="1624135"/>
          </a:xfrm>
          <a:prstGeom prst="wedgeRoundRectCallout">
            <a:avLst>
              <a:gd name="adj1" fmla="val 30207"/>
              <a:gd name="adj2" fmla="val -3489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تُساهِمُ مَواقِعُ ٱلتَّواصُلِ ٱلاِجْتِماعِيِّ في تَقْريبِ ٱلشُّعوبِ وَكَسْرِ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ٱلْحَواجِزِ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ٱلثَّقافِيَّةِ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بَيْنَها.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6C43B537-A67A-B380-8CD4-02FA33AA2083}"/>
              </a:ext>
            </a:extLst>
          </p:cNvPr>
          <p:cNvSpPr/>
          <p:nvPr/>
        </p:nvSpPr>
        <p:spPr>
          <a:xfrm>
            <a:off x="5810865" y="3220720"/>
            <a:ext cx="3095382" cy="2127519"/>
          </a:xfrm>
          <a:prstGeom prst="wedgeRoundRectCallout">
            <a:avLst>
              <a:gd name="adj1" fmla="val -25709"/>
              <a:gd name="adj2" fmla="val -4889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تَتَعَدَّدُ مَواقِعُ ٱلتَّواصُلِ ٱلاِجْتِماعِيِّ وَتُتيحُ لِمُسْتَخْدِميها إِمْكانِيَّةَ مُشارَكَةِ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وَمُحادَثَةِ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ٱلْأَشْخاصِ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مُخْتَلِفِ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ٱلْأَنْحاءِ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FBE63F38-FEF8-DAAB-D82A-2F9EA4A0520E}"/>
              </a:ext>
            </a:extLst>
          </p:cNvPr>
          <p:cNvSpPr/>
          <p:nvPr/>
        </p:nvSpPr>
        <p:spPr>
          <a:xfrm>
            <a:off x="648511" y="5029200"/>
            <a:ext cx="4426190" cy="1448586"/>
          </a:xfrm>
          <a:prstGeom prst="wedgeRoundRectCallout">
            <a:avLst>
              <a:gd name="adj1" fmla="val 31026"/>
              <a:gd name="adj2" fmla="val -50819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تَنْطَوي مَواقِعُ ٱلتَّواصُلِ ٱلاِجْتِماعِيِّ عَلى مَخاطِرَ كَنَشْرِ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ٱلْكَراهِيَّةِ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وَٱلتَّنَمُّرِ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مِمّا يَسْتَوْجِبُ ٱسْتِعْمالَها بِحَذَرٍ وَمَسْؤولِيَّةٍ.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2DC83F1-9E09-A13E-125A-2B830F3FFA01}"/>
              </a:ext>
            </a:extLst>
          </p:cNvPr>
          <p:cNvSpPr/>
          <p:nvPr/>
        </p:nvSpPr>
        <p:spPr>
          <a:xfrm>
            <a:off x="7105146" y="2733439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96108B2-A841-01FF-6BD1-93F61B8F465C}"/>
              </a:ext>
            </a:extLst>
          </p:cNvPr>
          <p:cNvSpPr/>
          <p:nvPr/>
        </p:nvSpPr>
        <p:spPr>
          <a:xfrm>
            <a:off x="3997089" y="1693469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8F27993-D02B-B29F-A783-E065B17878BF}"/>
              </a:ext>
            </a:extLst>
          </p:cNvPr>
          <p:cNvSpPr/>
          <p:nvPr/>
        </p:nvSpPr>
        <p:spPr>
          <a:xfrm>
            <a:off x="2704095" y="4304818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350984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539BC-BF9E-284F-60C6-D5CBEEAB0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A16CC3-3234-B356-458A-9054A9B1F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F2D091-2303-71A1-7C40-EE37FA9819B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91F23F-094D-3480-0F08-FBE0147C3B6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08844E-871B-EBC5-06BD-53DFF5ED5CD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620F4E-B988-EB73-16F0-93EADE3CA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D3C77B-2906-705C-E9FC-55529D8B86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6B21A0-4B19-3897-8936-F3B0CCF26B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4DFBE6-6B57-C56A-2241-863470B9B0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570830B-820C-6023-0D97-F4F5632DEDF6}"/>
              </a:ext>
            </a:extLst>
          </p:cNvPr>
          <p:cNvSpPr txBox="1"/>
          <p:nvPr/>
        </p:nvSpPr>
        <p:spPr>
          <a:xfrm>
            <a:off x="610858" y="2322242"/>
            <a:ext cx="7922284" cy="3166824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just"/>
            <a:r>
              <a:rPr lang="ar-MA" sz="3600" dirty="0"/>
              <a:t>      تَتَعَدَّدُ مَواقِعُ ٱلتَّواصُلِ ٱلاِجْتِماعِيِّ، وَتُتيحُ لِمُسْتَخْدِميها إِمْكانِيَّةَ مُشارَكَةِ </a:t>
            </a:r>
            <a:r>
              <a:rPr lang="ar-MA" sz="3600" dirty="0" err="1"/>
              <a:t>ٱلْمَعْلوماتِ</a:t>
            </a:r>
            <a:r>
              <a:rPr lang="ar-MA" sz="3600" dirty="0"/>
              <a:t> وَمُحادَثَةِ </a:t>
            </a:r>
            <a:r>
              <a:rPr lang="ar-MA" sz="3600" dirty="0" err="1"/>
              <a:t>ٱلْأَشْخاصِ</a:t>
            </a:r>
            <a:r>
              <a:rPr lang="ar-MA" sz="3600" dirty="0"/>
              <a:t> مِنْ مُخْتَلِفِ </a:t>
            </a:r>
            <a:r>
              <a:rPr lang="ar-MA" sz="3600" dirty="0" err="1"/>
              <a:t>ٱلْأَنْحاءِ</a:t>
            </a:r>
            <a:r>
              <a:rPr lang="ar-MA" sz="3600" dirty="0"/>
              <a:t>. </a:t>
            </a:r>
            <a:r>
              <a:rPr lang="ar-MA" sz="3600" dirty="0">
                <a:solidFill>
                  <a:srgbClr val="C00000"/>
                </a:solidFill>
              </a:rPr>
              <a:t>وَبِفَضْلِها</a:t>
            </a:r>
            <a:r>
              <a:rPr lang="ar-MA" sz="3600" dirty="0"/>
              <a:t> تَقَلَّصَتِ </a:t>
            </a:r>
            <a:r>
              <a:rPr lang="ar-MA" sz="3600" dirty="0" err="1"/>
              <a:t>ٱلْمَسافاتُ</a:t>
            </a:r>
            <a:r>
              <a:rPr lang="ar-MA" sz="3600" dirty="0"/>
              <a:t> بَيْنَ ٱلشُّعوبِ، وَتَعَزَّزَ </a:t>
            </a:r>
            <a:r>
              <a:rPr lang="ar-MA" sz="3600" dirty="0" err="1"/>
              <a:t>ٱلْحِوارُ</a:t>
            </a:r>
            <a:r>
              <a:rPr lang="ar-MA" sz="3600" dirty="0"/>
              <a:t> بَيْنَ </a:t>
            </a:r>
            <a:r>
              <a:rPr lang="ar-MA" sz="3600" dirty="0" err="1"/>
              <a:t>ٱلْحَضاراتِ</a:t>
            </a:r>
            <a:r>
              <a:rPr lang="ar-MA" sz="3600" dirty="0"/>
              <a:t>. </a:t>
            </a:r>
            <a:r>
              <a:rPr lang="ar-MA" sz="3600" dirty="0">
                <a:solidFill>
                  <a:srgbClr val="C00000"/>
                </a:solidFill>
              </a:rPr>
              <a:t>غَيْرَ</a:t>
            </a:r>
            <a:r>
              <a:rPr lang="ar-MA" sz="3600" dirty="0"/>
              <a:t> أَنَّ هذِهِ </a:t>
            </a:r>
            <a:r>
              <a:rPr lang="ar-MA" sz="3600" dirty="0" err="1"/>
              <a:t>ٱلْمَواقِعَ</a:t>
            </a:r>
            <a:r>
              <a:rPr lang="ar-MA" sz="3600" dirty="0"/>
              <a:t> تَنْطَوي كَذلِكَ عَلى مَخاطِرَ، كَنَشْرِ </a:t>
            </a:r>
            <a:r>
              <a:rPr lang="ar-MA" sz="3600" dirty="0" err="1"/>
              <a:t>ٱلْكَراهِيَّةِ</a:t>
            </a:r>
            <a:r>
              <a:rPr lang="ar-MA" sz="3600" dirty="0"/>
              <a:t> وَخِطابِ </a:t>
            </a:r>
            <a:r>
              <a:rPr lang="ar-MA" sz="3600" dirty="0" err="1"/>
              <a:t>ٱلتَّنَمُّرِ</a:t>
            </a:r>
            <a:r>
              <a:rPr lang="ar-MA" sz="3600" dirty="0"/>
              <a:t>، مِمّا يَسْتَوْجِبُ ٱسْتِعْمالَها بِوَعْيٍ وَمَسْؤولِيَّةٍ.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60633335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939BA-109C-DF56-8C41-A56929681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BF3785-359E-8775-1274-00F14A65C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الأفعال الخمسة. من يذكرنا بتعريف الأفعال الخمسة؟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5CEC0E-3059-F35C-3B75-E7678A74868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ED140A-44FA-0713-F3D5-7DD00D7337F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4AC9FF-86A8-E285-7148-95402C277BC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A18D5B-2063-D5D3-F089-46CD95EB8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27BE445-345A-D552-8181-1E0E2F53FD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461D784-2F10-33CB-BC1B-8B00CD7DD0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27E0AF-E247-0FA4-7DF6-B716A2A71F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0C80C9F-60B5-621A-6F43-016E4BDCEBAE}"/>
              </a:ext>
            </a:extLst>
          </p:cNvPr>
          <p:cNvSpPr/>
          <p:nvPr/>
        </p:nvSpPr>
        <p:spPr>
          <a:xfrm>
            <a:off x="1784051" y="2967376"/>
            <a:ext cx="5759946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ماذا نَقْصِدُ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بِٱلْأَفْعالِ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ٱلْخَمْسَةِ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77102590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9E7D9-F22D-6365-E3EE-FCA01A4C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37A948-588C-002C-B58F-555025F6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A65EA6-2D3E-1973-2094-8C9EB0BA28A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5B4E7-0848-926C-5487-9596C970826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DC932E-4FAB-F6B7-09A1-67C4329AC32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8CADB4-CB77-75E7-7A38-E0B2B7FB7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ED35F1-AAE8-7B46-85BB-EA7277058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6A7EC4-47EE-8FFF-3222-2DA0858510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AEBFC6-DEE7-5D42-C901-346A632A33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7221436-67AB-DC9A-709F-C2B36166AC45}"/>
              </a:ext>
            </a:extLst>
          </p:cNvPr>
          <p:cNvSpPr txBox="1"/>
          <p:nvPr/>
        </p:nvSpPr>
        <p:spPr>
          <a:xfrm>
            <a:off x="648510" y="2930967"/>
            <a:ext cx="7336509" cy="146423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اَلْأَفْعالُ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ٱلْخَمْسَةُ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صِيَغُ تَصْريفِ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ٱلْمُضارِعِ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ٱلضَّمائِرِ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ٱلتّالِيَةِ: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 – أَنْتُما – هُما – أَنْتُمْ – هُمْ.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068837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45401-5D48-35F2-1242-0845C9B67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AE04CC-F597-B888-5AA9-25A723D51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كيف نجزم أو ننصب الأفعال الخمسة؟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A64C09B-18A5-BF5D-1B09-EFEEC3C14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C3A73E-3DF6-6DEE-44E5-D326E06DD82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1E5B4D-23CF-C7C4-227D-B80A75D94BB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99443E-D14A-4110-EF97-D0C31A55A3B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EF2726-4223-FBEB-E247-ADA75B2D1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639DCE-F7EA-277C-7C10-621F3FAA66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58C4BC-6399-D98B-5E65-B48ADAC276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3F19E14-8613-07E3-23D8-84D7C54BB9EC}"/>
              </a:ext>
            </a:extLst>
          </p:cNvPr>
          <p:cNvSpPr txBox="1"/>
          <p:nvPr/>
        </p:nvSpPr>
        <p:spPr>
          <a:xfrm>
            <a:off x="961002" y="3289110"/>
            <a:ext cx="7413247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نَنْصِبُ أَوْ نَجْزِمُ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ٱلْأَفْعالَ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ٱلْخَمْسَةَ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77834668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80F0A-BA8E-B459-0DF0-9C23C253E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3C82D9-F894-FD8B-4179-2FBEAAD70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6A1ADE0-29E4-F976-BBAE-580CE892EC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092F3A-90BE-67D1-AF5B-B652BFFB4B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4F60B6-56C2-103A-0823-2B09663547E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9839D9-E3AA-0F26-9249-73B4A96822C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1E2BDB-94D8-45CA-A8A7-3C97EF421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F929C77-24E3-FA93-3179-3F4FCB10D3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114480-21BE-0152-AC88-1DA58C02B6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00B573B-B614-2ED4-31AA-2308B164D9BB}"/>
              </a:ext>
            </a:extLst>
          </p:cNvPr>
          <p:cNvSpPr txBox="1"/>
          <p:nvPr/>
        </p:nvSpPr>
        <p:spPr>
          <a:xfrm>
            <a:off x="798529" y="250679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لِنَصْبِ أَوْ جَزْمِ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ٱلْأَفْعالِ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ٱلْخَمْسَةِ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نَحْذِفُ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ٱلنّونَ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آخِرِها.</a:t>
            </a:r>
          </a:p>
        </p:txBody>
      </p:sp>
    </p:spTree>
    <p:extLst>
      <p:ext uri="{BB962C8B-B14F-4D97-AF65-F5344CB8AC3E}">
        <p14:creationId xmlns:p14="http://schemas.microsoft.com/office/powerpoint/2010/main" val="175598374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DD43C-93DB-3691-0A7C-D9755710D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B5C41B-86AA-F9BD-FCAE-6FDDB25B8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اكتبوا صيغ الأفعال الخمسة من الفعل التالي :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D519FBB-BDBF-86DC-826D-6CE8D9A15D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F5182E-BCA8-B4FA-A498-6F530091E38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04C8F9-AAF5-3A32-FB39-9A72779A0FB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409BF3-D19C-6EB5-87D6-6F293595026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9EA96C-0DF8-E252-0A28-983DE0370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EBC1DA-2E58-7C94-ACE3-2FD6CD8482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4CBCA0-5098-96C2-A5B7-6C15D609A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0AF4F12-49CA-434F-C45F-2F9478F480CC}"/>
              </a:ext>
            </a:extLst>
          </p:cNvPr>
          <p:cNvSpPr txBox="1"/>
          <p:nvPr/>
        </p:nvSpPr>
        <p:spPr>
          <a:xfrm>
            <a:off x="2008651" y="2946106"/>
            <a:ext cx="4872099" cy="2060138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11500" dirty="0"/>
              <a:t>تَعاوَنَ </a:t>
            </a:r>
            <a:endParaRPr lang="fr-FR" sz="11500" dirty="0"/>
          </a:p>
        </p:txBody>
      </p:sp>
    </p:spTree>
    <p:extLst>
      <p:ext uri="{BB962C8B-B14F-4D97-AF65-F5344CB8AC3E}">
        <p14:creationId xmlns:p14="http://schemas.microsoft.com/office/powerpoint/2010/main" val="408720806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F9EC6-2CA2-50AC-5C2E-EC04BA823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AD34CA-6C42-EF5E-E9A1-80135DD6A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A32C7DB-AFAB-CAEA-823D-2A476D1C61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32C739-4739-EF11-2137-E5396AE60B1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F6CAC5-6314-A2FF-116C-3D34C1E7430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BB5680-8019-FC68-1BB3-48A17962210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AAB92A-7A3B-EAF2-EDC3-D2EE03AF8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44A82C-2C59-B176-04E1-B816A1E9C5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653D89-493F-4100-6745-070EFC005D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8754954-2C17-46AE-0614-4496E6C44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953611"/>
              </p:ext>
            </p:extLst>
          </p:nvPr>
        </p:nvGraphicFramePr>
        <p:xfrm>
          <a:off x="1880601" y="2000806"/>
          <a:ext cx="5026622" cy="38855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7206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079416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63364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اَلضَّمائِرُ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63364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تَتَعاوَنينَ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68515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تَتَعاوَنانِ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63364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يَتَعاوَنانِ-تَتَعاوَنانِ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63364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تَتَعاوَنونَ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63364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يَتَعاوَنونَ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275434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A1233-98A5-50D4-3160-0FB277BFF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21A913-02CC-448F-4693-0FCD8C86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ألواحكم. حولوا الفعل الوارد بين قوسين إلى المضارع مع ضمير المخاطبة ( أنت)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CE2B9E17-1527-1AFA-859A-1B04BDCBB7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0DBD05C-FACA-AC45-DAA4-0E92EB23602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A22022-B1BF-9227-CBF8-DA23FF56945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D9C7AF-9CB1-1BAB-644A-6BD9399228C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56136B4-63A9-1F23-5AC1-2F8A58FFB6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86973C0-3D6E-CE6C-84E3-3667F2042B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ADFAC5C-91B4-CC5C-9ACD-8D3ABDE58B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3CE6756-4808-372A-E4F4-D4E85DC2D707}"/>
              </a:ext>
            </a:extLst>
          </p:cNvPr>
          <p:cNvSpPr txBox="1"/>
          <p:nvPr/>
        </p:nvSpPr>
        <p:spPr>
          <a:xfrm>
            <a:off x="450376" y="3150822"/>
            <a:ext cx="8011236" cy="1123712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/>
              <a:t>لَنْ ( </a:t>
            </a:r>
            <a:r>
              <a:rPr lang="ar-MA" sz="6000" dirty="0">
                <a:solidFill>
                  <a:srgbClr val="C00000"/>
                </a:solidFill>
              </a:rPr>
              <a:t>فازَ</a:t>
            </a:r>
            <a:r>
              <a:rPr lang="ar-MA" sz="6000" dirty="0"/>
              <a:t>) ...... </a:t>
            </a:r>
            <a:r>
              <a:rPr lang="ar-MA" sz="6000" dirty="0" err="1"/>
              <a:t>بِٱلْمُباراةِ</a:t>
            </a:r>
            <a:r>
              <a:rPr lang="ar-MA" sz="6000" dirty="0"/>
              <a:t> دونَ مُثابَرَةٍ. 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89792881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1F209-15EA-9804-6CE2-AB471B086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1F6AD7-C933-7133-5AD9-283012E12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ألواحكم. حولوا الفعل الوارد بين قوسين إلى المضارع.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B4E215A9-544E-DCB3-8B97-5DB556F974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9E463B-975C-6F4A-DF4D-30139B28544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6F28BB-CDBE-7822-CB6B-9BB37B589BF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A20456-B78F-7868-A721-84896E48847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F732A1C-6449-8255-E4EE-E8FDA3DF8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D9191E-443E-BA1B-595F-76A9ACE6F8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72BA40-6A21-87EB-C9C7-7A7D32C5B3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4E97F31-F816-EE54-606D-63D89343E954}"/>
              </a:ext>
            </a:extLst>
          </p:cNvPr>
          <p:cNvSpPr txBox="1"/>
          <p:nvPr/>
        </p:nvSpPr>
        <p:spPr>
          <a:xfrm>
            <a:off x="450376" y="3429000"/>
            <a:ext cx="8373873" cy="1123712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/>
              <a:t>اِجْتَهِدُوا كَيْ (</a:t>
            </a:r>
            <a:r>
              <a:rPr lang="ar-MA" sz="6000" dirty="0">
                <a:solidFill>
                  <a:srgbClr val="C00000"/>
                </a:solidFill>
              </a:rPr>
              <a:t>حَصَلَ</a:t>
            </a:r>
            <a:r>
              <a:rPr lang="ar-MA" sz="6000" dirty="0"/>
              <a:t>)...... عَلى نَتائِجَ مُشَرِّفَةٍ.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315205099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6395E-F3F7-81FF-D069-C9494C357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6010DA-F5F5-0CAF-4BAD-EFEB09D45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ألواحكم. حولوا الفعل الوارد بين قوسين إلى المضارع.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5E130BD-E9FB-4AE2-B69D-56AB4C6155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09CE08-59BD-3027-05D1-719E9996D66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A62BA4-6848-CD98-25AD-1D0231C7184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217C45-AA13-2CB2-92D6-46FBBDE03E9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D45814D-130D-BD55-09DC-AA8995F45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5129446-52B6-2CC6-B666-6D0D6BEE8E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A661ED-15EE-5C30-05C1-DBBB51294E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9572FF6-D199-8436-9F38-3143FAB3FBC2}"/>
              </a:ext>
            </a:extLst>
          </p:cNvPr>
          <p:cNvSpPr txBox="1"/>
          <p:nvPr/>
        </p:nvSpPr>
        <p:spPr>
          <a:xfrm>
            <a:off x="822960" y="2931160"/>
            <a:ext cx="7731760" cy="2145268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/>
              <a:t>أَنْصَتَ </a:t>
            </a:r>
            <a:r>
              <a:rPr lang="ar-MA" sz="6000" dirty="0" err="1"/>
              <a:t>ٱلتِّلْميذانِ</a:t>
            </a:r>
            <a:r>
              <a:rPr lang="ar-MA" sz="6000" dirty="0"/>
              <a:t> لِلْأُسْتاذِ كَيْ (فَهِمَ)........... </a:t>
            </a:r>
            <a:r>
              <a:rPr lang="ar-MA" sz="6000" dirty="0" err="1"/>
              <a:t>ٱلدَّرْسَ</a:t>
            </a:r>
            <a:r>
              <a:rPr lang="ar-MA" sz="6000" dirty="0"/>
              <a:t> جَيِّدًا.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173298100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FB8B8-D76F-9D26-3232-5390C706E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C4B24-E13D-03FB-444B-64205350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ننتقل إلى درس الإملاء. خذوا دفاتر القسم. سأملي عليكم فقرة.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F53BE1-7B9C-2CDF-862C-FAF052F1A37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9FA589-6388-E21D-9CB5-7AA70535C1B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77343-E3A2-179D-F918-A2B1E0D6D41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7A6129-793D-B5E9-714F-91405DDC7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3D4FF0-3807-6BD4-8D63-B7F756F2F4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6204E2-4784-E7E2-466A-222BE093F8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76BFFC-425A-1ABA-96FA-B5B10455D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14395F-9A40-DC20-AFED-757A20DC6B2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113371" y="266016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09368602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2B88D-1EC9-A106-5043-F611C799F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02F0B-2FA0-E3FD-77DD-BE5E1D0D0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الأستاذ الحاسوب عن الشاشة ثم يسمع الفقرة قبل أن يمليها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8F7701-D652-2A70-6833-FABE9331EEC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DA28A9-D3D9-47D4-8CE9-B9C29820908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C86A13-8BC8-EC22-45EE-522DEDD13E3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AF4755-E915-99FD-5C05-7A6CCC18D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4A29C0-492E-8F93-9F1A-C6C524E02A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89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A7BB53-C6CB-49F7-B399-3DCB323DC2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BBBA58-6C41-FCC5-9C19-0A380A7F36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3F2E024-248F-5C40-D65B-5C94095B737E}"/>
              </a:ext>
            </a:extLst>
          </p:cNvPr>
          <p:cNvSpPr txBox="1"/>
          <p:nvPr/>
        </p:nvSpPr>
        <p:spPr>
          <a:xfrm>
            <a:off x="364592" y="1903026"/>
            <a:ext cx="841481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طَهَ عَبْدُ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ٱلرَّحْمنِ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وَعَمْرٌو تِلْميذانِ مُجْتَهِدانِ. هذانِ ٱلْبَطَلانِ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ٱللَّذانِ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يَتَشارَكانِ كُلَّ شَيْءٍ، وَيَسْعَيانِ دائِماً إِلى مُساعَدَةِ زُمَلائِهِما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ٱلَّذينَ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يَحْتاجونَ إِلى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ٱلْعَوْنِ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دُروسِهِمْ. لكِنَّهُما قَرَّرا أَلَّا يُهْمِلا واجِباتِهِما، وَأَنْ يَجْتَهِدا كَيْ يَنْجَحا في نِهايَةِ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ٱلسَّنَةِ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447675" algn="just" rtl="1"/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 ٱلْأُسْتاذُ يَمْدَحُهُما أَمامَ زُمَلائِهِما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ٱلَّذينَ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كانوا يَقْتَدونَ بِهِما وَيَتَّخِذونَهُما قُدْوَةً حَسَنَةً. وَهذِهِ هِيَ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ٱلْقيمَةُ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ٱلنَّبيلَةُ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تَجْمَعُ بَيْنَهُما، إِذْ لَمْ يَبْخَلا يَوْماً بِمَعْرِفَتِهِما عَنْ غَيْرِهِما، وَلَمْ يَتَوانَيا عَنِ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ٱلْعَطاءِ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حَتّى أَصْبَحا مَضْرِبَ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ٱلْمَثَلِ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ٱلاِجْتِهادِ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وَٱلتَّعاوُنِ.</a:t>
            </a:r>
          </a:p>
        </p:txBody>
      </p:sp>
    </p:spTree>
    <p:extLst>
      <p:ext uri="{BB962C8B-B14F-4D97-AF65-F5344CB8AC3E}">
        <p14:creationId xmlns:p14="http://schemas.microsoft.com/office/powerpoint/2010/main" val="114498747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AAB0B-9DF7-D3A8-6252-0E7942432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4AF684-2FF6-C3CA-03F9-E35537F5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(مطالبة التلاميذ بعد ذلك بالتصحيح الفردي على دفاترهم.)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A924B4-6CEB-7F46-B65D-C928BA02597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523D7C-D04B-5465-F9B2-F0A99B680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4900D0-C956-D391-6805-FBB1B824D07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E48DE3-86B1-AE64-578A-3EE50C8FC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8BA2E9-2290-C051-5332-CB222532A6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D5984C-DCFC-8E44-E41E-EB0D491C41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2EF98B-A15F-A293-5578-0AB7B8471E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88C7D54-6D88-8279-DFBE-C6A73EBBBA5E}"/>
              </a:ext>
            </a:extLst>
          </p:cNvPr>
          <p:cNvSpPr txBox="1"/>
          <p:nvPr/>
        </p:nvSpPr>
        <p:spPr>
          <a:xfrm>
            <a:off x="364592" y="1903026"/>
            <a:ext cx="841481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طَهَ عَبْدُ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ٱلرَّحْمنِ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وَعَمْرٌو تِلْميذانِ مُجْتَهِدانِ. هذانِ ٱلْبَطَلانِ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ٱللَّذانِ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يَتَشارَكانِ كُلَّ شَيْءٍ، وَيَسْعَيانِ دائِماً إِلى مُساعَدَةِ زُمَلائِهِما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ٱلَّذينَ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يَحْتاجونَ إِلى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ٱلْعَوْنِ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دُروسِهِمْ. لكِنَّهُما قَرَّرا أَلَّا يُهْمِلا واجِباتِهِما، وَأَنْ يَجْتَهِدا كَيْ يَنْجَحا في نِهايَةِ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ٱلسَّنَةِ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447675" algn="just" rtl="1"/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 ٱلْأُسْتاذُ يَمْدَحُهُما أَمامَ زُمَلائِهِما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ٱلَّذينَ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كانوا يَقْتَدونَ بِهِما وَيَتَّخِذونَهُما قُدْوَةً حَسَنَةً. وَهذِهِ هِيَ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ٱلْقيمَةُ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ٱلنَّبيلَةُ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تَجْمَعُ بَيْنَهُما، إِذْ لَمْ يَبْخَلا يَوْماً بِمَعْرِفَتِهِما عَنْ غَيْرِهِما، وَلَمْ يَتَوانَيا عَنِ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ٱلْعَطاءِ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حَتّى أَصْبَحا مَضْرِبَ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ٱلْمَثَلِ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ٱلاِجْتِهادِ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وَٱلتَّعاوُنِ.</a:t>
            </a:r>
          </a:p>
        </p:txBody>
      </p:sp>
    </p:spTree>
    <p:extLst>
      <p:ext uri="{BB962C8B-B14F-4D97-AF65-F5344CB8AC3E}">
        <p14:creationId xmlns:p14="http://schemas.microsoft.com/office/powerpoint/2010/main" val="283379330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F8017-0654-D4EF-8AFB-05662B665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514A8-7FF5-D922-186D-E8C5C57F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كلمة يخالف رسمها نطقها في النص مع تبرير جوابه؟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1AE4E2-DB0B-F6ED-102C-246DD545F5B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297DCD-C38A-A1EB-D42C-8E1863274B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255251-95C3-4055-4E3E-2FC876A145A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50EA91-31C4-F536-90A6-F1456F9B0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CC8E91-E813-39FB-E250-1C9EA4F8AC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5B6B3E-4BA5-BB75-3A98-28336056CB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7EDE88-DE3C-8127-1F40-D1FB6825B5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CBFDD6B-88C9-4FF0-F703-A9E9E2DC7245}"/>
              </a:ext>
            </a:extLst>
          </p:cNvPr>
          <p:cNvSpPr txBox="1"/>
          <p:nvPr/>
        </p:nvSpPr>
        <p:spPr>
          <a:xfrm>
            <a:off x="364592" y="1903026"/>
            <a:ext cx="841481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طَهَ عَبْدُ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ٱلرَّحْمنِ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وَعَمْرٌو تِلْميذانِ مُجْتَهِدانِ. هذانِ ٱلْبَطَلانِ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ٱللَّذانِ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يَتَشارَكانِ كُلَّ شَيْءٍ، وَيَسْعَيانِ دائِماً إِلى مُساعَدَةِ زُمَلائِهِما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ٱلَّذينَ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يَحْتاجونَ إِلى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ٱلْعَوْنِ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دُروسِهِمْ. لكِنَّهُما قَرَّرا أَلَّا يُهْمِلا واجِباتِهِما، وَأَنْ يَجْتَهِدا كَيْ يَنْجَحا في نِهايَةِ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ٱلسَّنَةِ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447675" algn="just" rtl="1"/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 ٱلْأُسْتاذُ يَمْدَحُهُما أَمامَ زُمَلائِهِما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ٱلَّذينَ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كانوا يَقْتَدونَ بِهِما وَيَتَّخِذونَهُما قُدْوَةً حَسَنَةً. وَهذِهِ هِيَ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ٱلْقِيمَةُ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ٱلنَّبيلَةُ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تَجْمَعُ بَيْنَهُما، إِذْ لَمْ يَبْخَلا يَوْماً بِمَعْرِفَتِهِما عَنْ غَيْرِهِما، وَلَمْ يَتَوانَيا عَنِ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ٱلْعَطاءِ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حَتّى أَصْبَحا مَضْرِبَ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ٱلْمَثَلِ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ٱلاِجْتِهادِ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وَٱلتَّعاوُنِ.</a:t>
            </a:r>
          </a:p>
        </p:txBody>
      </p:sp>
    </p:spTree>
    <p:extLst>
      <p:ext uri="{BB962C8B-B14F-4D97-AF65-F5344CB8AC3E}">
        <p14:creationId xmlns:p14="http://schemas.microsoft.com/office/powerpoint/2010/main" val="387085214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F0316-7A13-D47D-B084-54F8A6D64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8C380-9617-F999-A903-248E40B6C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يعرب كلمة "تلميذان"؟ وآخر يعرب كلمة " يجتهدان" ثم آخر يعرب كلمة " يبخلا"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4B36DB-F0BD-098E-843A-B8BC425759E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E75F5A-5F6F-0C5A-B2A4-1B574C45CA3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D1566-C766-89CB-65A1-810CA13CBAC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E596DF-1C8F-4511-4ABD-0EE460E77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A1334F-9A96-9ADC-DB24-5B54A34F8C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052A18-110E-4508-D358-9117F223E6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34805C-8AC7-B259-50A5-C75F53E4C2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72578CB-C549-2B65-046B-71A94873BEB5}"/>
              </a:ext>
            </a:extLst>
          </p:cNvPr>
          <p:cNvSpPr txBox="1"/>
          <p:nvPr/>
        </p:nvSpPr>
        <p:spPr>
          <a:xfrm>
            <a:off x="364592" y="1903026"/>
            <a:ext cx="841481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طَهَ عَبْدُ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ٱلرَّحْمنِ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وَعَمْرٌو </a:t>
            </a:r>
            <a:r>
              <a:rPr lang="ar-MA" sz="3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تِلْميذانِ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مُجْتَهِدانِ. هذانِ ٱلْبَطَلانِ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ٱللَّذانِ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يَتَشارَكانِ كُلَّ شَيْءٍ، وَيَسْعَيانِ دائِماً إِلى مُساعَدَةِ زُمَلائِهِما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ٱلَّذينَ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يَحْتاجونَ إِلى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ٱلْعَوْنِ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دُروسِهِمْ. لكِنَّهُما قَرَّرا أَلَّا يُهْمِلا واجِباتِهِما، وَأَنْ </a:t>
            </a:r>
            <a:r>
              <a:rPr lang="ar-MA" sz="3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يَجْتَهِدا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كَيْ يَنْجَحا في نِهايَةِ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ٱلسَّنَةِ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447675" algn="just" rtl="1"/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 ٱلْأُسْتاذُ يَمْدَحُهُما أَمامَ زُمَلائِهِما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ٱلَّذينَ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كانوا يَقْتَدونَ بِهِما وَيَتَّخِذونَهُما قُدْوَةً حَسَنَةً. وَهذِهِ هِيَ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ٱلْقِيمَةُ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ٱلنَّبيلَةُ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تَجْمَعُ بَيْنَهُما، إِذْ لَمْ </a:t>
            </a:r>
            <a:r>
              <a:rPr lang="ar-MA" sz="3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يَبْخَلا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يَوْماً بِمَعْرِفَتِهِما عَنْ غَيْرِهِما، وَلَمْ يَتَوانَيا عَنِ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ٱلْعَطاءِ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حَتّى أَصْبَحا مَضْرِبَ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ٱلْمَثَلِ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ٱلاِجْتِهادِ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وَٱلتَّعاوُنِ.</a:t>
            </a:r>
          </a:p>
        </p:txBody>
      </p:sp>
    </p:spTree>
    <p:extLst>
      <p:ext uri="{BB962C8B-B14F-4D97-AF65-F5344CB8AC3E}">
        <p14:creationId xmlns:p14="http://schemas.microsoft.com/office/powerpoint/2010/main" val="311286403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BB3CA5-A98E-768E-CDB1-4E5DBE725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36029"/>
            <a:ext cx="7886700" cy="720000"/>
          </a:xfrm>
        </p:spPr>
        <p:txBody>
          <a:bodyPr/>
          <a:lstStyle/>
          <a:p>
            <a:r>
              <a:rPr lang="ar-MA" dirty="0"/>
              <a:t>توجيه</a:t>
            </a:r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2BCBC9A-A1D9-4748-5C79-9B19CBC4B805}"/>
              </a:ext>
            </a:extLst>
          </p:cNvPr>
          <p:cNvSpPr txBox="1">
            <a:spLocks/>
          </p:cNvSpPr>
          <p:nvPr/>
        </p:nvSpPr>
        <p:spPr>
          <a:xfrm>
            <a:off x="341194" y="2183642"/>
            <a:ext cx="8367499" cy="3862316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التلاميذ على كتيب نصوصي القرائية، يواصل الأستاذ الاشتغال على دعم </a:t>
            </a:r>
            <a:r>
              <a:rPr lang="ar-MA" sz="6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التعلمات</a:t>
            </a:r>
            <a:r>
              <a:rPr lang="ar-MA" sz="6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السابقة بتقديم أنشطة إضافية. 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638829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قراءة إثرائية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420" y="2637045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قراءة الأقصوصة وفهم مضامينها ؛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535832" y="1777877"/>
            <a:ext cx="1635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حديث شجرة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4052" y="1054536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91387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0AC2C-9518-3AAF-791C-4FE20683D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237D4B-D6BC-709B-8DBE-7A4EF117A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كتيبات نصوصي القرائية. ستقرؤون أقصوصة " حديث شجرة"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0FDDE-029A-9999-4902-6AF610343CD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706C9A-025B-D9B3-EB93-8642D7E87F3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E43B4C-FD1F-4330-7FB3-67E8D122852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55AE15B-DB4B-14BD-4DDE-D35EB529F1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7686A5-5D9F-83C8-F00B-9FFDF774E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B69E4A-7348-E806-DA59-73AEAAAA73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2D03D2-E29B-8B24-CBC6-49E0F71A1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dessin humoristique, texte, fiction, affiche&#10;&#10;Le contenu généré par l’IA peut être incorrect.">
            <a:extLst>
              <a:ext uri="{FF2B5EF4-FFF2-40B4-BE49-F238E27FC236}">
                <a16:creationId xmlns:a16="http://schemas.microsoft.com/office/drawing/2014/main" id="{0AB93EAA-438F-1A05-A98A-DDD6C96C40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391" y="1902891"/>
            <a:ext cx="2440951" cy="37555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293680-A7AE-F722-C41C-CB86DC054D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2960" y="2221782"/>
            <a:ext cx="2627151" cy="375555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8F83C4-2543-3CF5-B18A-69A6BEACD0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658" y="2540000"/>
            <a:ext cx="2650022" cy="389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9748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35E0D-D0C3-BA29-421A-8F4FEC293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45A0C2-4768-EFD9-691E-5EDAD8CB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علام يدل العنوان؟ ما المقصود بحديث شجرة؟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1B37C3-2F09-C22E-6BC6-EB553EE7268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5279C1-5913-81F8-B0DD-BA5F09D7AA3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DC8AC3-EBD4-BA8A-CF0A-91C91C23ED0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C19C5A-2D81-A02D-B2D3-91BE66A5A2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C54FE2-7654-0A9E-F229-BEEC9AF69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FB2F05-3C6A-E77C-7506-67DDEFC757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767C86-91A1-A905-6FE4-26AD393BD2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D3E3E4-9D00-B722-52EB-4D8F24F1E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2960" y="2221782"/>
            <a:ext cx="2627151" cy="375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10033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52528-2F68-F117-9AC5-3BC8FDF79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279603-598B-8BA8-7744-698A5B2DF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توقعكم حول مضمون الأقصوصة؟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BE6598-20EF-3A30-C5DB-BC576B42CAF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40CC50-6FC2-8388-439D-EDFA0B3E682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912728-48E8-2082-0ADB-B0AF3DD6034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D9B295-F0DD-491D-0BFE-D3B429163C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7C7ED57-AB06-470A-F321-A120620EA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DBCB81-477E-F75A-6CF6-F17DD854BF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0E8FFD-4922-AFFA-7DD8-B811516B0E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5C9723-A046-B9A8-39B9-CF7D24DEFD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2960" y="2221782"/>
            <a:ext cx="2627151" cy="375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59878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D15BF-FE2C-8EC4-A5EB-A9FF2AFE9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94EAD7-5E75-D6AC-2063-32BCE385A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تصفحوا الأقصوصة من ص 10 إلى ص16 واستعينوا الصور المرفقة، وحاولوا التحقق من توقعاتكم.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5E835D-EAF7-C368-E68C-373833E8CA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62CB23-C130-0619-F31A-110D53EDDD1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62CAA0-853D-9C30-FC5E-1448E88E1C9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D80C83E-B2B6-4467-35EC-0DF1F9FB81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9E2DA68-D3F9-C25D-A7D4-BFF4CC800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7927F9-ADF9-49AF-9BBF-B06713F923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36F999-A42D-2481-6F1C-575CF55516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BDAB1749-1611-04D8-63D2-BA0DFC6792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52" y="1368000"/>
            <a:ext cx="906613" cy="104337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585F17-88B2-DD1C-5FF7-CEB405533D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4227" y="1909469"/>
            <a:ext cx="2650022" cy="389128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56E7AFB-0CDA-6069-5171-DBFFA63780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9751" y="2210720"/>
            <a:ext cx="2855532" cy="389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770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8A144-1641-C496-3364-7009214A9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BFA024-CDE9-8520-EDE3-59D45780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اطلاعكم على صور الأقصوصة. من يقدم توقعه ويوضح كيف تحقق منه؟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456C49-2BFF-3119-15D9-01A3AA37EAB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68B75D-0D90-1C5A-E559-33B09E72087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EFAF58-EC37-8DB0-19D8-4A13AC10CBA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93B0A3-19A2-1F0E-2790-D77A1217D2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3232E0-8780-EC7E-F4A4-67A5392FE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DF19D39-706B-C423-81EA-0A39B45995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C71BFD7-2584-8341-F040-0EF4F60C49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4A93AF67-74FF-1781-9AB2-533BA1F8B607}"/>
              </a:ext>
            </a:extLst>
          </p:cNvPr>
          <p:cNvSpPr txBox="1">
            <a:spLocks/>
          </p:cNvSpPr>
          <p:nvPr/>
        </p:nvSpPr>
        <p:spPr>
          <a:xfrm>
            <a:off x="1698170" y="3550243"/>
            <a:ext cx="3739243" cy="793157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7675" indent="-447675" algn="r"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0">
            <a:extLst>
              <a:ext uri="{FF2B5EF4-FFF2-40B4-BE49-F238E27FC236}">
                <a16:creationId xmlns:a16="http://schemas.microsoft.com/office/drawing/2014/main" id="{91F3615A-DA75-C2FC-B8DB-7CC83885154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221" y="2547030"/>
            <a:ext cx="2879725" cy="287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8207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8BC4-AA6E-D297-D36B-022C67123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810054-9BA5-4227-480E-A91E7DFAA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 الأقصوصة. سنركز خلال هذه الحصة على الطلاقة. من يقرأ الضوابط التالية؟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874F6E-42BF-C5C0-B82A-3CC9CF6F1B6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57CB53-DD79-3D1A-25FF-D576916B081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F8FDF8-5D72-006B-BDAE-A62E3492DEB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73F33A4-4043-CF5A-191B-5FAFB6624C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0123514-1158-38F1-28FD-766E400C0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8A97D4-BCFD-1A52-D9D1-8155F99D8A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B97219-A792-7F57-1C70-8F9B9524E6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5C4867D0-9EFA-91F3-2375-AFFA367F5171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8A4CED3-F652-86FA-AF3F-2BAE6ADFC343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7790866-8CC6-7219-2544-36B9A728C763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624BF9B2-F8F2-BB8D-C979-D5371D39EA67}"/>
              </a:ext>
            </a:extLst>
          </p:cNvPr>
          <p:cNvSpPr txBox="1">
            <a:spLocks/>
          </p:cNvSpPr>
          <p:nvPr/>
        </p:nvSpPr>
        <p:spPr>
          <a:xfrm>
            <a:off x="1246561" y="2122045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83DE82D-A7B7-1A3C-B041-74D77AEE1BB0}"/>
              </a:ext>
            </a:extLst>
          </p:cNvPr>
          <p:cNvSpPr txBox="1">
            <a:spLocks/>
          </p:cNvSpPr>
          <p:nvPr/>
        </p:nvSpPr>
        <p:spPr>
          <a:xfrm>
            <a:off x="1246561" y="3070350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AAC9DF5F-F1EB-A2F0-97BF-9AB377EC106D}"/>
              </a:ext>
            </a:extLst>
          </p:cNvPr>
          <p:cNvSpPr txBox="1">
            <a:spLocks/>
          </p:cNvSpPr>
          <p:nvPr/>
        </p:nvSpPr>
        <p:spPr>
          <a:xfrm>
            <a:off x="1246561" y="3979726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4B696A5-20C4-B891-1594-901B04F71075}"/>
              </a:ext>
            </a:extLst>
          </p:cNvPr>
          <p:cNvSpPr/>
          <p:nvPr/>
        </p:nvSpPr>
        <p:spPr>
          <a:xfrm>
            <a:off x="7349818" y="2122045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344CC06-A495-49AB-83F3-77C2507A2C35}"/>
              </a:ext>
            </a:extLst>
          </p:cNvPr>
          <p:cNvSpPr/>
          <p:nvPr/>
        </p:nvSpPr>
        <p:spPr>
          <a:xfrm>
            <a:off x="7349819" y="3070350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38487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14980-6528-C47B-5E1C-F2E8B5311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24BCA-432A-97E0-1ABB-FAC666B06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عن بعض الأسئلة. من يجيب عن السؤال التالي: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E14088-3760-E5DC-1706-D1B51BBDB19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B481DD-5548-52E0-7E78-1146B4E8D42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DC6CF6-69D7-7884-CEA8-8CB185B9F25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9B1B00-ADB4-776B-CB13-35FEF5CF3E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57337D-0ECD-D464-FE56-653D7FBC8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501EBB-68D3-D6ED-B7C0-CD02FD25C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0DDB40-75FE-D480-E93D-3CFA2B2034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4511A1-F670-71F1-F61F-B698245FA80A}"/>
              </a:ext>
            </a:extLst>
          </p:cNvPr>
          <p:cNvSpPr txBox="1"/>
          <p:nvPr/>
        </p:nvSpPr>
        <p:spPr>
          <a:xfrm>
            <a:off x="1152000" y="315021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شَخْصِيّاتُ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009283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EE052-3421-5ECB-8224-D2FAA9D85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F7E23F-BD34-0495-0CAD-38CC543A2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238A86-2CB8-6053-7E0A-77C91EFCB96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049FCA-717B-209E-D2EA-FC4B76E77B6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CBA8B-D2C1-7A55-4A32-78EF4491E64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97B19BC-D5DC-66DF-5BC2-5BE1264A36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290600-C020-05DD-1C72-23ED636B1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F75CFE-A515-A31D-D23E-68C7350D60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C3F7A4-0662-11E1-B96A-064224DCC8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5590036-5D5E-B3C1-6D88-23C3C34292B8}"/>
              </a:ext>
            </a:extLst>
          </p:cNvPr>
          <p:cNvSpPr txBox="1"/>
          <p:nvPr/>
        </p:nvSpPr>
        <p:spPr>
          <a:xfrm>
            <a:off x="1152000" y="315021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ٱلرَّئيسَةُ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741806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9F74B-9A72-DC7E-CA50-C1C2BBB6B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930AD4-3115-C92D-9B64-0CC17C596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DB4430-DC11-B0D6-0BD4-F4184083F41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0174CB-0E36-14CB-D167-D32F5F57A64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A7BD1-8E08-7AF5-E1A8-B40B08076E9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E03A4BF-01D3-E9A8-3677-ECDBD22E2F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FD57B7-A2DA-0DD3-D46A-8C7CAEFD9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B97378-30D7-9ADD-5E27-1F6E4B123D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101B20-0E73-DE52-01F0-19D562CD68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EA388B-003F-EC1E-1B60-3C7EF6B61A5F}"/>
              </a:ext>
            </a:extLst>
          </p:cNvPr>
          <p:cNvSpPr txBox="1"/>
          <p:nvPr/>
        </p:nvSpPr>
        <p:spPr>
          <a:xfrm>
            <a:off x="1152000" y="3150215"/>
            <a:ext cx="6840000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ٱخْتارَ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ٱلْكاتِبُ عِبارَةَ "حَديثُ شَجَرَةٍ" عُنْواناً لِلْحِكايَةِ؟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103723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F2DB7-3178-D50D-56B1-78CFF1E3B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4C4E6B-36D2-804D-BD13-FA96E2A42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 مع تبرير اختياراته.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13CC52-194F-ADC8-9D35-7C5FD985D69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F19861-0722-3062-CDDC-D52FE73D884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CC0B34-E3D1-876F-1E0E-46B7E5C2C19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891D58D-1B96-A1F7-99FE-07C718946B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B61659-9F75-CC5F-E029-240B54318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F003D0-1E9B-A8DC-F2C3-8699D88A4C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A1371E-FAEA-889A-B955-CB387E6A33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95C9480-D32A-6D6D-029A-72370C06D49A}"/>
              </a:ext>
            </a:extLst>
          </p:cNvPr>
          <p:cNvSpPr txBox="1"/>
          <p:nvPr/>
        </p:nvSpPr>
        <p:spPr>
          <a:xfrm>
            <a:off x="1152000" y="296733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ٱلَّذي أَعْجَبَك في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0519709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42E82-9253-AB3D-FE23-0646BC384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4BA069-4951-C743-18EC-BBDC9B685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B8C561-2EDB-457B-EF5A-3DBD928F94B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0FC7C-50E3-5644-120A-AE7DC991DDC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3D4193-9348-C9C1-3742-45BA6D64331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641F7E-23B2-E9E7-6AE3-766337F9DD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FFB927-F560-9595-B4CE-ECA88A60A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32A4D3-AD07-180F-319D-BE14434A66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8B8C39-7303-DFAF-3DF0-1055C89A1A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EC93324-0BA7-60D2-7B44-96766D207D54}"/>
              </a:ext>
            </a:extLst>
          </p:cNvPr>
          <p:cNvSpPr txBox="1"/>
          <p:nvPr/>
        </p:nvSpPr>
        <p:spPr>
          <a:xfrm>
            <a:off x="1152000" y="3426582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يُعيدُ سَرْدَ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بِأُسْلوبِهِ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ٱلْخاصِّ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84222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D54654-4597-323A-AE83-FBA4473A3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8288" y="90999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9DB78-63BD-C632-589D-C8868BB0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الأقصوصة في المنزل وأعدوا أسئلة حول شخصياتها وأحداثها.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D4653-EA97-DD6D-D550-89CE8EA89E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51A10-6A1D-782F-59E9-A4D6600F51B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D40EDE-B7AC-2FA9-55D2-9CF882BFD86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C139D07-8163-FA9C-C7F4-451514197B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3A9CC3-5B3C-5861-A4A1-DDB7423B44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9AEB3B-A296-4081-14C8-813B75B73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4C3CD2-825C-BAAD-F560-F997E08119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AB39077-241A-3E8B-61B5-FAB4B5867EAC}"/>
              </a:ext>
            </a:extLst>
          </p:cNvPr>
          <p:cNvSpPr txBox="1"/>
          <p:nvPr/>
        </p:nvSpPr>
        <p:spPr>
          <a:xfrm>
            <a:off x="1152000" y="3150215"/>
            <a:ext cx="6840000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قِراءَةَ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ٱلْأُقْصوصَةِ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وَأُعِدُّ أَسْئِلَةً أُخْرى حَوْلَ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402537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0B83-23C7-DF5E-2889-31CB9C3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B2AA3-F24D-439E-D48A-E499B031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200FE0-1D2F-BA94-5FFE-30185ECFB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16882F-D45B-58B7-EE09-4F3BA54B28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4AF42-797D-3323-3980-F1D63D67751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1F064-4F64-A3F4-DE61-86F4E326B65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7125FE-16D1-2E83-CFA2-72D10222EE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E494B9-FA2D-CD0F-B8B3-73A90D8F43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A7A3B2-D0BD-B376-ACC7-EB277CA1CF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EBC8C1-C4F8-5E88-8877-8246C0A798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83241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5054A-D58C-D2CA-CDAC-CE661F685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CA38E-25A0-7A0D-4EC9-473F1849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9C046E-9F53-4A48-B383-23DFC217AA5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C4076F-A579-169F-9FFA-144DBCC31DD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AD5DD3-18E6-DDD4-3F12-236B4BCC15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A8158B-4F61-58FD-6F24-754CFEEB8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B4AE6A-0539-395D-D9A7-86BE5F250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B67AF3-5D92-C97A-3202-AE7E7214F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339E44-6062-2063-008C-C0E2B764BD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2E474FAF-4B3C-8FE4-72A2-9DAB20E2C7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13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19162</TotalTime>
  <Words>2118</Words>
  <Application>Microsoft Office PowerPoint</Application>
  <PresentationFormat>Affichage à l'écran (4:3)</PresentationFormat>
  <Paragraphs>362</Paragraphs>
  <Slides>64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64</vt:i4>
      </vt:variant>
    </vt:vector>
  </HeadingPairs>
  <TitlesOfParts>
    <vt:vector size="85" baseType="lpstr">
      <vt:lpstr>Dosis ExtraBold</vt:lpstr>
      <vt:lpstr>Aptos</vt:lpstr>
      <vt:lpstr>Microsoft Uighur</vt:lpstr>
      <vt:lpstr>Arial</vt:lpstr>
      <vt:lpstr>Calibri</vt:lpstr>
      <vt:lpstr>Wingdings</vt:lpstr>
      <vt:lpstr>Aptos Display</vt:lpstr>
      <vt:lpstr>Conception personnalisée</vt:lpstr>
      <vt:lpstr>1_Conception personnalisée</vt:lpstr>
      <vt:lpstr>00_Env-Enseignant</vt:lpstr>
      <vt:lpstr>2_Conception personnalisée</vt:lpstr>
      <vt:lpstr>4_Env-Apprenant_Tmplt</vt:lpstr>
      <vt:lpstr>04- قراءة/ كتابة</vt:lpstr>
      <vt:lpstr>افتتاح الحصة  nv</vt:lpstr>
      <vt:lpstr>7_04- قراءة/ كتابة</vt:lpstr>
      <vt:lpstr>2_04- قراءة/ كتابة</vt:lpstr>
      <vt:lpstr>6_04- قراءة/ كتابة</vt:lpstr>
      <vt:lpstr>نشاط اعتيادي</vt:lpstr>
      <vt:lpstr>مراجعة وتوليف nv</vt:lpstr>
      <vt:lpstr>1_مراجعة وتوليف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حصة اللغة العربية.</vt:lpstr>
      <vt:lpstr>Présentation PowerPoint</vt:lpstr>
      <vt:lpstr>ضعوا الكراسة والدفتر واللوحة في القمطر.</vt:lpstr>
      <vt:lpstr> في حصة اليوم، ستشكلون جملا من نص ثم تستثمرونه لغويا بعد فهم مضامينه. </vt:lpstr>
      <vt:lpstr>خذوا كراساتكم، الصفحة 80. اقرؤوا النص قراءة صامتة.</vt:lpstr>
      <vt:lpstr>قوموا بشكل الجملتين في المكان المخصص لذلك. (سأسجلهما على السبورة استعدادا للتصحيح.)</vt:lpstr>
      <vt:lpstr>من يقوم إلى السبورة لشكل الجملة الأولى؟ (مناقشة الجواب قبل الانتقال إلى الجملة الموالية.)</vt:lpstr>
      <vt:lpstr>صححوا أخطاءكم.</vt:lpstr>
      <vt:lpstr>من يقرأ النص بطلاقة على كراسته؟ . (قراءتان فقط). </vt:lpstr>
      <vt:lpstr>أجيبوا عن أسئلة استثمار المعجم وفهم النص.</vt:lpstr>
      <vt:lpstr>نصحح. من يجيب عن السؤال الأول؟ (الانتقال إلى السؤال الموالي بعد مناقشة الأجوبة المقترحة.)</vt:lpstr>
      <vt:lpstr>صححوا على كراساتكم.</vt:lpstr>
      <vt:lpstr>تتمة التصحيح.</vt:lpstr>
      <vt:lpstr>ننتقل إلى أسئلة استثمار الظواهر اللغوية. أجيبوا عن السؤالين 5 و6.</vt:lpstr>
      <vt:lpstr>نصحح جماعة. </vt:lpstr>
      <vt:lpstr>صححوا على كراساتكم.</vt:lpstr>
      <vt:lpstr>توجيه</vt:lpstr>
      <vt:lpstr>من يذكرنا بخطوات صياغة ملخص نص معلوماتي ؟ </vt:lpstr>
      <vt:lpstr>نتذكر جماعة. من يقرأ؟ </vt:lpstr>
      <vt:lpstr>لصياغة ملخص النص، نحتاج إلى تحديد أفكاره. من يذكرنا بخطوات تحديد الفكرة الرئيسة لفقرة؟ </vt:lpstr>
      <vt:lpstr>نتذكر جماعة. من يقرأ؟ </vt:lpstr>
      <vt:lpstr>خذوا دفاتر القسم. وسجلوا تاريخ اليوم.</vt:lpstr>
      <vt:lpstr>سجلوا على دفاتركم الأفكار الرئيسة للنص (3 أفكار) . </vt:lpstr>
      <vt:lpstr>من يحدد الكلمات المفاتيح للفقرة الأولى ثم يقرأ فكرتها؟  (الانتقال إلى الفقرة الموالية بعد مناقشة الأفكار المقترحة.)</vt:lpstr>
      <vt:lpstr>هذا مقترح آخر. من يقرأ؟ </vt:lpstr>
      <vt:lpstr>اكتبوا على دفاتركم ملخص النص باستعمال أفكاره الرئيسة.</vt:lpstr>
      <vt:lpstr>هذا مقترح آخر. من يقرأ؟ </vt:lpstr>
      <vt:lpstr>ننتقل إلى درس الأفعال الخمسة. من يذكرنا بتعريف الأفعال الخمسة؟</vt:lpstr>
      <vt:lpstr>نتذكر جماعة. من يقرأ؟ </vt:lpstr>
      <vt:lpstr> كيف نجزم أو ننصب الأفعال الخمسة؟ </vt:lpstr>
      <vt:lpstr>من يقرأ؟ </vt:lpstr>
      <vt:lpstr>خذوا ألواحكم. اكتبوا صيغ الأفعال الخمسة من الفعل التالي : </vt:lpstr>
      <vt:lpstr>صححوا. </vt:lpstr>
      <vt:lpstr>على ألواحكم. حولوا الفعل الوارد بين قوسين إلى المضارع مع ضمير المخاطبة ( أنت)</vt:lpstr>
      <vt:lpstr>على ألواحكم. حولوا الفعل الوارد بين قوسين إلى المضارع. </vt:lpstr>
      <vt:lpstr>على ألواحكم. حولوا الفعل الوارد بين قوسين إلى المضارع. </vt:lpstr>
      <vt:lpstr> ننتقل إلى درس الإملاء. خذوا دفاتر القسم. سأملي عليكم فقرة. </vt:lpstr>
      <vt:lpstr>يفصل الأستاذ الحاسوب عن الشاشة ثم يسمع الفقرة قبل أن يمليها جملة جملة.</vt:lpstr>
      <vt:lpstr>من يقرأ؟ (مطالبة التلاميذ بعد ذلك بالتصحيح الفردي على دفاترهم.)</vt:lpstr>
      <vt:lpstr>من يحدد كلمة يخالف رسمها نطقها في النص مع تبرير جوابه؟</vt:lpstr>
      <vt:lpstr>من يعرب كلمة "تلميذان"؟ وآخر يعرب كلمة " يجتهدان" ثم آخر يعرب كلمة " يبخلا" </vt:lpstr>
      <vt:lpstr>توجيه</vt:lpstr>
      <vt:lpstr> قراءة إثرائية</vt:lpstr>
      <vt:lpstr>خذوا كتيبات نصوصي القرائية. ستقرؤون أقصوصة " حديث شجرة"</vt:lpstr>
      <vt:lpstr>علام يدل العنوان؟ ما المقصود بحديث شجرة؟ </vt:lpstr>
      <vt:lpstr>ما توقعكم حول مضمون الأقصوصة؟ </vt:lpstr>
      <vt:lpstr>تصفحوا الأقصوصة من ص 10 إلى ص16 واستعينوا الصور المرفقة، وحاولوا التحقق من توقعاتكم.</vt:lpstr>
      <vt:lpstr>بعد اطلاعكم على صور الأقصوصة. من يقدم توقعه ويوضح كيف تحقق منه؟ </vt:lpstr>
      <vt:lpstr>ستقرؤون الأقصوصة. سنركز خلال هذه الحصة على الطلاقة. من يقرأ الضوابط التالية؟ </vt:lpstr>
      <vt:lpstr>سنجيب عن بعض الأسئلة. من يجيب عن السؤال التالي:</vt:lpstr>
      <vt:lpstr>Présentation PowerPoint</vt:lpstr>
      <vt:lpstr>Présentation PowerPoint</vt:lpstr>
      <vt:lpstr>من يجيب عن السؤال التالي مع تبرير اختياراته. </vt:lpstr>
      <vt:lpstr>Présentation PowerPoint</vt:lpstr>
      <vt:lpstr>اختتام الحصة</vt:lpstr>
      <vt:lpstr>اقرؤوا الأقصوصة في المنزل وأعدوا أسئلة حول شخصياتها وأحداثها.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237</cp:revision>
  <dcterms:created xsi:type="dcterms:W3CDTF">2023-09-20T21:35:22Z</dcterms:created>
  <dcterms:modified xsi:type="dcterms:W3CDTF">2026-03-23T20:28:10Z</dcterms:modified>
</cp:coreProperties>
</file>