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90"/>
  </p:notesMasterIdLst>
  <p:handoutMasterIdLst>
    <p:handoutMasterId r:id="rId91"/>
  </p:handoutMasterIdLst>
  <p:sldIdLst>
    <p:sldId id="2147482627" r:id="rId20"/>
    <p:sldId id="2147482632" r:id="rId21"/>
    <p:sldId id="2147482875" r:id="rId22"/>
    <p:sldId id="2147482516" r:id="rId23"/>
    <p:sldId id="2147482633" r:id="rId24"/>
    <p:sldId id="2147482691" r:id="rId25"/>
    <p:sldId id="2147482445" r:id="rId26"/>
    <p:sldId id="2147482453" r:id="rId27"/>
    <p:sldId id="2147482713" r:id="rId28"/>
    <p:sldId id="2147482626" r:id="rId29"/>
    <p:sldId id="2147482779" r:id="rId30"/>
    <p:sldId id="2147482780" r:id="rId31"/>
    <p:sldId id="2147482781" r:id="rId32"/>
    <p:sldId id="2147482694" r:id="rId33"/>
    <p:sldId id="2147482551" r:id="rId34"/>
    <p:sldId id="2147482585" r:id="rId35"/>
    <p:sldId id="2147482586" r:id="rId36"/>
    <p:sldId id="2147482466" r:id="rId37"/>
    <p:sldId id="2147482876" r:id="rId38"/>
    <p:sldId id="2147482553" r:id="rId39"/>
    <p:sldId id="2147482707" r:id="rId40"/>
    <p:sldId id="2147482879" r:id="rId41"/>
    <p:sldId id="2147482877" r:id="rId42"/>
    <p:sldId id="2147482878" r:id="rId43"/>
    <p:sldId id="2147482880" r:id="rId44"/>
    <p:sldId id="2147482881" r:id="rId45"/>
    <p:sldId id="2147482886" r:id="rId46"/>
    <p:sldId id="2147482884" r:id="rId47"/>
    <p:sldId id="2147482887" r:id="rId48"/>
    <p:sldId id="2147482885" r:id="rId49"/>
    <p:sldId id="2147482882" r:id="rId50"/>
    <p:sldId id="2147482888" r:id="rId51"/>
    <p:sldId id="2147482890" r:id="rId52"/>
    <p:sldId id="2147482891" r:id="rId53"/>
    <p:sldId id="2147482893" r:id="rId54"/>
    <p:sldId id="2147482892" r:id="rId55"/>
    <p:sldId id="2147482894" r:id="rId56"/>
    <p:sldId id="2147482896" r:id="rId57"/>
    <p:sldId id="2147482897" r:id="rId58"/>
    <p:sldId id="2147482695" r:id="rId59"/>
    <p:sldId id="2147482763" r:id="rId60"/>
    <p:sldId id="2147482764" r:id="rId61"/>
    <p:sldId id="2147482845" r:id="rId62"/>
    <p:sldId id="2147482846" r:id="rId63"/>
    <p:sldId id="2147482765" r:id="rId64"/>
    <p:sldId id="2147482898" r:id="rId65"/>
    <p:sldId id="2147482817" r:id="rId66"/>
    <p:sldId id="2147482869" r:id="rId67"/>
    <p:sldId id="2147482906" r:id="rId68"/>
    <p:sldId id="2147482907" r:id="rId69"/>
    <p:sldId id="2147482908" r:id="rId70"/>
    <p:sldId id="2147482909" r:id="rId71"/>
    <p:sldId id="2147482910" r:id="rId72"/>
    <p:sldId id="2147482911" r:id="rId73"/>
    <p:sldId id="2147482912" r:id="rId74"/>
    <p:sldId id="2147482913" r:id="rId75"/>
    <p:sldId id="2147482914" r:id="rId76"/>
    <p:sldId id="2147482915" r:id="rId77"/>
    <p:sldId id="2147482916" r:id="rId78"/>
    <p:sldId id="2147482573" r:id="rId79"/>
    <p:sldId id="2147482739" r:id="rId80"/>
    <p:sldId id="2147482917" r:id="rId81"/>
    <p:sldId id="2147482704" r:id="rId82"/>
    <p:sldId id="2147482625" r:id="rId83"/>
    <p:sldId id="2147482918" r:id="rId84"/>
    <p:sldId id="2147482874" r:id="rId85"/>
    <p:sldId id="2147482828" r:id="rId86"/>
    <p:sldId id="2147482705" r:id="rId87"/>
    <p:sldId id="2147482646" r:id="rId88"/>
    <p:sldId id="2147482634" r:id="rId89"/>
  </p:sldIdLst>
  <p:sldSz cx="9144000" cy="6858000" type="screen4x3"/>
  <p:notesSz cx="6858000" cy="9144000"/>
  <p:embeddedFontLst>
    <p:embeddedFont>
      <p:font typeface="Dosis" pitchFamily="2" charset="0"/>
      <p:regular r:id="rId92"/>
      <p:bold r:id="rId93"/>
    </p:embeddedFont>
    <p:embeddedFont>
      <p:font typeface="Dosis ExtraBold" pitchFamily="2" charset="0"/>
      <p:bold r:id="rId94"/>
    </p:embeddedFont>
    <p:embeddedFont>
      <p:font typeface="Dosis Medium" pitchFamily="2" charset="0"/>
      <p:regular r:id="rId95"/>
    </p:embeddedFont>
    <p:embeddedFont>
      <p:font typeface="Microsoft Uighur" panose="02000000000000000000" pitchFamily="2" charset="-78"/>
      <p:regular r:id="rId96"/>
      <p:bold r:id="rId97"/>
    </p:embeddedFont>
    <p:embeddedFont>
      <p:font typeface="Modern Love" panose="04090805081005020601" pitchFamily="82" charset="0"/>
      <p:regular r:id="rId9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56B64A"/>
    <a:srgbClr val="B1EDEA"/>
    <a:srgbClr val="565F88"/>
    <a:srgbClr val="CC0000"/>
    <a:srgbClr val="B5EEF2"/>
    <a:srgbClr val="9CA3C0"/>
    <a:srgbClr val="94E4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44" autoAdjust="0"/>
    <p:restoredTop sz="94694"/>
  </p:normalViewPr>
  <p:slideViewPr>
    <p:cSldViewPr snapToGrid="0">
      <p:cViewPr varScale="1">
        <p:scale>
          <a:sx n="64" d="100"/>
          <a:sy n="64" d="100"/>
        </p:scale>
        <p:origin x="130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4.fntdata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91" Type="http://schemas.openxmlformats.org/officeDocument/2006/relationships/handoutMaster" Target="handoutMasters/handout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font" Target="fonts/font3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970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4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08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1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4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2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E5DC227-FCCD-D907-68AB-AB6968C6E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1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fr-FR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  <a:endParaRPr lang="fr-FR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أساليب. 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5.</a:t>
            </a:r>
            <a:endParaRPr lang="ar-S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+ دعم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–(20)د.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الحصة-3-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cs typeface="Microsoft Uighur" panose="02000000000000000000" pitchFamily="2" charset="-78"/>
              </a:rPr>
              <a:t>صرف وتحويل.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4667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أتذوق القصيدة.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799349" y="3380220"/>
            <a:ext cx="18085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العطاء المتبادل(ح3).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تصريف الفعل المعتل في المضارع.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كتابة فقرة للتعبير عن نتائج ظاهرة معينة.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57598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5" y="3145488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تذوق جمالية التعبير في قصيدة " العطاء المتبادل ".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9089" y="3157064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تصريف الفعل المعتل في المضارع.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06989" y="187102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5F9C06-71CC-E2CA-E08C-8D8AF763381B}"/>
              </a:ext>
            </a:extLst>
          </p:cNvPr>
          <p:cNvSpPr txBox="1">
            <a:spLocks/>
          </p:cNvSpPr>
          <p:nvPr/>
        </p:nvSpPr>
        <p:spPr>
          <a:xfrm>
            <a:off x="1329721" y="3363917"/>
            <a:ext cx="5241728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39AA70E-DAAC-2503-6172-0DDD9764FF32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14C20-9D3D-B55B-2969-3F96554688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DBEBD16-AF14-1BF7-8AD8-EBBC3A807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60C23-05A1-6F52-6DC9-3C78E0A67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9CB06-2306-DB66-8416-BA689147D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2B4F86F-091A-6D45-5EB3-469E37343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BDC4F3-8593-4EAE-18B4-D161B4D8D644}"/>
              </a:ext>
            </a:extLst>
          </p:cNvPr>
          <p:cNvSpPr txBox="1">
            <a:spLocks/>
          </p:cNvSpPr>
          <p:nvPr/>
        </p:nvSpPr>
        <p:spPr>
          <a:xfrm>
            <a:off x="1329722" y="4226317"/>
            <a:ext cx="524172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التعبير عن نتائج ظاهرة اجتماعية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DBA0DF4-62E8-3B32-AA83-9C4EBD11B0B6}"/>
              </a:ext>
            </a:extLst>
          </p:cNvPr>
          <p:cNvSpPr/>
          <p:nvPr/>
        </p:nvSpPr>
        <p:spPr>
          <a:xfrm>
            <a:off x="1079933" y="287528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نَتائِجُ ظاهِرَة ما.</a:t>
            </a:r>
            <a:endParaRPr lang="fr-FR" sz="9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5799-8A44-E9E9-E475-6BC03D87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A8183-78CB-60E1-4B70-62E01E06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الأساليب التي استعملتموها في الحصة السابقة.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(يمكن اقتراح أساليب أخرى. : تَتَرَتَّبُ – تؤدّي................إلى..........)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B6194A-E13D-830D-D23D-C3818381D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8FE87E-6875-FCD1-30DD-99F9D9E8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3C8710-E4D0-A1F2-73DE-DE89950CE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EDFB7-C7F6-B1D9-1B51-D3A8D899A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EC206B-98B1-42AE-6E15-8A5B3BED38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1D585-FB3E-3B15-6152-636BBFCA51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701A6-E1DC-1947-F81C-E146AAAB770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2E90A0-8008-914F-C49E-7D859B062D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C3E2A1-F454-460D-F0B4-96AB5E1E46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1757EBD-9F01-68A7-F6EF-DB17011F4AA9}"/>
              </a:ext>
            </a:extLst>
          </p:cNvPr>
          <p:cNvSpPr txBox="1"/>
          <p:nvPr/>
        </p:nvSpPr>
        <p:spPr>
          <a:xfrm>
            <a:off x="515433" y="3078839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تَنْجُمُ عَنِ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55884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3977E-903D-D4EB-B575-8A237BA5F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5C388-8A84-AD6E-4DBF-60042BF6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البحث، اكتبوا فقرة للتعبير عن نتائج الظاهرة التالية.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01B67-A1DB-58B0-381C-458E0C72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607DC9-E249-FB17-9476-F6DF7B5A01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8F2EDB-4FA6-7BD3-A5B6-4B5A38E5B6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6E4E9F-C156-A507-D15E-E6ABD4C27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DA6545-83EE-FFC4-C3E9-8299F12A34A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A5303-C6AD-640D-9EAF-7868D5BED31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0DA52E-D847-2EF7-1EEB-74104379C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1A6DCB-0876-B733-D8E0-76DFFA76436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F96B6-4E43-CC34-1AF1-51B96E7972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BA41546-A30E-DFA3-04B5-150A4D7DA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31E113F-B71E-E55E-8F01-CB65BFCB5995}"/>
              </a:ext>
            </a:extLst>
          </p:cNvPr>
          <p:cNvSpPr/>
          <p:nvPr/>
        </p:nvSpPr>
        <p:spPr>
          <a:xfrm>
            <a:off x="1202948" y="2446098"/>
            <a:ext cx="6844316" cy="1916652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نَتائِجُ ظاهِرَةِ </a:t>
            </a:r>
            <a:r>
              <a:rPr lang="ar-S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لتَّنَمُّرِ.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9633BB-A870-F930-EE72-4F44C18A771D}"/>
              </a:ext>
            </a:extLst>
          </p:cNvPr>
          <p:cNvSpPr txBox="1"/>
          <p:nvPr/>
        </p:nvSpPr>
        <p:spPr>
          <a:xfrm>
            <a:off x="803578" y="485056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تَنْجُمُ عَنِ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846710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F2FB-AAAB-925A-3BF3-C13D52BB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3A6CE-32B6-4BB8-98E8-4033F966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C04279-9F50-E06E-53E7-F449833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CAB7D4-F45C-DCFD-F20D-1490733FEE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9CE829-8623-9DF6-D049-B5E609F3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05D715-58D5-B9A6-5057-A5469BFF2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27FF6B-3727-4071-96C5-A1D7818D13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8F5D7-AC65-C03E-4DCC-FC9FA8688E2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48DC6-4561-F7A9-8170-829928418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6577B-DF63-0C38-F927-487DE154FA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3A62C5-8841-D634-1D52-565F253896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8736761-FAE4-DAFC-F4C1-5469AEE6D9FD}"/>
              </a:ext>
            </a:extLst>
          </p:cNvPr>
          <p:cNvSpPr/>
          <p:nvPr/>
        </p:nvSpPr>
        <p:spPr>
          <a:xfrm>
            <a:off x="1079933" y="287528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689506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تذوق القصيدة.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العطاء المتبادل(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له؟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0A6D3E-C852-88FD-3D18-5866970BF5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397" y="1584000"/>
            <a:ext cx="3307441" cy="502795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2F81202-26F6-6EFA-5E08-B04E5B76767F}"/>
              </a:ext>
            </a:extLst>
          </p:cNvPr>
          <p:cNvSpPr/>
          <p:nvPr/>
        </p:nvSpPr>
        <p:spPr>
          <a:xfrm>
            <a:off x="2966720" y="2275840"/>
            <a:ext cx="2559650" cy="8534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43" y="791393"/>
            <a:ext cx="731041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فيها كلمة " حق"؟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F261D7-CAB7-DD4A-6E93-7990E1240E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116" y="1584000"/>
            <a:ext cx="3307441" cy="502795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CB335AE-8BD3-A120-8A02-5ADC7DA2B91E}"/>
              </a:ext>
            </a:extLst>
          </p:cNvPr>
          <p:cNvSpPr/>
          <p:nvPr/>
        </p:nvSpPr>
        <p:spPr>
          <a:xfrm>
            <a:off x="2966720" y="2275840"/>
            <a:ext cx="2559650" cy="8534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112.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089EE0-BD02-C7A4-8528-4A5423D99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116" y="1584000"/>
            <a:ext cx="3307441" cy="502795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AAA9976-5EAF-7DA9-2F9E-7BDEF853E180}"/>
              </a:ext>
            </a:extLst>
          </p:cNvPr>
          <p:cNvSpPr/>
          <p:nvPr/>
        </p:nvSpPr>
        <p:spPr>
          <a:xfrm>
            <a:off x="2966720" y="2275840"/>
            <a:ext cx="2559650" cy="8534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03559-6A44-83C3-E012-0D8005130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B68B37-C2F3-F49A-E1DF-C2D9E31C9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مستحضرا الضوابط التالية؟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A9D219-38A0-3321-B276-20D89362A7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E8D888-242B-3C4E-1B5F-2A3F2584C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6A974A-6585-384E-2162-78A0C72496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16EA90-AE8E-F336-A4AD-A3D293BDB1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891EA8E-F67A-F0A6-C095-30A66778772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67DDA2-EE68-F3A8-07BA-CE1FAAA1DDD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2020E9-A3DE-52A6-9229-1DB9895C05E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4B4527-61F4-E7A6-5075-12E7DF258A8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CEF588-2772-D1DB-6396-2744BAF589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EB3E3D3-1909-D904-0659-FCF1E48623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74" y="1409198"/>
            <a:ext cx="685337" cy="788497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A42B39D5-B35C-3FC6-71B3-564183D1B465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22053BB-D25D-F077-0307-704BFE4B4389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61004A47-2532-E5E7-5903-51CE0D8622F3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E1E0D44-E381-674B-F337-BFD3246031B5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C1A517-AE19-A37A-2C3C-9B14EDDFDAC8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54A6ADCE-5F76-E93B-E430-4EB445269318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81EA163-B71D-3290-A5B4-1742D882CBD9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697EA6C3-AE49-53D3-B53D-AD823981283B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02495E9-1181-1ECF-C774-FB341F40CDF7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ٱلْكَلِماتِ بَعْضَها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 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656166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لنتذكر جماعة مضامين القصيدة . من يقرأ السؤال ثم يجيب عنه؟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CC4D4A-69AB-C66C-3AB2-F1B4C4136E47}"/>
              </a:ext>
            </a:extLst>
          </p:cNvPr>
          <p:cNvSpPr txBox="1"/>
          <p:nvPr/>
        </p:nvSpPr>
        <p:spPr>
          <a:xfrm>
            <a:off x="1256236" y="3007941"/>
            <a:ext cx="6367253" cy="1123712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عَمَّ يَتَحَدَّثُ ٱلشّاعِرُ في ٱلْقَصيدَةِ؟</a:t>
            </a:r>
            <a:endParaRPr lang="fr-FR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6EE9D4E-BC72-867E-D8D0-A2792769F7AD}"/>
              </a:ext>
            </a:extLst>
          </p:cNvPr>
          <p:cNvSpPr txBox="1"/>
          <p:nvPr/>
        </p:nvSpPr>
        <p:spPr>
          <a:xfrm>
            <a:off x="773911" y="3156373"/>
            <a:ext cx="7578089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مَنْ يُخاطِبُ </a:t>
            </a:r>
            <a:r>
              <a:rPr lang="ar-MA" dirty="0" err="1"/>
              <a:t>ٱلشّاعِرُ</a:t>
            </a:r>
            <a:r>
              <a:rPr lang="ar-MA" dirty="0"/>
              <a:t> في هذِهِ ٱلْقَصيدَةِ؟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9524C-CEF5-C42B-A93B-258379843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F35B1-4A29-781A-AED7-0676EC0EF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CFFD89-11C3-22DA-FF62-A8B30A32A8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0F1A9E-F636-8BC8-0CA9-2471DD184B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562773-BF30-6398-E654-400863F87B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B3A772B-5BF6-0AE8-A5DB-A6984145EE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8A0EF3-E2C4-387C-AA5E-0A6FCB9FD0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4030CB5-D316-0045-DA3A-74CEC825D8D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DBEC77-2FEF-F60C-1393-462649F9230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7431F7-980B-A5E7-1836-3BE97C105C3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717F69-6AC8-FDCA-C9B3-A015D51DE0E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BA1D02-89CA-BAD0-4EAB-761499403FA6}"/>
              </a:ext>
            </a:extLst>
          </p:cNvPr>
          <p:cNvSpPr txBox="1"/>
          <p:nvPr/>
        </p:nvSpPr>
        <p:spPr>
          <a:xfrm>
            <a:off x="858135" y="3301598"/>
            <a:ext cx="7427730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ٱلْحقوقُ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يَحْصُلُ عَلَيْها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بِلادِهِ؟</a:t>
            </a:r>
          </a:p>
        </p:txBody>
      </p:sp>
    </p:spTree>
    <p:extLst>
      <p:ext uri="{BB962C8B-B14F-4D97-AF65-F5344CB8AC3E}">
        <p14:creationId xmlns:p14="http://schemas.microsoft.com/office/powerpoint/2010/main" val="130188077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1F63D-9570-DA92-4586-E8C7FAFE5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0654B1-E36D-5EB9-8136-DBDE7FC32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A67CAB-1813-DE01-DD4A-BA68654B87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A6928F-8C54-C705-BC17-EE5836F05C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64BD82-3128-BF63-1C98-EB75DE16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EAA7CB-66FF-B690-ED87-3F04874C6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D11095-BCB5-9001-5AFB-4BF3874D15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348A5E7-FAE5-E088-11B7-8AC819E133C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6786C4-9008-7784-2A35-6C6BAD6FC0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F8A2EF-D6AE-A61C-3831-098D68BB1F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319BE8-F04F-3839-1E39-E1F5DD6DEC5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4BCA03C-F0A2-0E9B-0FB4-3C29770634F0}"/>
              </a:ext>
            </a:extLst>
          </p:cNvPr>
          <p:cNvSpPr txBox="1"/>
          <p:nvPr/>
        </p:nvSpPr>
        <p:spPr>
          <a:xfrm>
            <a:off x="858135" y="3301598"/>
            <a:ext cx="7427730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واجِباتُ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تُجاهَ بِلادِهِ؟</a:t>
            </a:r>
          </a:p>
        </p:txBody>
      </p:sp>
    </p:spTree>
    <p:extLst>
      <p:ext uri="{BB962C8B-B14F-4D97-AF65-F5344CB8AC3E}">
        <p14:creationId xmlns:p14="http://schemas.microsoft.com/office/powerpoint/2010/main" val="95752062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1A863-E504-F1BE-F946-0FD722E26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39AC2-E912-3FC3-7D89-8C48AFF40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06EED9-91B8-C9C8-FFAE-2C438BC3BA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BEBF2-CBE4-EA30-3AA0-5E3F0B2876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D1A8B5-0739-F4EE-9C69-1D48E062D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A1D85C-F65C-BEE3-EACC-22BE6D040C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14E024-ED15-28C8-F24E-5B3B93737C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557D4E-272F-FC18-4ADE-43F4F0D4BD4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0B907A-821F-684A-9C15-8651F1B9CA0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27E603-2C30-0E31-69FE-BD0910904F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F97A4F-0A1A-A2E6-C700-1D870ACF9E4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9E00E67-046B-C277-5A9D-B0DBF5A61E72}"/>
              </a:ext>
            </a:extLst>
          </p:cNvPr>
          <p:cNvSpPr txBox="1"/>
          <p:nvPr/>
        </p:nvSpPr>
        <p:spPr>
          <a:xfrm>
            <a:off x="858135" y="3301598"/>
            <a:ext cx="7427730" cy="102155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بِٱلْعَطاءِ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ٱلْمُتَبادَلِ؟</a:t>
            </a:r>
          </a:p>
        </p:txBody>
      </p:sp>
    </p:spTree>
    <p:extLst>
      <p:ext uri="{BB962C8B-B14F-4D97-AF65-F5344CB8AC3E}">
        <p14:creationId xmlns:p14="http://schemas.microsoft.com/office/powerpoint/2010/main" val="360967527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6848-5B39-1829-D752-065A256D0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E68F04-D6F9-5FF4-FCE7-5292321C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تذوق القصيدة. انتبهوا معي إلى البيت الشعري التالي. من يقرؤه؟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DDA815-9235-617D-6DCF-97CAAE6EB9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750E88-F9ED-64E1-E9B3-7BB8473F93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5AF617-1592-CB6D-B4F0-30348AE7E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A72A80-63AA-0933-9268-1CC6C3D96C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54591E-3D34-EA5B-458F-76ACD651A3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542017-0235-A5D3-3BDE-C28AE32A30D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0E662D-9E12-7E4D-8E6E-75D6FF66320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005FAC-F27F-4A22-F19E-64BB20F738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9B23EA-5093-EEFA-71A2-898E0BBB4A4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624CB1-8553-8263-5BAB-7520E43DB36C}"/>
              </a:ext>
            </a:extLst>
          </p:cNvPr>
          <p:cNvSpPr txBox="1"/>
          <p:nvPr/>
        </p:nvSpPr>
        <p:spPr>
          <a:xfrm>
            <a:off x="1168400" y="2872614"/>
            <a:ext cx="6969760" cy="19732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أنا يا بِلادي فَتىً مُغْرَمُ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وَلي فيكِ شَمْسٌ وَلي أَنْجُمُ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919454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7039A-CF50-ACF4-7EB2-F08D457EF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178B52-CF31-F52E-3BBD-D9B1E925D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علام تدل كلمتا: الشمس والأنجم في البيت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186F60-EE7D-19A2-A051-E1A4DDD49D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220414-977E-9648-33D9-D3735333FB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FC82B0-23A7-8524-9C92-19F5282DE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EB8E12A-4C0B-0F96-EAFF-9429CB9A4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CC46F-EFC3-D39A-32F2-B7A4C06ED4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F5DA05-8C18-606E-06BD-C71C0EF222B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C0E17A-1FC6-7FCA-F6AB-768A256EDB4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99297B1-191D-D45B-A307-583E11CC128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04AB3E-C7AE-C19A-B213-7BD5EB503C3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D3D800-178C-3B95-DB02-79ED42F589E2}"/>
              </a:ext>
            </a:extLst>
          </p:cNvPr>
          <p:cNvSpPr txBox="1"/>
          <p:nvPr/>
        </p:nvSpPr>
        <p:spPr>
          <a:xfrm>
            <a:off x="807720" y="2801494"/>
            <a:ext cx="7528560" cy="218315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أنا يا بِلادي فَتىً مُغْرَمُ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وَلي فيكِ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شَمْسٌ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وَلي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أَنْجُمُ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965749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C60AA-824E-5E23-582B-1A1C550E0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97AF28-65D9-303A-E07B-84A6F84EC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لاحظوا أن الشاعر استعمل الشمس للدلالة على النهار و أنجم للدلالة على الليل.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F1E5559-F23C-9202-33C6-73B989ADCC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4288F9-75DF-1A61-6681-D6FEEA95DE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CCD61B-D214-8728-ED42-B72625CE30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9F18A6-1FFB-7183-17A9-393F97E9D7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371731-08B8-2FA4-8D1D-2288A5339A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4EA082-7620-C9E4-D387-4C2546CF653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CA56B6-3637-1090-463F-DB0030FFE8A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80C061-778E-CCD8-FDCA-20333EF3528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97CBA0-19BE-7592-5C30-C7B4F77BA69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9B1DCE-4152-7C26-E794-CB3618DA12AA}"/>
              </a:ext>
            </a:extLst>
          </p:cNvPr>
          <p:cNvSpPr txBox="1"/>
          <p:nvPr/>
        </p:nvSpPr>
        <p:spPr>
          <a:xfrm>
            <a:off x="938409" y="4478454"/>
            <a:ext cx="7427730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يَقْصِدُ ٱلْكاتِبُ أَنَّ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ٱرْتِباطَهُ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بِبِلادِهِ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ٱرْتِباطٌ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مُتَواصِلٌ وَمُلازِمٌ لَهُ لَيْلاً وَنَهاراً 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AE43B42-AAB8-E28D-55D3-173FFD2FEF73}"/>
              </a:ext>
            </a:extLst>
          </p:cNvPr>
          <p:cNvSpPr txBox="1"/>
          <p:nvPr/>
        </p:nvSpPr>
        <p:spPr>
          <a:xfrm>
            <a:off x="728712" y="1783395"/>
            <a:ext cx="7502353" cy="218315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أنا يا بِلادي فَتىً مُغْرَمُ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وَلي فيكِ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شَمْسٌ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وَلي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أَنْجُمُ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504AA5CD-DC25-0D14-4964-7A34E1C23592}"/>
              </a:ext>
            </a:extLst>
          </p:cNvPr>
          <p:cNvSpPr/>
          <p:nvPr/>
        </p:nvSpPr>
        <p:spPr>
          <a:xfrm>
            <a:off x="4399469" y="4000463"/>
            <a:ext cx="505610" cy="4440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16625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45A19-213C-9509-08E6-901ED1166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27539-2614-6519-9F7C-A61A86FE0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علام تدل كلمة " جنة" في البيت التالي؟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92889C-5FB8-1500-473F-5B9DC22139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33CFCB-E5EE-DF3A-122E-E9637BDC9E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A0882D-1C35-495E-EB55-9DAFF43F3E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163063-2A7E-A804-A140-9F32C986B5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C50824-A4DF-9959-4E48-2AFAACBC88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B207ED-82C6-97D0-3E5C-4D8212AEFCA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E6A40B-36A4-46F6-E01D-1DC502A6EB4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38EFE8-D418-B43E-0B2D-996AFD05C61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E7F74E-2564-F1FF-4410-A4BB9FE6FDD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DD0E513-5F1C-1F8F-C728-E37838C827D0}"/>
              </a:ext>
            </a:extLst>
          </p:cNvPr>
          <p:cNvSpPr txBox="1"/>
          <p:nvPr/>
        </p:nvSpPr>
        <p:spPr>
          <a:xfrm>
            <a:off x="632373" y="2957184"/>
            <a:ext cx="7932506" cy="218315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وَلي أُسْرَةٌ حِضْنُها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جَنَّةٌ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      تَحِنُّ وَتَرْعى وَلا تَسْأَمُ</a:t>
            </a:r>
          </a:p>
        </p:txBody>
      </p:sp>
    </p:spTree>
    <p:extLst>
      <p:ext uri="{BB962C8B-B14F-4D97-AF65-F5344CB8AC3E}">
        <p14:creationId xmlns:p14="http://schemas.microsoft.com/office/powerpoint/2010/main" val="27194301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36CA8-23CB-6229-1504-122BADBEF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D46BE7-113A-4EFB-8D86-2E7907CB5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هذا مقترح آخر.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31F0E-1097-A4B1-108E-8ADFC55365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FBA279-5FF8-44AA-789F-BE448D6CED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3AC880-DC1C-C87B-C490-E01EA254E4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FF9C92-5C6E-914C-B43E-7F278F602C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39FAC9-F8D0-067C-2943-5863FC7BE9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CEC6A27-121F-BE27-7325-26175CC757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F9832E-F476-984F-293B-B819031B06D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E701E5-4866-A47D-D617-341DCB489CB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69123F-8C90-CDD5-4213-0060CFA3530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368A2E-D8EC-378A-4DAF-D8EFC140998B}"/>
              </a:ext>
            </a:extLst>
          </p:cNvPr>
          <p:cNvSpPr txBox="1"/>
          <p:nvPr/>
        </p:nvSpPr>
        <p:spPr>
          <a:xfrm>
            <a:off x="632373" y="4857302"/>
            <a:ext cx="7932506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تَدُلُّ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ٱلْجَنَّةُ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ٱلدِّفْءِ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وَٱلنَّعيمِ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وَٱلسَّعادَةِ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وَٱلْأَمانِ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568AE3-34E1-55E6-E30D-67E1C64AF28A}"/>
              </a:ext>
            </a:extLst>
          </p:cNvPr>
          <p:cNvSpPr txBox="1"/>
          <p:nvPr/>
        </p:nvSpPr>
        <p:spPr>
          <a:xfrm>
            <a:off x="433633" y="1885651"/>
            <a:ext cx="7932506" cy="218315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وَلي أُسْرَةٌ حِضْنُها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جَنَّةٌ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      تَحِنُّ وَتَرْعى وَلا تَسْأَمُ</a:t>
            </a: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722E91FB-5A5F-C965-D743-C2B6ADB4D8BD}"/>
              </a:ext>
            </a:extLst>
          </p:cNvPr>
          <p:cNvSpPr/>
          <p:nvPr/>
        </p:nvSpPr>
        <p:spPr>
          <a:xfrm>
            <a:off x="4252348" y="4140274"/>
            <a:ext cx="505610" cy="4440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79250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44AAA-2C1F-6D9E-6BCF-D330C5D67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0A0016-97BD-1ADC-A2D9-0B3109EA3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65" y="737600"/>
            <a:ext cx="70799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ابحثوا في القصيدة عن بيت وردت فيه كلمة تدل على محو الجهل والظلم من عقل الإنسان.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CA5E204-50F6-47E8-DE7B-DF25A89DAC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558959-B7CE-8740-8862-368F24CEE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A47A5F-A565-1CAD-9780-F30B2BDC7C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00DF4D-F0FD-AA16-6390-EDEB7218FE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E62413C-4977-BBC9-DB1E-9E92466C49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980E82-4F30-9168-69AD-9540FF87B54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4924BB-3A31-E260-BEAE-D73EA0F0EFD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7E1DC8-7E74-0BCA-F128-77EE902EA8F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3B457B-5666-E460-D608-FABE06273B7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6F8687D-A01C-A0DE-0926-DC158A474C94}"/>
              </a:ext>
            </a:extLst>
          </p:cNvPr>
          <p:cNvSpPr txBox="1"/>
          <p:nvPr/>
        </p:nvSpPr>
        <p:spPr>
          <a:xfrm>
            <a:off x="931776" y="2969362"/>
            <a:ext cx="7280447" cy="185100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أَبْحَثُ في ٱلْقَصيدَةِ عَنْ بَيْتٍ وَرَدَتْ فيهِ كَلِمَةٌ تَدُلُّ عَلى مَحْوِ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ٱلْجَهْلِ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وَٱلظُّلْمِ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عَقْلِ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657513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1BFCC-B552-36A4-525D-B1A879821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5831B-06C8-D246-C6A1-9E9EFA0C8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نصحح. من يقرأ البيت الشعري و يوضح دلالة وصف المدرسة بالشعلة؟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E6117A-C917-18FF-7697-187F8AC8B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AC6DFC-C44B-E1A8-9A64-951F55BB9D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C7EEEA-AD55-7383-E7C4-B06B45DE85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9A67D6-92E1-7BEE-745D-C3ED781377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9F8C32-83E6-9979-A789-6BB1102358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EA9CE4-9B70-A32C-CF3E-D0D96FD39EE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DC1DBA-4E1B-ED76-7388-7743ECCA7A3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BB8916-E792-22DC-EA3E-A41900F38BA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78844B-8BC0-C75B-011B-E0719872673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D601F2B-1FE4-472C-BD49-E77D4FF29FAB}"/>
              </a:ext>
            </a:extLst>
          </p:cNvPr>
          <p:cNvSpPr txBox="1"/>
          <p:nvPr/>
        </p:nvSpPr>
        <p:spPr>
          <a:xfrm>
            <a:off x="692640" y="2892934"/>
            <a:ext cx="7662960" cy="24017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وَلي في مَدارِسِها 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شُعْلَةٌ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يُضاءُ بِها عَقْلِيَ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ٱلْمُظْلِمُ</a:t>
            </a:r>
            <a:endParaRPr lang="a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350281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D1C8-F839-8DAC-2892-4C49877AC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65EE0-ED9A-506C-5E96-B9AA35D41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ما دلالة السلم في البيت التالي؟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005D013-9BAD-5D2E-B335-C3E1CCD765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F4D88B-94CD-21DA-D448-58F44242F0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81411A-A17A-87E8-A0D6-2DAA90D7A1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08500E-3E1F-DBEE-1383-270328E93F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CD0E48-E338-53D0-A4DB-71DF10A5B1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BDFC8AD-5D08-ABD7-8E61-B182AB92A93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59C5AA-38ED-B5E2-325D-8CB14E6EA16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79755-A5EB-B7BD-957B-C2CE5A8289B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D158DB-5197-C7C8-085A-D5D68AC24D9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78D26D-5EB4-30D0-91F5-8C00F76CBF4B}"/>
              </a:ext>
            </a:extLst>
          </p:cNvPr>
          <p:cNvSpPr txBox="1"/>
          <p:nvPr/>
        </p:nvSpPr>
        <p:spPr>
          <a:xfrm>
            <a:off x="705159" y="2638934"/>
            <a:ext cx="7599988" cy="24017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لِكَيْ تُدْرِكوا غايَةً في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</a:t>
            </a:r>
            <a:endParaRPr lang="a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 فَصَوْنُ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ٱلْبِلادِ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ٱلسُّلَّمُ</a:t>
            </a:r>
            <a:endParaRPr lang="ar-MA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072721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6C849-5990-2E5D-E7C3-8B1FA2C7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8F0DCD-B267-0304-15C2-F4959E97A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ما المعاني التي يمكن استخلاصها من هذا البيت؟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6722DC-0153-06CE-6043-40383AB64D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65AE10-BCED-3C90-C526-5D080E84A4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8F704-5050-28F4-E11D-9F146120ED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F059D4-0E12-3C44-A057-7CA1715068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3B975D6-29EB-5BE3-4854-883ECE73E5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CA87A5A-30B4-402F-3D2C-FE004518760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1E777A-4D17-6C64-89F7-B92F3ECE48E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26BD50-81CF-01D5-73AD-60B72A1ED7A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47034D-321B-D0B8-9835-7582E9AE54B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E9179E-25FC-E2F4-D448-DB151E8075FE}"/>
              </a:ext>
            </a:extLst>
          </p:cNvPr>
          <p:cNvSpPr txBox="1"/>
          <p:nvPr/>
        </p:nvSpPr>
        <p:spPr>
          <a:xfrm>
            <a:off x="705159" y="2638934"/>
            <a:ext cx="7599988" cy="24017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لِكَيْ تُدْرِكوا غايَةً في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</a:t>
            </a:r>
            <a:endParaRPr lang="a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 فَصَوْنُ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ٱلْبِلادِ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ٱلسُّلَّمُ</a:t>
            </a:r>
            <a:endParaRPr lang="ar-MA" sz="6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54625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FCBE2-7E62-CC35-F548-FCD6EE172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26979D-7DCF-54F1-40ED-FD0380780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هذان مقترحان آخران. 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502221-0C60-E37E-165F-53DF1964FC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8FAA40-750E-AC4C-B69D-7DE945A1B1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DFD5A4-B943-538F-DCDB-0E3CB76E10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26C1510-E8F0-C49A-9CC8-D20884A7AF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480670-0EE1-86A0-48D1-6550787F93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F9FF98A-B99B-93EA-F4E6-055E73F6E6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FBD74C-34CC-A5AE-1453-E559B77E72A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C54511-5FCB-0CE7-9BED-EBAB3BA9035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720AE6-5182-D757-30FF-C66C3CF5FAE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1939DE-399A-FC2C-C15B-0EA01DCC4196}"/>
              </a:ext>
            </a:extLst>
          </p:cNvPr>
          <p:cNvSpPr txBox="1"/>
          <p:nvPr/>
        </p:nvSpPr>
        <p:spPr>
          <a:xfrm>
            <a:off x="476849" y="4106764"/>
            <a:ext cx="8006080" cy="16004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اَلْمَجْدُ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وَٱلنَّجاحُ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لا يَتَحَقَّقانِ إِلّا بِحِفْظِ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ٱلْوَطَنِ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وَحِمايَتِهِ.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اَلْحِفاظُ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ٱلْبِلادِ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هُوَ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ٱلطَّريقُ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إِلى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ٱلرِّفْعَةِ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Microsoft Uighur" panose="02000000000000000000" pitchFamily="2" charset="-78"/>
              </a:rPr>
              <a:t>وَٱلتَّقَدُّمِ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6678BD-9B80-EEBB-4D22-AD26DACE3A1A}"/>
              </a:ext>
            </a:extLst>
          </p:cNvPr>
          <p:cNvSpPr txBox="1"/>
          <p:nvPr/>
        </p:nvSpPr>
        <p:spPr>
          <a:xfrm>
            <a:off x="1012195" y="1657328"/>
            <a:ext cx="6707845" cy="196450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لِكَيْ تُدْرِكوا غايَةً في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 فَصَوْنُ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ٱلْبِلادِ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48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ٱلسُّلَّمُ</a:t>
            </a:r>
            <a:endParaRPr lang="ar-MA" sz="48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AE5EB686-EF22-D831-2E19-5DA896A0C680}"/>
              </a:ext>
            </a:extLst>
          </p:cNvPr>
          <p:cNvSpPr/>
          <p:nvPr/>
        </p:nvSpPr>
        <p:spPr>
          <a:xfrm>
            <a:off x="4227084" y="3642264"/>
            <a:ext cx="505610" cy="4440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4991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95241-4D38-7E8B-6500-E8446D443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FA1E12-C72D-1F11-2503-B328AE6F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خذوا ألواحكم.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9AA6EC-4916-226F-863C-36B35EBF52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4BD6DA-4E26-4FFA-A226-BC37BE2CAA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A2B9E7-7D16-B781-5195-D679E5A94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5A18C6-3BED-B561-E1B1-5AF9F71737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C367D2-CB4F-CB29-115E-74A4422FA3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0DE3246-41A1-FC7F-6284-167FBFE29FD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48255B-683C-9720-87E1-C6AA73754FD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47381E-FA1D-4C35-5BE4-43869A92D34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57A16C-1B34-93EB-61F8-6DF3D568E47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A016357C-7ED6-2C5C-8CDA-24376A2D6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6" t="27978" r="11393" b="26448"/>
          <a:stretch/>
        </p:blipFill>
        <p:spPr>
          <a:xfrm>
            <a:off x="2124636" y="1844861"/>
            <a:ext cx="4652682" cy="416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7161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0A798-3285-A21D-74CC-1C376D27A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5DD635-07C7-169B-BDC1-BC61C4AD5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استخرجوا من القصيدة بيتا شعريا ورد فيه تشبيه.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D27DF-D872-3D47-F39D-3199ED826F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728406-1D66-6F9B-DB87-D6FC3F89B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C6E410-DDD0-E6B7-6ADF-E88EBA420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09E50D-CABA-4E88-FAD1-8EC848FBB9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5A219B-1F99-3513-F5EE-7B08A81E25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81CED4-841E-75F4-D957-10BDF481A69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8CCC70-C309-BC2B-7D21-7BAC1C489A6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C0DA68-751A-EA2D-0E12-4274A5F0D5E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207FDE-201E-0E55-B48E-C13E3E5900E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7EE4640-FDBC-2CBE-CE1F-B2E2F5CA8E0D}"/>
              </a:ext>
            </a:extLst>
          </p:cNvPr>
          <p:cNvSpPr txBox="1"/>
          <p:nvPr/>
        </p:nvSpPr>
        <p:spPr>
          <a:xfrm>
            <a:off x="796753" y="3429000"/>
            <a:ext cx="7416799" cy="97657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أَبْحَثُ في ٱلْقَصيدَةِ عَنْ بَيْتٍ وَرَدَ فيهِ تَشْبِيهٌ.</a:t>
            </a:r>
          </a:p>
        </p:txBody>
      </p:sp>
    </p:spTree>
    <p:extLst>
      <p:ext uri="{BB962C8B-B14F-4D97-AF65-F5344CB8AC3E}">
        <p14:creationId xmlns:p14="http://schemas.microsoft.com/office/powerpoint/2010/main" val="38797269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372D3-F430-824D-BECC-EB27E040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7659F0-F291-DDF8-8CA3-CC4A31C7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ارفعوا ألواحكم. سنناقش أجوبتكم من حيث المشبه والمشبه به والأداة.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0409B3-310E-995B-43E6-9F49EED943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DB22EE-3303-3528-DD49-F1CCEE5E10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20751C-3B9F-08E4-6467-BA5290DCA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2D55826-9E42-26C8-3260-ECFB456BE3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6DB6C3-CB57-02B7-6618-D2A57044F9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6012ED8-33D6-F193-DB2D-505A25FB41D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7EAD4F-003E-1872-4E10-BD0210266D0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97BC8C-A4CD-75E5-DE6D-602AC1E5610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96F9D-D907-0009-B55C-9D1EE277F82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7BDD22-18DC-DB34-F9F6-15BB2593B4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761" y="2330253"/>
            <a:ext cx="4265468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7533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F3A6C-0D55-ADD4-DA87-31FB89D29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78520-2123-6290-CA1E-CE5A23662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استخرجوا من القصيدة كلمات </a:t>
            </a:r>
            <a:r>
              <a:rPr lang="ar-MA" sz="2400" b="1" dirty="0" err="1">
                <a:cs typeface="Microsoft Uighur" panose="02000000000000000000" pitchFamily="2" charset="-78"/>
              </a:rPr>
              <a:t>مسجوعة</a:t>
            </a:r>
            <a:r>
              <a:rPr lang="ar-MA" sz="2400" b="1" dirty="0"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099BBF-A1D7-1CD7-EC60-DC3E5BAD27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440E74-B948-BFE4-F67A-B06F82DF48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6BAFFA-7771-1959-824C-A9E5C5913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D6E687-AF16-8280-F427-88EF2F886B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D1627B7-1AD6-288F-1604-C87E92774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1265D70-4F61-E1D6-A518-59A9E0BF4D9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D03530-6C17-C375-A504-9983F5A62A9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89306E-E367-5057-14ED-D84D4A8CF7F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D682F9-C196-9AD8-82A5-63989A91BED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83300D-93BD-0BD2-4005-E298F1C52F9D}"/>
              </a:ext>
            </a:extLst>
          </p:cNvPr>
          <p:cNvSpPr txBox="1"/>
          <p:nvPr/>
        </p:nvSpPr>
        <p:spPr>
          <a:xfrm>
            <a:off x="796753" y="3429000"/>
            <a:ext cx="7416799" cy="10859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أَبْحَثُ في ٱلْقَصيدَةِ عَنْ كَلِماتٍ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مَسْجوعَةٍ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326872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65DBB-FA77-85B0-3A46-D42A31345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E5B0EA-25FD-4EE7-A741-6E8ED0B84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ارفعوا ألواحكم. سنناقش أجوبتكم من حيث الوزن المشترك بين الكلمات المقترحة.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4873E5-D491-0B83-13F9-68B69F9BD3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9D4515-AB54-AF56-7F0C-BCA371FEC3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D3D16C-5B93-1630-4BEA-506FB7614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9BEFD1-7A7E-EA67-38F8-82F6E65348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721412-DA92-2D12-BD6D-C70DB00DDD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26FFB38-B220-1F05-D4FF-570DA69F3A1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60833C-91AA-5621-C19A-FDD760C1198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77A5E8-FF2C-2EA0-B282-2EA7E503657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7CEFC1-7C99-5531-6871-EEB5CDCC05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AEA979-7F67-A1F4-5C20-4E69B72FA5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761" y="2330253"/>
            <a:ext cx="4265468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8881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713807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صرف وتحويل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تصريف الفعل المعتل في المضارع.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BE6-F74A-0E7C-F9A3-7F93B54F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F7451-468A-3778-4942-AC55AC7C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طريقة تصريف الفعل المعتل في المضارع 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C835D-B6C0-0973-6F44-24A910E33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4A330-0557-1060-A1DE-7F1C07661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C027C4-0F4F-6423-CDCD-F4EC8110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EE7C4-A6A5-2DBE-A829-770B9823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2F6AAA-99F4-1674-FFFB-313D30FD33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B271D-E932-5CA3-8899-15E96D7532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9E5014-EA34-899F-524F-7C336E1C87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A1CCC-4E13-D636-9C36-BC7F4F6E4F6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05F0-59DC-678A-EDFD-658E435036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CCA514-CD04-6BC4-17EC-0B7BBC31F4AC}"/>
              </a:ext>
            </a:extLst>
          </p:cNvPr>
          <p:cNvSpPr txBox="1"/>
          <p:nvPr/>
        </p:nvSpPr>
        <p:spPr>
          <a:xfrm>
            <a:off x="410824" y="2904972"/>
            <a:ext cx="8188657" cy="122586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أَتَدَرَّبُ عَلى تَصْريفِ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ٱلْمُعْتَلِّ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089924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8D639-0A97-14D0-6887-816E075C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25AE6-52EB-6467-B210-B202EDD6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الفعل المعتل 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ADEF30-2CBE-853E-21B7-347062409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B301DD-BB7B-CB18-01DA-691ED63B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D301BC-D29C-182C-0867-18D1E75B0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07D0E-2429-88C5-C3DE-FBCED3F6B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198B0-13EE-55A6-BBB0-9BA83F9EC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2B50BB-934A-0384-2D89-B0AAFBC4D3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B72D5C-427A-9D48-D76F-0EE1F5175A9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6055E-DE78-F9B4-77F4-5BC9C421E0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975E53-8CB7-8357-CE8B-D0FE9EDCBF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F32ACF-4FA7-E1D5-A0BB-203C6C39D1B0}"/>
              </a:ext>
            </a:extLst>
          </p:cNvPr>
          <p:cNvSpPr/>
          <p:nvPr/>
        </p:nvSpPr>
        <p:spPr>
          <a:xfrm>
            <a:off x="1784051" y="2967376"/>
            <a:ext cx="5759946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اَلْفِعْلُ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ٱلْمُعْتَلُّ</a:t>
            </a:r>
            <a:endParaRPr lang="ar-MA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143961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2D227-D6A3-346B-254A-0E7399B76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35556-59A1-7408-7BFF-9B1405A6F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05013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التنبيه إلى أن حروف العلة سميت بهذا الاسم لأنها لا تثبت على حال عند تصريف الفعل ( مثال قال )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09A639-85A9-A9C8-5D06-11075442AB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96E37E2-19B4-9878-14AD-D3C8495930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F9C6A2-1B14-1CFD-4D8D-224E553FD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A1EB90-433B-C338-5566-18B41D1611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803EA9-028C-EF75-0FA9-E2D6633633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866B5C3-BDA3-1DC6-A514-A4FE9E318D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8DB7CC-A8A7-0675-0696-E4006831C3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D8F393-8477-EF66-CB15-3550D2A9451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F0ACB9-BB9A-5BA9-0C57-315D896E6ED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7A58C3-45B7-1CBB-AE42-D169CF92D794}"/>
              </a:ext>
            </a:extLst>
          </p:cNvPr>
          <p:cNvSpPr txBox="1"/>
          <p:nvPr/>
        </p:nvSpPr>
        <p:spPr>
          <a:xfrm>
            <a:off x="693332" y="2169894"/>
            <a:ext cx="7942667" cy="3709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اَلْفِعْلُ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ٱلْمُعْتَلُّ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ما كانَ أَحَدُ حُروفِهِ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ٱلْأَصْلِيَّةِ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حَرْفَ عِلَّةٍ. 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حُروفُ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ٱلْعِلَّةِ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هِيَ : </a:t>
            </a:r>
            <a:r>
              <a:rPr lang="ar-MA" sz="32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و-ا-ي </a:t>
            </a:r>
          </a:p>
          <a:p>
            <a:pPr marL="571500" marR="0" lvl="0" indent="-57150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سُمِّيتِ</a:t>
            </a:r>
            <a:r>
              <a:rPr lang="ar-AE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ٱ</a:t>
            </a:r>
            <a:r>
              <a:rPr lang="ar-AE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لْحُروفُ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و-ا-ي</a:t>
            </a: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srgbClr val="379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حُروف</a:t>
            </a:r>
            <a:r>
              <a:rPr lang="ar-AE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ٱلْعِلَّةِ لِأَنَّها </a:t>
            </a:r>
            <a:r>
              <a:rPr lang="ar-MA" sz="32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 تَثْبُتُ عَلى حالٍ عِنْدَ تَصْريفِ </a:t>
            </a:r>
            <a:r>
              <a:rPr lang="ar-MA" sz="3200" b="1" dirty="0" err="1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ٱلْفِعْلِ</a:t>
            </a:r>
            <a:r>
              <a:rPr lang="ar-MA" sz="32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ٱلْمُعْتَلِّ</a:t>
            </a:r>
            <a:r>
              <a:rPr lang="ar-MA" sz="32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(قالَ – يَقولُ – قُلْ ). </a:t>
            </a:r>
            <a:endParaRPr lang="fr-MA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16374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1C43C-A2CE-CA8C-AE19-7CC81F01A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80D9B-2507-EDE3-5AF9-4DE58EE7A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بأقسام الفعل المعتل؟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97E6AD-F022-A576-9FB5-923555E425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20F874-A9C1-17F9-7DEA-308151C92A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2D4821-8B0A-13C3-E08B-5C019EAA0A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1688FD-55FD-33CA-DB20-9118E52233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991F67-92AE-3985-A4E4-E981334EDE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658DF4-AF31-FA1F-AA94-CE5725EDE84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B660B9-A1D2-A55F-5666-723049D5007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418C5F-FA2E-B2C8-CCCB-5E2113DAFFC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9B18F1-D6A1-119E-1423-3595A010762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768D482-43CE-C423-6ECA-03D317775789}"/>
              </a:ext>
            </a:extLst>
          </p:cNvPr>
          <p:cNvSpPr/>
          <p:nvPr/>
        </p:nvSpPr>
        <p:spPr>
          <a:xfrm>
            <a:off x="1692027" y="3199388"/>
            <a:ext cx="5759946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أَقْسامُ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ٱلْفِعْلِ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ٱلْمُعْتَلِّ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312530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24B9-B98A-BB3A-DE81-AE1721451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B490F-1EC1-2404-CFCA-06E3F16B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مطالبة التلاميذ بتقديم أمثلة أخرى لكل قسم.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F51552-8581-B6AF-DFB7-5CB4E9411A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6F471A-9F19-0DCF-BC49-2CB58566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6C1B72-9116-4829-847A-E766DC93E0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EC22AF-07B1-241D-6C2E-07BBA2202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68C381-541D-29E6-3274-F85853CE1A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7E17B6-B3BD-F284-7141-F5FCCAFEB53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42FE5A-E854-F6B3-4A06-CD70B4428F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C43D22-12DA-6336-6D79-0FD23863E6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67515-8A0B-67BD-EF51-FC93843B14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1D55E63-52A3-BFD9-F7BB-39A6E0ED9625}"/>
              </a:ext>
            </a:extLst>
          </p:cNvPr>
          <p:cNvSpPr txBox="1"/>
          <p:nvPr/>
        </p:nvSpPr>
        <p:spPr>
          <a:xfrm>
            <a:off x="388475" y="1905734"/>
            <a:ext cx="83592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اَلْفِعْلُ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ٱلْمُعْتَلُّ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أَرْبَعَةُ أَقْسامٍ : 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اَلْمِثالُ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ما كانَ أَوَّلُهُ حَرْفَ عِلَّةٍ ( وَجَدَ – وَعَدَ – وَصَلَ ...)؛ 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اَلْأَجْوَفُ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ما كانَ وَسَطُهُ حَرْفَ عِلَّةٍ ( قالَ – باعَ – عادَ...)؛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اَلنّاقِصُ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ما كانَ آخِرُهُ حَرْفَ عِلَّةٍ ( سَقى – نَما- بَنى...)؛ 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2800" b="1" dirty="0">
                <a:solidFill>
                  <a:srgbClr val="379CF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اَللَّفيفُ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ما كانَ فيهِ حَرْفا عِلَّةٍ، وَهُوَ نَوْعانِ:</a:t>
            </a:r>
          </a:p>
          <a:p>
            <a:pPr marL="447675" indent="-274638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اَللَّفيفُ </a:t>
            </a:r>
            <a:r>
              <a:rPr lang="ar-MA" sz="28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ٱلْمَفْروقُ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ما كانَ أَوَّلُهُ وَآخِرُهُ حَرْفي عِلَّةٍ ( وَقى- وَعى ...)؛ </a:t>
            </a:r>
          </a:p>
          <a:p>
            <a:pPr marL="447675" indent="-274638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اَللَّفيفُ </a:t>
            </a:r>
            <a:r>
              <a:rPr lang="ar-MA" sz="28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ٱلْمَقْرونُ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ما كانَ وَسَطُهُ وَآخِرُهُ حَرْفي عِلَّةٍ ( رَوى- هَوى...) 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46145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E2A2C-5D28-5963-8E4B-6D5D2BC22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969F3-FC5A-25F7-5E10-69524BABF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49" y="756000"/>
            <a:ext cx="6858224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للشريط التالي كي تتعلموا طريقة تصريف الفعل المعتل في المضارع.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325C2B-8B15-4A6E-71FC-E263588E61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AEB3BB-E327-E972-E272-224E528E5F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8565A8-46E9-E3FA-3056-0F83BC496F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231AAD-AC07-6783-C082-F3E2DE0B91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DB3530F-CEC0-C643-4F6E-DDE421DBB5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7520F9B-AC51-1548-F096-2FFD28761A3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F1B674-8D40-AE7B-BCE9-AAD743E5D40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6DDF04-4AD4-6AC6-6D4D-2E3C50DD632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847BF8-664A-B27B-A71E-F49D9A240BF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AR_N6_P4_SEM4_S3_ تصريف الفعل المعتل في المضارع">
            <a:hlinkClick r:id="" action="ppaction://media"/>
            <a:extLst>
              <a:ext uri="{FF2B5EF4-FFF2-40B4-BE49-F238E27FC236}">
                <a16:creationId xmlns:a16="http://schemas.microsoft.com/office/drawing/2014/main" id="{863A3040-4F68-1868-EB58-902544FAB0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9752" y="1442720"/>
            <a:ext cx="8504498" cy="517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665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8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95A75-106D-636D-AC44-79D4B7EF1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6DA43-E415-87E2-2F6D-08B7568DC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خذوا ألواحكم.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821AA8-D1A6-11DC-9964-120F96B5A4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269CF-47B7-4308-E37B-ABB0318741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9FF50-8525-4A01-6728-C7AA356998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C686A8-2D1A-43A8-47E6-6D2DC9114A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DF965B-D1BD-70FB-D973-96E79887F2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2970262-230D-82FB-C519-CFE60D4BBFA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39228A-238D-A5FE-7C81-4CBDCCDEF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304722-4816-25D7-29DB-887D4F43EAC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E94370-ABB6-C730-1E11-5E862F6579D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0F6E8E-5200-19D9-5C79-DFC437D913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31" y="1898643"/>
            <a:ext cx="4912906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0179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32247-BF38-4479-A04C-DD47084A9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792973-6B48-05C1-6252-3F721CC18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نوع الفعل المعتل التالي؟ وآخر يذكرنا بقاعدة تصريفه في المضارع.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8B4B7E-D531-1243-564C-EE4395B34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A16177-6DB3-D069-318A-8E77AF28B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9249E68-0507-DD6A-484B-6041038EFD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F5B32FC-E493-5816-53E7-50A9A4857B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550BB-333C-C684-CAA8-054B083C09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3256B44-5A35-67A9-9CFB-606D9B2533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D1C644-1AF7-7EF8-E178-07E6BD728AC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D96830-AE93-9FF7-E1D7-2F8C9762E23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3A0944-C809-7734-537E-D211C3C5EFD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EB9CE8D-E187-5FFF-5D1D-42A8BEEA01F7}"/>
              </a:ext>
            </a:extLst>
          </p:cNvPr>
          <p:cNvSpPr txBox="1"/>
          <p:nvPr/>
        </p:nvSpPr>
        <p:spPr>
          <a:xfrm>
            <a:off x="2710387" y="2969299"/>
            <a:ext cx="3589532" cy="132802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وَعَدَ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401470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4A16E-4094-1DD9-E4C7-51C8E7E4A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71CDD-C81C-80DF-D2A3-CB7A6C0F0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يقرأ؟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70181F-15C5-8AB2-83E4-53164A6AC2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F468E3-117F-4AF4-9F6C-B6AEF3C0D6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83D3B5-A452-F956-77DB-2E10CF9990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A4594F-3C2C-0108-8395-A73AAD1AB0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FA75F9-13F8-54C7-C069-736DF54D20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5C6F17E-5219-5A87-F2B1-F61BCDD8673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3AA8D3-699A-A35B-7228-E6E153EC73B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C4C365-0179-0910-FFBF-792AF5C7534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8BA898-8904-5E8F-6D58-72F0C978232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9F4AC2-CDF2-A327-A9CD-6431C673C137}"/>
              </a:ext>
            </a:extLst>
          </p:cNvPr>
          <p:cNvSpPr txBox="1"/>
          <p:nvPr/>
        </p:nvSpPr>
        <p:spPr>
          <a:xfrm>
            <a:off x="1886236" y="2176819"/>
            <a:ext cx="5683016" cy="132802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وَعَدَ: فِعْلٌ مُعْتَلٌّ مِثالٌ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5AD4FE-F580-1B1B-2B04-80FE0F2B17F9}"/>
              </a:ext>
            </a:extLst>
          </p:cNvPr>
          <p:cNvSpPr/>
          <p:nvPr/>
        </p:nvSpPr>
        <p:spPr>
          <a:xfrm>
            <a:off x="1665626" y="4040379"/>
            <a:ext cx="6265676" cy="12093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017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أَحْذِفُ واوَهُ عِنْدَ تَصْريفِهِ فـي </a:t>
            </a:r>
            <a:r>
              <a:rPr lang="ar-MA" sz="36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ٱلْمُضارِعِ</a:t>
            </a:r>
            <a:r>
              <a:rPr lang="ar-MA" sz="36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8EC7B212-3931-900E-A3C0-133E3E21465D}"/>
              </a:ext>
            </a:extLst>
          </p:cNvPr>
          <p:cNvSpPr/>
          <p:nvPr/>
        </p:nvSpPr>
        <p:spPr>
          <a:xfrm>
            <a:off x="4612092" y="3514644"/>
            <a:ext cx="372745" cy="4038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4400"/>
          </a:p>
        </p:txBody>
      </p:sp>
    </p:spTree>
    <p:extLst>
      <p:ext uri="{BB962C8B-B14F-4D97-AF65-F5344CB8AC3E}">
        <p14:creationId xmlns:p14="http://schemas.microsoft.com/office/powerpoint/2010/main" val="227562354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72E77-9DE0-43E1-B607-10757289D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83D10-401E-513F-5D18-90E7B8368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ألواحكم، صرفوا الفعل في المضارع مع الضمائر المقترحة.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AEF213-BB55-5449-8E07-4C2BCF470A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3F533A-5F2A-6399-36EE-41F195DE2A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26CB25-6A0F-D619-AF50-2B2B651620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260692-AEDE-ECC0-9863-FC72CA4D15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CBD199-741E-9CDB-ED6A-85B0FB2A9E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BF0629A-A8E3-2719-454D-BFC0CC87B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9A8D0C-4E35-1060-3A22-C8FFD3F3131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17355A-59EA-780E-96BE-E87AB82CCCC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DA41A7-9952-D541-A724-E78F5816FEA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060536-3BB6-4B57-8389-B41977248792}"/>
              </a:ext>
            </a:extLst>
          </p:cNvPr>
          <p:cNvSpPr txBox="1"/>
          <p:nvPr/>
        </p:nvSpPr>
        <p:spPr>
          <a:xfrm>
            <a:off x="3606800" y="1645872"/>
            <a:ext cx="1930400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وَعَدَ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14E6CAC-6834-4298-07F4-73011396CC42}"/>
              </a:ext>
            </a:extLst>
          </p:cNvPr>
          <p:cNvSpPr txBox="1"/>
          <p:nvPr/>
        </p:nvSpPr>
        <p:spPr>
          <a:xfrm>
            <a:off x="1910687" y="2971203"/>
            <a:ext cx="48415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هُنَّ................................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هِيَ................................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أَنْتُنَّ ............................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36575840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ADB24-7450-B20B-D6BD-6C077CB29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FD66D4-95C9-7B6E-413B-38987DA82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سنصحح جماعة.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4BD14B-37EE-BA27-9004-101D0BF96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038A14-6C1C-4C9E-0B56-DCDAE25F7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1F41B-096F-5597-147D-DB262C6228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611319-277C-1C75-96F2-0E2E43FB72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1036769-91EF-44C7-4E76-79BA200EC5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37FB24C-67F1-AD1D-A079-6B93E7B397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8176B1-672F-D2D3-1676-43FD161043F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54A875-39A7-367E-ABB5-76CFDE2A62D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F74CFB-A083-26C8-EE11-D9486EC5DDB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3C47F4-78F1-E978-4EDA-D2A4D02C10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761" y="2330253"/>
            <a:ext cx="4265468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1742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67F24-D6C9-31CE-5E95-EFDA3CEA3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6CEEA-3548-FF86-60B9-96E0469A9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نوع الفعل المعتل التالي؟ وآخر يذكرنا بقاعدة تصريفه في المضارع.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76D75E-B77E-9893-6101-8F669D4B06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0D5FC68-FC50-1F87-AC88-0152AEA93B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AC7686-C57C-3B21-27A3-49F65B13D7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87561C-DEA3-CCBD-286D-99F1822C2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6E51026-7790-5618-32E9-1B4796EAC0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CDB6E6-EDE2-1AA3-0255-C28843C0F4E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8C25A9-BB79-6F9B-9026-34D17A80128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8E95C5-A920-B98E-21CD-C06A839F56A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6FBE60-1668-BE98-62B4-23BC160635D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6850C25-1E98-E17E-1F2B-1BB487FC1AB7}"/>
              </a:ext>
            </a:extLst>
          </p:cNvPr>
          <p:cNvSpPr txBox="1"/>
          <p:nvPr/>
        </p:nvSpPr>
        <p:spPr>
          <a:xfrm>
            <a:off x="2710387" y="2969299"/>
            <a:ext cx="3589532" cy="132802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مالَ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860941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0B854-D6F2-271C-3773-EEDD07EA5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F71A4C-A07C-0F7A-E520-4A46B93AE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يقرأ؟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3C2FB0-FC92-4656-F45E-04DD3F8F91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F67F98-0D8C-BCD8-2B87-EE2A68A3EC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AF8FFF-FA8E-99CB-7FF0-4DBAE93E76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2D565F2-D723-768C-9607-1D2BA29E5C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DD1BE5-78F2-E29F-4F35-14E9E8B8DB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C27C864-7D89-3B29-5E10-9330574D579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ACB259-32FB-9CDE-04E2-B8D796952E8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6B5F7C-27F2-CC7B-FACA-82B3B65A805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F7ECB6-E01F-8E1A-7351-02D0A344D2B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FB79382-989E-4700-15D5-BF815C3FCA36}"/>
              </a:ext>
            </a:extLst>
          </p:cNvPr>
          <p:cNvSpPr txBox="1"/>
          <p:nvPr/>
        </p:nvSpPr>
        <p:spPr>
          <a:xfrm>
            <a:off x="1886236" y="2176819"/>
            <a:ext cx="5683016" cy="132802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مالَ: فِعْلٌ مُعْتَلٌّ أَجْوَفُ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0C1F3AC-2DD4-68F5-026D-3A98E6FF25B5}"/>
              </a:ext>
            </a:extLst>
          </p:cNvPr>
          <p:cNvSpPr/>
          <p:nvPr/>
        </p:nvSpPr>
        <p:spPr>
          <a:xfrm>
            <a:off x="1786112" y="4155512"/>
            <a:ext cx="6134494" cy="13453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32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أَحْذِفُ حَرْفَ </a:t>
            </a:r>
            <a:r>
              <a:rPr lang="ar-MA" sz="32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ٱلْعِلَّةِ</a:t>
            </a:r>
            <a:r>
              <a:rPr lang="ar-MA" sz="32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مَعَ ضَميرَيْ: أَنْتُنَّ – هُنَّ، وَأُرْجِعُهُ إلى أَصْلِهِ مَعَ باقي </a:t>
            </a:r>
            <a:r>
              <a:rPr lang="ar-MA" sz="32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ٱلضَّمائِرِ</a:t>
            </a:r>
            <a:r>
              <a:rPr lang="ar-MA" sz="32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.</a:t>
            </a:r>
            <a:endParaRPr lang="fr-FR" sz="3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8279B1DD-3316-6248-4FCC-03495B0C8026}"/>
              </a:ext>
            </a:extLst>
          </p:cNvPr>
          <p:cNvSpPr/>
          <p:nvPr/>
        </p:nvSpPr>
        <p:spPr>
          <a:xfrm>
            <a:off x="4600554" y="3638825"/>
            <a:ext cx="505610" cy="4440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37938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184E5-9D4C-BE32-A0CB-BFF089A5B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17FE4C-B05D-476D-0755-4CCF8183C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ألواحكم، صرفوا الفعل في المضارع مع الضمائر المقترحة.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20D10B-48DA-29B0-AA60-CA22A3BAD6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CDB572-5C02-CCE7-EF50-CD8F73B226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48C9D6-32FB-50E6-DAEF-EA07BB5E7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710026-8207-6E06-9FC0-88869CD3E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A0D0DDD-B81E-0824-4F75-1202BF5668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396093C-DB9E-4959-80BE-EBB2D222408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7D2939-B714-6B11-5542-E4286ED5F7F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526B37-5218-A4E0-A01B-B8F9BE43233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D23350-993E-25F6-A623-B43CFB9CD9C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F36CE7-4236-A7F9-13D3-D2C505A7B409}"/>
              </a:ext>
            </a:extLst>
          </p:cNvPr>
          <p:cNvSpPr txBox="1"/>
          <p:nvPr/>
        </p:nvSpPr>
        <p:spPr>
          <a:xfrm>
            <a:off x="3606800" y="1645872"/>
            <a:ext cx="1930400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مالَ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B62E8AE-F0F0-FD2A-E147-41E6A39B07BA}"/>
              </a:ext>
            </a:extLst>
          </p:cNvPr>
          <p:cNvSpPr txBox="1"/>
          <p:nvPr/>
        </p:nvSpPr>
        <p:spPr>
          <a:xfrm>
            <a:off x="1910687" y="2971203"/>
            <a:ext cx="48415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هُنَّ................................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أَنْتُنَّ ............................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109835749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8BD8B-DB3A-4846-FDC4-7DBF8839E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6DA32B-5380-7F0A-F343-D5CE11CC0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سنصحح جماعة.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580779-E596-6982-BBD2-7BFE779F72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2704D0-B4CB-F9A1-5CAF-E5A395680E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88DB6F-B9F3-500C-7A5C-A82C57D64A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ABE79F-7AAF-1F7D-E537-70AEFE029D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5F8C7F5-02DD-15D1-7F60-9FBEFDC15E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35048A-17D5-E854-F006-A0EADFF8E10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EC587F-9C92-CB43-659F-1FFA8CFAB8A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3CAF64-42BE-4E41-5331-27425CAB452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C1A2B7-6F42-71F1-4D60-1C19BAE48CC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E5097F-4F65-3924-FEF9-043F1092FE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761" y="2330253"/>
            <a:ext cx="4265468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4340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C213F-DA1B-78B3-A542-6F5175220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C51334-2FCC-DF20-0CB1-13D423D9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نوع الفعل المعتل التالي؟ وآخر يذكرنا بقاعدة تصريفه في المضارع.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B084AC-CD95-97E6-F5D0-F42DD53CD7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B3FEB2-70F6-2152-BB52-8BC8682771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5698A8-D711-6D2F-7AEC-96A0C7B90C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5BAAC06-7E17-EAEB-734C-E7E6629C2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8052583-7E1F-9D50-4D50-03DFE96A06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3AEF0EA-4DC4-8D96-4FB4-C4D0934FD02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AD861-1784-9E69-C6B8-DE51DC6C8B3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3369C2-9CFF-5B84-B4BD-6C6FDC016E2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3664B8-150B-75AE-1025-7F5B4CA7848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EC51C4D-4A19-3415-F870-2C5BF03A90A7}"/>
              </a:ext>
            </a:extLst>
          </p:cNvPr>
          <p:cNvSpPr txBox="1"/>
          <p:nvPr/>
        </p:nvSpPr>
        <p:spPr>
          <a:xfrm>
            <a:off x="2710387" y="2969299"/>
            <a:ext cx="3589532" cy="132802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سَقى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682737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5F563-B31A-4B5F-1F2A-4FE1B1E19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9E1CD2-E74B-7F31-35F9-C71948D97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يقرأ؟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3569D1-90BA-642F-9B91-FACA9A4FA9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F307DC-F1BE-0923-6BAD-A49C2EE671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CC90C66-446D-B0B9-AF24-707A5F6C3A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1A7CB3D-201C-1DE7-49F9-03C4AB7349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5E621A-1AB7-EBE7-8158-B903BD4DB3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100024-522D-1E56-D475-E9E7959CA6B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20AA18-3500-3AC7-28AA-ED98712A8FD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AF891-E202-14A0-0E82-6699F166703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1C41B7-AB1F-4DA9-7D60-030286BB295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444D752-CA87-1B35-7E15-64A3D7087290}"/>
              </a:ext>
            </a:extLst>
          </p:cNvPr>
          <p:cNvSpPr txBox="1"/>
          <p:nvPr/>
        </p:nvSpPr>
        <p:spPr>
          <a:xfrm>
            <a:off x="1886236" y="2176819"/>
            <a:ext cx="5683016" cy="132802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سَقى: فِعْلٌ مُعْتَلٌّ ناقِصٌ.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AC7CC4BE-8045-57FA-CF28-51D3F1ED56E1}"/>
              </a:ext>
            </a:extLst>
          </p:cNvPr>
          <p:cNvSpPr/>
          <p:nvPr/>
        </p:nvSpPr>
        <p:spPr>
          <a:xfrm>
            <a:off x="4600554" y="3638825"/>
            <a:ext cx="505610" cy="4440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442E15-5F0D-AED6-59DB-EC67EE4C19F3}"/>
              </a:ext>
            </a:extLst>
          </p:cNvPr>
          <p:cNvSpPr/>
          <p:nvPr/>
        </p:nvSpPr>
        <p:spPr>
          <a:xfrm>
            <a:off x="1786112" y="4082898"/>
            <a:ext cx="6134494" cy="13453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15000"/>
              </a:lnSpc>
              <a:spcAft>
                <a:spcPts val="800"/>
              </a:spcAft>
              <a:buNone/>
              <a:tabLst>
                <a:tab pos="5588000" algn="r"/>
              </a:tabLst>
            </a:pPr>
            <a:r>
              <a:rPr lang="ar-MA" sz="28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أَحْذِفُ حَرْفَ </a:t>
            </a:r>
            <a:r>
              <a:rPr lang="ar-MA" sz="28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ٱلْعِلَّةِ</a:t>
            </a:r>
            <a:r>
              <a:rPr lang="ar-MA" sz="28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 مَعَ </a:t>
            </a:r>
            <a:r>
              <a:rPr lang="ar-MA" sz="28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ٱلضَّمائِرِ</a:t>
            </a:r>
            <a:r>
              <a:rPr lang="ar-MA" sz="28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: أَنْتِ، أَنْتُمْ، هُمْ، وَأُرْجِعُهُ إلى أَصْلِه مَعَ بَقِيَّةِ </a:t>
            </a:r>
            <a:r>
              <a:rPr lang="ar-MA" sz="2800" b="1" kern="1200" dirty="0" err="1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ٱلضَّمائِرِ</a:t>
            </a:r>
            <a:r>
              <a:rPr lang="ar-MA" sz="2800" b="1" kern="1200" dirty="0">
                <a:solidFill>
                  <a:srgbClr val="000000"/>
                </a:solidFill>
                <a:effectLst/>
                <a:ea typeface="Viga"/>
                <a:cs typeface="Calibri" panose="020F0502020204030204" pitchFamily="34" charset="0"/>
              </a:rPr>
              <a:t>.</a:t>
            </a:r>
            <a:endParaRPr lang="fr-FR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92699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4319E-BFC0-6EC9-047F-A480740DB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31CE4-F928-C0E6-25CA-8C748275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ألواحكم، صرفوا الفعل في المضارع مع الضمائر المقترحة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76CC7-DC7C-32CC-B719-7F6BE6CA16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AF5DB9-DE61-5990-8804-76EC501A2A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438120-AC8B-3E42-24EB-EDCF68F977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1451131-0FC6-53A5-AE60-EA6B11F7A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7785F0-3FF5-A475-7A4A-A6F7197F95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7D0DEB7-A2DE-8C25-EFA4-736E5C7B376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F68B03-AAAA-D84D-0F72-65D4991BD5E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81D489-7E6D-447F-357C-29B04B78A54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4BA3C7-7C40-6D72-C334-42087F7AA71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417D2B-73B0-B29D-FE80-8EEB8CCF88A4}"/>
              </a:ext>
            </a:extLst>
          </p:cNvPr>
          <p:cNvSpPr txBox="1"/>
          <p:nvPr/>
        </p:nvSpPr>
        <p:spPr>
          <a:xfrm>
            <a:off x="3606800" y="1645872"/>
            <a:ext cx="1930400" cy="78319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سَقى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160D95-2985-4121-2772-EDB839D1BB20}"/>
              </a:ext>
            </a:extLst>
          </p:cNvPr>
          <p:cNvSpPr txBox="1"/>
          <p:nvPr/>
        </p:nvSpPr>
        <p:spPr>
          <a:xfrm>
            <a:off x="1910687" y="2971203"/>
            <a:ext cx="48415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kern="12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أَنْتُما................................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 ............................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38530418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203C5-78E0-2D15-446A-0F5D47D25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14C8A5-4FC2-0214-80A7-9811E11D4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سنصحح جماعة.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F785B7-7D70-0F3E-EA7C-7C9507C648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08D3CD1-7208-9DE8-52E2-7F3F7645FF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449F1C-3A92-76C6-81D1-93D64B8AD4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DFE0D3-21B0-F655-A941-016F61893B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3C3BC6-203D-7CD8-83CA-8D7CF3DC84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D502581-D4EE-D87B-7B8B-7375FADC341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5B46BC-9896-3CF8-081C-01552CCBF0D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B8C7E3-2E0C-F156-2403-53AEF0D33B2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D18646-1508-9157-10A1-5D372CD2847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426175-045E-A0CB-17B0-D7F626349F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761" y="2330253"/>
            <a:ext cx="4265468" cy="27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3836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11AA-4BA4-7BF2-10D2-71661356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8C0C5-E682-ABF8-B9E6-B80EBC58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104. أنجزوا نشاط " أتدرب مع زملائي".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E679-3602-DF44-D8FE-D677CD93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5E342-A831-EF4B-B1D0-8B7E39CA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864F1-2B91-4311-CA89-44503F16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EE793-165B-69FF-51C9-589967DA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F48B8-2DFE-DF67-B26B-32C0E1D3CA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7EE40-E707-FB6E-D68C-1D5C546C77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584E8-2FB9-0A07-832F-726EDBCEF0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27087-09C5-7E0A-965E-36F89C254C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09A2A9-2BB2-071A-7D66-99F3D90A3B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740147D-25BB-4F36-E72B-01685808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E72763-ABB6-31B4-E8EE-AFB53D1991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619" y="1469653"/>
            <a:ext cx="3512929" cy="53883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051738-B9D2-F4F6-2215-5E71542962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0619" y="4007146"/>
            <a:ext cx="3456573" cy="108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7175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CB1D-8AD2-CF71-4E70-66E91DD0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3133E-7F84-2591-0339-8A1B4B3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(مناقشة الأجوبة 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4968D9-12BF-C987-BE26-48D38A77A8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29BFB-0A31-ADBF-7FF2-47F5507A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1DDA8E-E577-3361-B7B4-8290FEA15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852EFF-241D-255B-F619-EB76B621A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4EA2B-2781-69DA-2E66-5331DC1BAE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907A2D-C056-AE62-607D-D9F8F39474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5447E-A53F-167E-0DFB-AB8B91FB82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98DBB-44D5-1367-443D-94D893C63B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4BBD53-BCE4-00D7-2CB0-7355103BB6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3616DD-C033-49D5-1212-2D24271156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789" y="2153920"/>
            <a:ext cx="6942422" cy="316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5319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3B860-C416-5818-9A5A-BC8FC17E4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C79D0-7BA8-FF9B-6725-B99147663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204FE3-4EFE-020C-80B2-A775E3C1BA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E5E156-A8D1-9FAF-75DB-53789F397C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74F363-DA9C-4B9D-C74D-DADD05D46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652785-0C2E-75A0-D645-63F6362E06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13E966-8B8C-72B4-4369-9A726EC4B14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F15E3B-3F5B-2A5E-55B6-892C7087DEE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8F92C4-8A02-035F-C5B2-E6F6A4034D6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4D241B-7E44-40CB-C9B2-EF595452A1B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2FF7F8-93CD-6510-7BF1-987DC7BBD6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B09334-C98E-0A8A-D4A7-B48477EADC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842" y="2174240"/>
            <a:ext cx="8469407" cy="36068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D138C9-9346-49DE-287F-68E8A0DEC08E}"/>
              </a:ext>
            </a:extLst>
          </p:cNvPr>
          <p:cNvSpPr txBox="1"/>
          <p:nvPr/>
        </p:nvSpPr>
        <p:spPr>
          <a:xfrm>
            <a:off x="5703344" y="3016534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ناقِصٌ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A779588-B8C8-A00C-7A29-BB51E0B40DCF}"/>
              </a:ext>
            </a:extLst>
          </p:cNvPr>
          <p:cNvSpPr txBox="1"/>
          <p:nvPr/>
        </p:nvSpPr>
        <p:spPr>
          <a:xfrm>
            <a:off x="5782991" y="3668004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ناقِصٌ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686825C-0AE5-2A9E-1363-38699026A3C1}"/>
              </a:ext>
            </a:extLst>
          </p:cNvPr>
          <p:cNvSpPr txBox="1"/>
          <p:nvPr/>
        </p:nvSpPr>
        <p:spPr>
          <a:xfrm>
            <a:off x="5782991" y="4381914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أَجْوَفُ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953A12-6D9D-69F9-BB81-67B77F33AB68}"/>
              </a:ext>
            </a:extLst>
          </p:cNvPr>
          <p:cNvSpPr txBox="1"/>
          <p:nvPr/>
        </p:nvSpPr>
        <p:spPr>
          <a:xfrm>
            <a:off x="5870950" y="5034587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مِثالٌ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C92DB21-66E4-01BD-1296-31B3F9955352}"/>
              </a:ext>
            </a:extLst>
          </p:cNvPr>
          <p:cNvSpPr txBox="1"/>
          <p:nvPr/>
        </p:nvSpPr>
        <p:spPr>
          <a:xfrm>
            <a:off x="3939015" y="3016534"/>
            <a:ext cx="1310640" cy="1146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يَدْعونَ</a:t>
            </a:r>
          </a:p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48DC9DA-6B9C-50A0-0F51-424174346EC9}"/>
              </a:ext>
            </a:extLst>
          </p:cNvPr>
          <p:cNvSpPr txBox="1"/>
          <p:nvPr/>
        </p:nvSpPr>
        <p:spPr>
          <a:xfrm>
            <a:off x="2516236" y="3016534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تَدْعينَ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5910C4-BE8C-0CEA-E71D-5DE69A759702}"/>
              </a:ext>
            </a:extLst>
          </p:cNvPr>
          <p:cNvSpPr txBox="1"/>
          <p:nvPr/>
        </p:nvSpPr>
        <p:spPr>
          <a:xfrm>
            <a:off x="575596" y="3688871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يَسْعَيْنَ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C6FD8A1-2D71-BEAA-22BE-BC3763C9573F}"/>
              </a:ext>
            </a:extLst>
          </p:cNvPr>
          <p:cNvSpPr txBox="1"/>
          <p:nvPr/>
        </p:nvSpPr>
        <p:spPr>
          <a:xfrm>
            <a:off x="494207" y="2942757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تَدْعو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751C58E-B6D9-9CC2-319E-8AE7FBF7DA7E}"/>
              </a:ext>
            </a:extLst>
          </p:cNvPr>
          <p:cNvSpPr txBox="1"/>
          <p:nvPr/>
        </p:nvSpPr>
        <p:spPr>
          <a:xfrm>
            <a:off x="494207" y="5001186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نَزِنُ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A54E34-44CA-8193-99FB-261904E09F95}"/>
              </a:ext>
            </a:extLst>
          </p:cNvPr>
          <p:cNvSpPr txBox="1"/>
          <p:nvPr/>
        </p:nvSpPr>
        <p:spPr>
          <a:xfrm>
            <a:off x="534377" y="4345028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يَبِعْنَ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65E1B73-1A40-1728-B4AE-A5A0F66E0B17}"/>
              </a:ext>
            </a:extLst>
          </p:cNvPr>
          <p:cNvSpPr txBox="1"/>
          <p:nvPr/>
        </p:nvSpPr>
        <p:spPr>
          <a:xfrm>
            <a:off x="2460762" y="3701592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نَسْعى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51A55DA-F954-67DA-D102-B878A5B66E26}"/>
              </a:ext>
            </a:extLst>
          </p:cNvPr>
          <p:cNvSpPr txBox="1"/>
          <p:nvPr/>
        </p:nvSpPr>
        <p:spPr>
          <a:xfrm>
            <a:off x="2015182" y="4357747"/>
            <a:ext cx="1696860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28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يَبيعانِ-تَبيعانِ</a:t>
            </a:r>
            <a:endParaRPr lang="fr-FR" sz="28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37CDB66-E594-A747-7F41-BCDCD0F736DF}"/>
              </a:ext>
            </a:extLst>
          </p:cNvPr>
          <p:cNvSpPr txBox="1"/>
          <p:nvPr/>
        </p:nvSpPr>
        <p:spPr>
          <a:xfrm>
            <a:off x="2401402" y="4999749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تَزِنانِ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08B769-26B0-AFD2-CCDD-E6F08C6FCDAB}"/>
              </a:ext>
            </a:extLst>
          </p:cNvPr>
          <p:cNvSpPr txBox="1"/>
          <p:nvPr/>
        </p:nvSpPr>
        <p:spPr>
          <a:xfrm>
            <a:off x="3993102" y="3695577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تَسْعَوْنَ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79FC579-4B2E-8638-D51E-413F0E1627A1}"/>
              </a:ext>
            </a:extLst>
          </p:cNvPr>
          <p:cNvSpPr txBox="1"/>
          <p:nvPr/>
        </p:nvSpPr>
        <p:spPr>
          <a:xfrm>
            <a:off x="4052373" y="4407322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تَبِعْنَ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63D6493-7454-0644-821F-0CA0C97EBFF1}"/>
              </a:ext>
            </a:extLst>
          </p:cNvPr>
          <p:cNvSpPr txBox="1"/>
          <p:nvPr/>
        </p:nvSpPr>
        <p:spPr>
          <a:xfrm>
            <a:off x="4048217" y="4978807"/>
            <a:ext cx="1310640" cy="6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07000"/>
              </a:lnSpc>
              <a:buNone/>
              <a:tabLst>
                <a:tab pos="6159500" algn="l"/>
              </a:tabLst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أَزِنُ</a:t>
            </a:r>
            <a:endParaRPr lang="fr-FR" sz="32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62374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نصرف الفعل المثال في المضارع؟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703358" y="3429000"/>
            <a:ext cx="7737283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كَيْفَ نُصَرِّفُ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ٱلْفِعْلَ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ٱلْمِثالَ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 في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ٱلْمُضارعِ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endParaRPr lang="ar-MA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96170-C75E-3952-2C1F-515731B3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24CE5C-D773-4DFC-CDD7-5FE2893D9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نصرف الفعل الأجوف في المضارع؟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AC0746-BA38-25A9-809A-BFEB90C115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D81B0E-5183-5644-636B-8AC33D9C89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6C216E-4FAE-6419-66E1-191A78BD3F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1EE474-D8D2-25B8-E05D-2E40D410AC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E2AAA4-88D3-B2F1-8C44-B6A3E623101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8B2DB3-E944-3F74-859C-CC72F8995D1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10C50D-13F6-A475-1F75-BFEC9171A2F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6AC3FE-CE92-DBA6-69C4-3CC98D4DE06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47196E7-875F-D192-1058-979ADE75AE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8EDB1DB-9167-0E22-EFF1-825E48938A24}"/>
              </a:ext>
            </a:extLst>
          </p:cNvPr>
          <p:cNvSpPr txBox="1"/>
          <p:nvPr/>
        </p:nvSpPr>
        <p:spPr>
          <a:xfrm>
            <a:off x="797117" y="3324622"/>
            <a:ext cx="7737283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كَيْفَ نُصَرِّفُ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ٱلْفِعْلَ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ٱلْأَجْوَفَ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 في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ٱلْمُضارعِ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endParaRPr lang="ar-MA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093626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3EBE6-B3C6-A19E-63CF-708292774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92C95D-B22E-5F57-3364-9E6CE2C87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نصرف الفعل الناقص في المضارع؟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4555DA-5208-5DDC-0308-407C991D88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C9BC8F-A40F-D75D-196C-50049771F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053CED-7BE6-C97A-1085-68EFDFA92A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75D70E-0BEA-B1E1-11B6-3CA4976902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AC4D21-5476-EFA9-8DA1-934AEE9789C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F64F03-012D-EBEE-6631-B22990B3D24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4D7754-45A2-1B76-DA62-2F2B37BD8C3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773F2A-6D18-A4F5-A006-F75551F01C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820F171-E0AC-BE52-FFC2-75A8DF5302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24D7D7F-6258-AC1B-9A35-7F61230439D2}"/>
              </a:ext>
            </a:extLst>
          </p:cNvPr>
          <p:cNvSpPr txBox="1"/>
          <p:nvPr/>
        </p:nvSpPr>
        <p:spPr>
          <a:xfrm>
            <a:off x="703358" y="3429000"/>
            <a:ext cx="7737283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كَيْفَ نُصَرِّفُ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ٱلْفِعْلَ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ٱلنّاقِصَ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 في </a:t>
            </a:r>
            <a:r>
              <a:rPr lang="ar-MA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ٱلْمُضارعِ</a:t>
            </a:r>
            <a:r>
              <a:rPr lang="ar-MA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؟</a:t>
            </a:r>
            <a:endParaRPr lang="ar-MA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45438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233E3-D045-BADF-139D-A4A295250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39793A3-0F66-1C09-CC51-15E9EFD7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النشاط الأول من مقطع " أنجز بمفردي" وأنجزوه في المنزل بعد حفظ القاعدة.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7FED7E-2D21-10D5-8D2F-2BAD2D63DF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FC5E44-AA50-A1D1-F9F5-FEA53AA51C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BA07EF-9577-B1F6-610A-4D5121413D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3FC9A6-15E9-D716-DFA0-D1A08EEF32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26D734-8FC2-0064-023A-9AF61350583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B77950-4FCD-222D-751A-2F8755753C2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A329EA-568D-6A97-4BC1-279C9E2B88A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42B8D8-F147-BE07-EA73-FF842031014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0F2CCE5-0CEE-AF1C-1872-DD39AE7AD6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6A33B1-43F5-23FF-CB7C-B1B00DD86F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619" y="1469653"/>
            <a:ext cx="3512929" cy="53883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8A4914-AD96-0905-7F83-1E73BA5CE0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4264" y="5261720"/>
            <a:ext cx="3512929" cy="98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46471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19963</TotalTime>
  <Words>1876</Words>
  <Application>Microsoft Office PowerPoint</Application>
  <PresentationFormat>Affichage à l'écran (4:3)</PresentationFormat>
  <Paragraphs>462</Paragraphs>
  <Slides>70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70</vt:i4>
      </vt:variant>
    </vt:vector>
  </HeadingPairs>
  <TitlesOfParts>
    <vt:vector size="100" baseType="lpstr">
      <vt:lpstr>Dosis Medium</vt:lpstr>
      <vt:lpstr>Dosis ExtraBold</vt:lpstr>
      <vt:lpstr>Viga</vt:lpstr>
      <vt:lpstr>Microsoft Uighur</vt:lpstr>
      <vt:lpstr>Wingdings</vt:lpstr>
      <vt:lpstr>Calibri</vt:lpstr>
      <vt:lpstr>Modern Love</vt:lpstr>
      <vt:lpstr>Aptos Display</vt:lpstr>
      <vt:lpstr>Arial</vt:lpstr>
      <vt:lpstr>Aptos</vt:lpstr>
      <vt:lpstr>Dosis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ضعوا الكراسة والدفتر واللوحة في القمطر.</vt:lpstr>
      <vt:lpstr>حاولوا الالتزام بهذه السلوكات. من يذكرنا بها؟</vt:lpstr>
      <vt:lpstr>ستواصلون التدرب على التعبير عن نتائج ظاهرة اجتماعية .</vt:lpstr>
      <vt:lpstr>نتذكر جماعة الأساليب التي استعملتموها في الحصة السابقة. من يقرأ؟ (يمكن اقتراح أساليب أخرى. : تَتَرَتَّبُ – تؤدّي................إلى..........)</vt:lpstr>
      <vt:lpstr>على دفاتر البحث، اكتبوا فقرة للتعبير عن نتائج الظاهرة التالية. من يقرأ؟</vt:lpstr>
      <vt:lpstr>من يقرأ عمله؟ </vt:lpstr>
      <vt:lpstr>Présentation PowerPoint</vt:lpstr>
      <vt:lpstr>نبدأ حصتنا في القراءة بتصحيح الواجب المنزلي. خذوا دفاتر البحث. </vt:lpstr>
      <vt:lpstr>من يقرأ التعريف الأول ويحدد المفردة المناسبة له؟ ( مناقشة الجواب ثم الانتقال إلى التعريف الموالي.)</vt:lpstr>
      <vt:lpstr>من يقرأ الجملة التي وردت فيها كلمة " حق"؟ ( مناقشة الجواب ثم الانتقال إلى المفردة الموالية.)</vt:lpstr>
      <vt:lpstr>خذوا كراساتكم الصفحة 112.</vt:lpstr>
      <vt:lpstr> من يقرأ مستحضرا الضوابط التالية؟ </vt:lpstr>
      <vt:lpstr>لنتذكر جماعة مضامين القصيدة . من يقرأ السؤال ثم يجيب عنه؟ </vt:lpstr>
      <vt:lpstr>مناقشة الجواب</vt:lpstr>
      <vt:lpstr>مناقشة الجواب</vt:lpstr>
      <vt:lpstr>مناقشة الجواب</vt:lpstr>
      <vt:lpstr>مناقشة الجواب</vt:lpstr>
      <vt:lpstr>ننتقل إلى تذوق القصيدة. انتبهوا معي إلى البيت الشعري التالي. من يقرؤه؟</vt:lpstr>
      <vt:lpstr>علام تدل كلمتا: الشمس والأنجم في البيت التالي؟</vt:lpstr>
      <vt:lpstr>لاحظوا أن الشاعر استعمل الشمس للدلالة على النهار و أنجم للدلالة على الليل. </vt:lpstr>
      <vt:lpstr>علام تدل كلمة " جنة" في البيت التالي؟ </vt:lpstr>
      <vt:lpstr>هذا مقترح آخر. من يقرأ؟</vt:lpstr>
      <vt:lpstr>ابحثوا في القصيدة عن بيت وردت فيه كلمة تدل على محو الجهل والظلم من عقل الإنسان. </vt:lpstr>
      <vt:lpstr>نصحح. من يقرأ البيت الشعري و يوضح دلالة وصف المدرسة بالشعلة؟</vt:lpstr>
      <vt:lpstr>ما دلالة السلم في البيت التالي؟ </vt:lpstr>
      <vt:lpstr>ما المعاني التي يمكن استخلاصها من هذا البيت؟ </vt:lpstr>
      <vt:lpstr>هذان مقترحان آخران. من يقرأ؟ </vt:lpstr>
      <vt:lpstr>خذوا ألواحكم. </vt:lpstr>
      <vt:lpstr>استخرجوا من القصيدة بيتا شعريا ورد فيه تشبيه. </vt:lpstr>
      <vt:lpstr>ارفعوا ألواحكم. سنناقش أجوبتكم من حيث المشبه والمشبه به والأداة. </vt:lpstr>
      <vt:lpstr>استخرجوا من القصيدة كلمات مسجوعة.</vt:lpstr>
      <vt:lpstr>ارفعوا ألواحكم. سنناقش أجوبتكم من حيث الوزن المشترك بين الكلمات المقترحة.</vt:lpstr>
      <vt:lpstr>Présentation PowerPoint</vt:lpstr>
      <vt:lpstr>ستتدربون على طريقة تصريف الفعل المعتل في المضارع .</vt:lpstr>
      <vt:lpstr>من يذكرنا بتعريف الفعل المعتل ؟ </vt:lpstr>
      <vt:lpstr>من يقرأ ؟  التنبيه إلى أن حروف العلة سميت بهذا الاسم لأنها لا تثبت على حال عند تصريف الفعل ( مثال قال )</vt:lpstr>
      <vt:lpstr>من يذكرنا بأقسام الفعل المعتل؟ </vt:lpstr>
      <vt:lpstr>نتذكر جماعة. من يقرأ؟ مطالبة التلاميذ بتقديم أمثلة أخرى لكل قسم.</vt:lpstr>
      <vt:lpstr>أنصتوا للشريط التالي كي تتعلموا طريقة تصريف الفعل المعتل في المضارع.</vt:lpstr>
      <vt:lpstr>دوركم. خذوا ألواحكم. </vt:lpstr>
      <vt:lpstr>من يحدد نوع الفعل المعتل التالي؟ وآخر يذكرنا بقاعدة تصريفه في المضارع.</vt:lpstr>
      <vt:lpstr>نصحح . من يقرأ؟</vt:lpstr>
      <vt:lpstr>على ألواحكم، صرفوا الفعل في المضارع مع الضمائر المقترحة.</vt:lpstr>
      <vt:lpstr>ارفعوا ألواحكم. سنصحح جماعة.</vt:lpstr>
      <vt:lpstr>من يحدد نوع الفعل المعتل التالي؟ وآخر يذكرنا بقاعدة تصريفه في المضارع.</vt:lpstr>
      <vt:lpstr>نصحح . من يقرأ؟</vt:lpstr>
      <vt:lpstr>على ألواحكم، صرفوا الفعل في المضارع مع الضمائر المقترحة.</vt:lpstr>
      <vt:lpstr>ارفعوا ألواحكم. سنصحح جماعة.</vt:lpstr>
      <vt:lpstr>من يحدد نوع الفعل المعتل التالي؟ وآخر يذكرنا بقاعدة تصريفه في المضارع.</vt:lpstr>
      <vt:lpstr>نصحح . من يقرأ؟</vt:lpstr>
      <vt:lpstr>على ألواحكم، صرفوا الفعل في المضارع مع الضمائر المقترحة</vt:lpstr>
      <vt:lpstr>ارفعوا ألواحكم. سنصحح جماعة.</vt:lpstr>
      <vt:lpstr>خذوا كراساتكم، الصفحة 104. أنجزوا نشاط " أتدرب مع زملائي". </vt:lpstr>
      <vt:lpstr>نصحح جماعة. (مناقشة الأجوبة )</vt:lpstr>
      <vt:lpstr>صححوا على كراساتكم. </vt:lpstr>
      <vt:lpstr>اختتام الحصة</vt:lpstr>
      <vt:lpstr>كيف نصرف الفعل المثال في المضارع؟</vt:lpstr>
      <vt:lpstr>كيف نصرف الفعل الأجوف في المضارع؟</vt:lpstr>
      <vt:lpstr>كيف نصرف الفعل الناقص في المضارع؟</vt:lpstr>
      <vt:lpstr>ضعوا علامة أمام النشاط الأول من مقطع " أنجز بمفردي" وأنجزوه في المنزل بعد حفظ القاعدة.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275</cp:revision>
  <dcterms:created xsi:type="dcterms:W3CDTF">2023-09-20T21:35:22Z</dcterms:created>
  <dcterms:modified xsi:type="dcterms:W3CDTF">2026-04-12T14:39:57Z</dcterms:modified>
</cp:coreProperties>
</file>