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822" r:id="rId9"/>
    <p:sldMasterId id="2147483764" r:id="rId10"/>
    <p:sldMasterId id="2147483775" r:id="rId11"/>
    <p:sldMasterId id="2147483786" r:id="rId12"/>
    <p:sldMasterId id="2147483845" r:id="rId13"/>
    <p:sldMasterId id="2147483868" r:id="rId14"/>
    <p:sldMasterId id="2147483741" r:id="rId15"/>
    <p:sldMasterId id="2147483878" r:id="rId16"/>
    <p:sldMasterId id="2147483888" r:id="rId17"/>
    <p:sldMasterId id="2147483898" r:id="rId18"/>
    <p:sldMasterId id="2147483686" r:id="rId19"/>
  </p:sldMasterIdLst>
  <p:notesMasterIdLst>
    <p:notesMasterId r:id="rId73"/>
  </p:notesMasterIdLst>
  <p:handoutMasterIdLst>
    <p:handoutMasterId r:id="rId74"/>
  </p:handoutMasterIdLst>
  <p:sldIdLst>
    <p:sldId id="2147482712" r:id="rId20"/>
    <p:sldId id="2147482653" r:id="rId21"/>
    <p:sldId id="2147482763" r:id="rId22"/>
    <p:sldId id="2147482654" r:id="rId23"/>
    <p:sldId id="2147482616" r:id="rId24"/>
    <p:sldId id="2147482450" r:id="rId25"/>
    <p:sldId id="2147482691" r:id="rId26"/>
    <p:sldId id="2147482658" r:id="rId27"/>
    <p:sldId id="2147482657" r:id="rId28"/>
    <p:sldId id="2147482708" r:id="rId29"/>
    <p:sldId id="2147482764" r:id="rId30"/>
    <p:sldId id="2147482765" r:id="rId31"/>
    <p:sldId id="2147482744" r:id="rId32"/>
    <p:sldId id="2147482693" r:id="rId33"/>
    <p:sldId id="2147482635" r:id="rId34"/>
    <p:sldId id="2147482707" r:id="rId35"/>
    <p:sldId id="2147482747" r:id="rId36"/>
    <p:sldId id="2147482762" r:id="rId37"/>
    <p:sldId id="2147482467" r:id="rId38"/>
    <p:sldId id="2147482748" r:id="rId39"/>
    <p:sldId id="2147482637" r:id="rId40"/>
    <p:sldId id="2147482643" r:id="rId41"/>
    <p:sldId id="2147482755" r:id="rId42"/>
    <p:sldId id="2147482518" r:id="rId43"/>
    <p:sldId id="2147482645" r:id="rId44"/>
    <p:sldId id="2147482644" r:id="rId45"/>
    <p:sldId id="2147482638" r:id="rId46"/>
    <p:sldId id="2147482766" r:id="rId47"/>
    <p:sldId id="2147482767" r:id="rId48"/>
    <p:sldId id="2147482640" r:id="rId49"/>
    <p:sldId id="2147482646" r:id="rId50"/>
    <p:sldId id="2147482647" r:id="rId51"/>
    <p:sldId id="2147482768" r:id="rId52"/>
    <p:sldId id="2147482648" r:id="rId53"/>
    <p:sldId id="2147482522" r:id="rId54"/>
    <p:sldId id="2147482769" r:id="rId55"/>
    <p:sldId id="2147482770" r:id="rId56"/>
    <p:sldId id="2147482480" r:id="rId57"/>
    <p:sldId id="2147482771" r:id="rId58"/>
    <p:sldId id="2147482772" r:id="rId59"/>
    <p:sldId id="2147482724" r:id="rId60"/>
    <p:sldId id="2147482723" r:id="rId61"/>
    <p:sldId id="2147482725" r:id="rId62"/>
    <p:sldId id="2147482694" r:id="rId63"/>
    <p:sldId id="2147482773" r:id="rId64"/>
    <p:sldId id="2147482739" r:id="rId65"/>
    <p:sldId id="2147482743" r:id="rId66"/>
    <p:sldId id="2147482741" r:id="rId67"/>
    <p:sldId id="2147482704" r:id="rId68"/>
    <p:sldId id="2147482553" r:id="rId69"/>
    <p:sldId id="2147482576" r:id="rId70"/>
    <p:sldId id="2147482706" r:id="rId71"/>
    <p:sldId id="2147482671" r:id="rId72"/>
  </p:sldIdLst>
  <p:sldSz cx="9144000" cy="6858000" type="screen4x3"/>
  <p:notesSz cx="6858000" cy="9144000"/>
  <p:embeddedFontLst>
    <p:embeddedFont>
      <p:font typeface="Bahnschrift SemiLight SemiConde" panose="020B0502040204020203" pitchFamily="34" charset="0"/>
      <p:regular r:id="rId75"/>
    </p:embeddedFont>
    <p:embeddedFont>
      <p:font typeface="Dosis" pitchFamily="2" charset="0"/>
      <p:regular r:id="rId76"/>
      <p:bold r:id="rId77"/>
    </p:embeddedFont>
    <p:embeddedFont>
      <p:font typeface="Dosis ExtraBold" pitchFamily="2" charset="0"/>
      <p:bold r:id="rId78"/>
    </p:embeddedFont>
    <p:embeddedFont>
      <p:font typeface="Dosis Medium" pitchFamily="2" charset="0"/>
      <p:regular r:id="rId79"/>
    </p:embeddedFont>
    <p:embeddedFont>
      <p:font typeface="Microsoft Uighur" panose="02000000000000000000" pitchFamily="2" charset="-78"/>
      <p:regular r:id="rId80"/>
      <p:bold r:id="rId81"/>
    </p:embeddedFont>
    <p:embeddedFont>
      <p:font typeface="Modern Love" panose="04090805081005020601" pitchFamily="82" charset="0"/>
      <p:regular r:id="rId82"/>
    </p:embeddedFont>
    <p:embeddedFont>
      <p:font typeface="Sakkal Majalla" panose="02000000000000000000" pitchFamily="2" charset="-78"/>
      <p:regular r:id="rId83"/>
      <p:bold r:id="rId8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2568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3016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  <p15:guide id="8" pos="3946" userDrawn="1">
          <p15:clr>
            <a:srgbClr val="A4A3A4"/>
          </p15:clr>
        </p15:guide>
        <p15:guide id="9" pos="18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D6E9EA"/>
    <a:srgbClr val="424D7C"/>
    <a:srgbClr val="424D7B"/>
    <a:srgbClr val="565F88"/>
    <a:srgbClr val="FFFFFF"/>
    <a:srgbClr val="F7FBFB"/>
    <a:srgbClr val="F3F8F9"/>
    <a:srgbClr val="7F7F7F"/>
    <a:srgbClr val="B35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6" autoAdjust="0"/>
    <p:restoredTop sz="95005" autoAdjust="0"/>
  </p:normalViewPr>
  <p:slideViewPr>
    <p:cSldViewPr snapToGrid="0">
      <p:cViewPr varScale="1">
        <p:scale>
          <a:sx n="64" d="100"/>
          <a:sy n="64" d="100"/>
        </p:scale>
        <p:origin x="1542" y="78"/>
      </p:cViewPr>
      <p:guideLst>
        <p:guide pos="4604"/>
        <p:guide orient="horz" pos="731"/>
        <p:guide orient="horz" pos="2568"/>
        <p:guide pos="5035"/>
        <p:guide pos="3016"/>
        <p:guide orient="horz" pos="935"/>
        <p:guide orient="horz" pos="4156"/>
        <p:guide pos="3946"/>
        <p:guide pos="183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font" Target="fonts/font10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handoutMaster" Target="handoutMasters/handout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77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font" Target="fonts/font6.fntdata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theme" Target="theme/theme1.xml"/><Relationship Id="rId61" Type="http://schemas.openxmlformats.org/officeDocument/2006/relationships/slide" Target="slides/slide42.xml"/><Relationship Id="rId82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F725-7D2E-567B-5AE6-A90403A78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539C41-627C-E2B4-2273-48622DC54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FE1060-331C-985E-6E01-8F7CB8245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E5C972-F241-B23A-65B0-A1300F895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483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EC875-B126-1474-5297-9915F23E7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86D557-5334-A866-581B-453E42366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1A907F-85C1-66F2-A8E6-596932E67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4FA281-6D10-B256-0AE0-1C71A728F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673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D190-7991-176C-25D0-A3641406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4EFCD6-8735-3B67-6313-62A72DAC0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BE91CC-7A55-11B6-864E-BBA6F28F7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FF6FE0-1A3E-CA62-D17C-583F992BE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59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5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83671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4457CE-2674-00FF-B457-164A14F9F8C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1647BD8-D0EF-FFD8-0233-DEF614C87B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8A58007-5BF9-E7EB-B934-A2C8DD778E3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F447AD8-B2FC-DABE-696C-EE46D160B9E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66CEB575-04CB-EA87-6CDE-3D2AA30511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3DE861-2C8E-759D-7DF5-BDA6CC7A1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E404EE88-926B-2B8F-B69A-BDF103458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B85C8C59-B1ED-47C6-6925-3ADA0AADE0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B006DDD-20F0-9EDB-056C-72CB101FDE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44EF1C0-4898-CB45-BC95-2FCE045E84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189D414B-CDC1-76E6-8EE9-8447A81160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24D249C-7E72-7446-546F-9079DBD74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9061855E-5CD4-306E-062A-EE722ED3D0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D4FF850B-3562-93BE-043F-B34327DE37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EAD9C32-1158-5117-57F3-5CF15B42FA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03B568E-3C1A-C168-E692-F5B086D3D2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9543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9124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870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BD4D41F4-3664-3A1A-0470-15CE30FE0F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29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1DB376A-F881-4C2E-AAB6-5165B89F9932}" type="datetimeFigureOut">
              <a:rPr lang="fr-FR" smtClean="0"/>
              <a:pPr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C5F69F-825F-43D4-AE64-FA989942600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99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EA8CE-2500-9232-3B64-9EB0C53E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85392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87205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9857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07516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73373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868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370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84063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2472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42099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0491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65050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5724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9365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771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079411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84609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32027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6693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0554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9577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82655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72062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27193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753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99225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1003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4090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88758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592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8951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90258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26886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82441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1356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42343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4509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6822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80996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88476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41365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10319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21731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3859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8746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21844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64749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03231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47534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5254691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003872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750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47124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7786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24356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75649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58001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430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07931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83084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38062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737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0826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47287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39223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038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78447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322141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497314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0721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710274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9490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32777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02771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16235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53356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03587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62175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006646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169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05733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300339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17371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67603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1054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72442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3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9.xml"/><Relationship Id="rId9" Type="http://schemas.openxmlformats.org/officeDocument/2006/relationships/theme" Target="../theme/theme4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theme" Target="../theme/theme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48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7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9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7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52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72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0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09" r:id="rId22"/>
    <p:sldLayoutId id="2147483926" r:id="rId23"/>
    <p:sldLayoutId id="2147483912" r:id="rId24"/>
    <p:sldLayoutId id="2147483914" r:id="rId25"/>
    <p:sldLayoutId id="2147483916" r:id="rId26"/>
    <p:sldLayoutId id="2147483922" r:id="rId27"/>
    <p:sldLayoutId id="2147483925" r:id="rId2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AD3C54-C939-464C-9E89-A2F6C600FD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BE9F41-C45C-094C-BFF8-2F692996B3E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99798-8277-644F-8F22-22FFB59C547F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A0D109-5E82-D945-8319-12DFE4CAC68B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122A7-868A-FD4D-AA94-EA1EB7D3F6A1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6EF97F-5640-BB46-BDA9-0494A95591C9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F011F9-34F4-C14F-B4FA-38686BA56B28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023136-14E8-E541-A181-5005D8A5D8AA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2765D7-49F7-B641-9F9C-0C4ACF99ED36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9E2E418-61F3-A545-BF58-E571FAC11143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4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19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7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0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919" r:id="rId10"/>
    <p:sldLayoutId id="2147483920" r:id="rId11"/>
    <p:sldLayoutId id="2147483921" r:id="rId12"/>
    <p:sldLayoutId id="2147483923" r:id="rId1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2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24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bin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39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46.png"/><Relationship Id="rId4" Type="http://schemas.openxmlformats.org/officeDocument/2006/relationships/image" Target="../media/image28.png"/><Relationship Id="rId9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50.png"/><Relationship Id="rId10" Type="http://schemas.openxmlformats.org/officeDocument/2006/relationships/image" Target="../media/image22.gif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B9D987B-B6BC-474E-F2B8-3DD66809D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7A91555-B438-D33B-CC13-6782496F4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 ـــ 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3.</a:t>
            </a:r>
            <a:endParaRPr lang="ar-S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ـــ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الأساليب. 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 (20)د.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 -1-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الحصة-2- 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02032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295606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540" y="1993082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أقرأ النص  بطلاقة و أفهمه فهما عاما.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4411422" y="3380220"/>
            <a:ext cx="2196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العطاء المتبادل( ح1)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7397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أستخرج وأستنتج معلومات من  النص.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3810000" y="4692778"/>
            <a:ext cx="279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العطاء المتبادل( ح2) 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8640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0639" y="3251156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2102784" y="2439773"/>
            <a:ext cx="4576792" cy="7604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11447-48CD-76E7-3EE7-59F8DA55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03494" y="4649446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89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8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432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التعبير شفهيا عن نتائج ظاهرة ما.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31546" y="3122463"/>
              <a:ext cx="51908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قصيدة " العطاء المتبادل" بشكل معبر وفهمها فهما عاما.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1573" y="312246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واستنتاج معلومات من قصيدة " العطاء المتبادل" 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85" y="80231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509CD5-5EE6-20B2-9E57-6D55CAE9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E07C4-7A29-4E39-7B67-790D2826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29EE29-E929-4A99-6165-F2CB0A3A7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EAEE2A-430D-8459-A8EF-A13494E13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18E5D8-90D9-C771-486F-B2C27A8A198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8B6720-C76A-D4F7-DEBE-56337C751E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741B62-D1E4-1860-5DB5-70D5DA18D11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759C50-5F62-3D35-B658-E215912A2B6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55421F-9D56-F07D-4FF2-DFA45858F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77F6F6D6-EA25-8B44-FACE-C2AD231099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56" r="-9820" b="6442"/>
          <a:stretch/>
        </p:blipFill>
        <p:spPr>
          <a:xfrm>
            <a:off x="1360449" y="1854666"/>
            <a:ext cx="5983326" cy="4233900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854" y="103230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092" y="2542192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6190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5" y="80158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السلوكات. من يذكرنا بها؟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9E414-29E4-FDCA-5C70-F0878F80F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1ADA95-1060-83B6-1C73-B52E6086A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8A827A-19B0-E5B4-617E-0F3E1D028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B585F1-423C-267A-8052-18A234B07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4385EE-14A9-0D95-A1E4-116D16F5EA8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8FC89-5722-796F-394E-7AC23B28E64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5D6B00-2426-A2BD-9DF5-8425F78073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165BF4-F5DC-7E07-B6D0-7C160CB7011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974A66-B713-72F4-EA69-43CFE16BF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D6EEFE7-A50B-2E4A-36BF-12EB64006F3B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90448F-5419-1D0F-CCAB-FFB3532B41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6AEFB07B-8288-BE6B-B364-3D7F26ED7E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D32C1A-07AA-1882-192F-3AE9FC6033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E3844F-D2AF-557C-70BE-666FD3420A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9AEB534-8FC2-A538-0419-18F7243885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D82113CB-ECAC-FDEB-6AED-7C4683584EB7}"/>
              </a:ext>
            </a:extLst>
          </p:cNvPr>
          <p:cNvSpPr txBox="1">
            <a:spLocks/>
          </p:cNvSpPr>
          <p:nvPr/>
        </p:nvSpPr>
        <p:spPr>
          <a:xfrm>
            <a:off x="1289878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262AD70-7DFA-0269-93C3-CDB9F44F0316}"/>
              </a:ext>
            </a:extLst>
          </p:cNvPr>
          <p:cNvSpPr txBox="1">
            <a:spLocks/>
          </p:cNvSpPr>
          <p:nvPr/>
        </p:nvSpPr>
        <p:spPr>
          <a:xfrm>
            <a:off x="1289878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ٱلْأَخْطاءِ.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7DB0569B-332F-ED7E-D1C4-8B28574A5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116" y="1786494"/>
            <a:ext cx="6996640" cy="393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CCA3-1AD8-671A-92BC-EA569F6E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6E0115-01A7-F4EF-934E-DEF05695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ستواصلون التدرب  على 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التعبير عن نتائج ظاهرة ما.</a:t>
            </a:r>
            <a:endParaRPr lang="ar-MA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7F85E7-566B-3FE6-1D64-CFF09F905B44}"/>
              </a:ext>
            </a:extLst>
          </p:cNvPr>
          <p:cNvSpPr/>
          <p:nvPr/>
        </p:nvSpPr>
        <p:spPr>
          <a:xfrm>
            <a:off x="1056641" y="293624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نَتائِجُ ظاهِرَةِ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ٱلتَّلَوُّثِ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047637-C56F-9D46-F6CD-D3C4F300E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E82D63-47BD-49D2-8BFA-471F0DC3B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2D36F-CEF9-1BA0-6DEC-4811027AB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18EBFD-69B5-7F7B-104F-A078F0D23E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12AAFC-6512-2AD0-9882-15E8846AC0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F4C20-93AE-1DF8-7EFA-4657BC9B8C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8D73E-6C2D-8B13-8C84-D6B840CA874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27F67-C0F7-59E0-7747-FEA853EF291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84902-939B-D6E7-9846-2BED248A28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33127183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A55B8-A278-99E1-AE4B-CAB8CD863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BDB04A-A1A1-0B8C-998F-5C3C428C3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الأساليب التي استعملتموها في الحصة السابقة. من يقرأ؟</a:t>
            </a:r>
            <a:b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(يمكن اقتراح أساليب أخرى. : تَتَرَتَّبُ – تؤدّي................إلى..........)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AD9492-5048-D033-61FB-E6614E974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C56FC7-7F76-46B3-C008-471AF70367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84BB40-CA1F-205C-34C9-4C256F2DE5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B0FC70-B237-24B1-9E03-F934603773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5785EB-91DA-D382-47A8-A88534BBC8C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A5CB6F-0F5A-6F29-428E-248A9D4ECFC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82EE24-479C-B5AD-9752-BF887BDC2C9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5F0576-30FD-BFA5-F602-65365821DD2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381C04-ACC3-2AF8-C7AC-2A3C8E0811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FEFD8B3-A7DB-74AC-D6EE-CA022A051084}"/>
              </a:ext>
            </a:extLst>
          </p:cNvPr>
          <p:cNvSpPr txBox="1"/>
          <p:nvPr/>
        </p:nvSpPr>
        <p:spPr>
          <a:xfrm>
            <a:off x="474793" y="3210919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تَنْجُمُ عَنِ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مَجْموعَةٌ مِنَ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ٱلنَّتائِجِ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ع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لاوَةً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ذلِكَ،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437459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776FC-BA3D-C1B2-B0AF-7CEAD544F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3180C-3945-6413-9E53-F41357310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دفاتر البحث، اكتبوا  فقرة للتعبير عن نتائج الظاهرة التالية.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1A63CB-9867-BA53-B6F3-7217D1B3B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10F4EA-4EE5-5ACC-0A92-B5A7ED42FB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A2C5C1-497A-DAF0-5D1B-1C84F3A17D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0214CB-6C56-C784-E3F0-613BBC192A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85A9A6-D426-A35C-80EB-0B7EAA78502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2B2775-7B3C-F0CD-E1DB-1A3F8F2B4CB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B3B7E1-33E1-16E7-78DD-95DFD94EA78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A2D264-3FFC-3059-7502-1BF2FCE57DE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9B0FE9-4D3D-CB5E-614F-2B37DD8768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BB492EF7-E4B6-8F6A-E33C-D894CA22D2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5" y="1419073"/>
            <a:ext cx="586396" cy="67485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E29EA34-6FB8-26F7-4DA9-76F31B6EC86A}"/>
              </a:ext>
            </a:extLst>
          </p:cNvPr>
          <p:cNvSpPr txBox="1"/>
          <p:nvPr/>
        </p:nvSpPr>
        <p:spPr>
          <a:xfrm>
            <a:off x="803578" y="4850561"/>
            <a:ext cx="7979440" cy="132343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355600" algn="just" rtl="1"/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تَنْجُمُ عَنِ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مَجْموعَةٌ مِنَ 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ٱلنَّتائِجِ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ع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S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لاوَةً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ذلِكَ،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D22164E-8FD7-9C22-9DA6-4F5224EB40B7}"/>
              </a:ext>
            </a:extLst>
          </p:cNvPr>
          <p:cNvSpPr/>
          <p:nvPr/>
        </p:nvSpPr>
        <p:spPr>
          <a:xfrm>
            <a:off x="1056641" y="290576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نَتائِجُ ظاهِرَةِ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ٱلتَّلَوُّثِ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249602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F18ED-FDE0-96B3-37CC-2A0B4FA85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2216CE-D586-00C3-2E31-EC8170181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عمله؟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714CAE-F59D-A2AD-B965-D02E08B117C8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F102B1-28F1-FC0E-B8B8-8B4FE2F54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8BCF84-AFBE-A980-3F44-2487550E4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8DB3D63-6E4C-84AF-36AD-8853995C2F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625DD1-A7F1-E8B7-65C7-95F972D644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7EBEB4-867F-882F-E8E2-D62FC76C6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1E38D1-4006-192C-6172-A3BD97CC5B6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936779-CF8B-AE5C-C6EF-AA69F6D2F77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321367-9EA9-267E-C11F-EE9B8327553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68428E-ED0C-0005-258A-853B431D1A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2E9521C-83A0-6058-802B-321BEDC3A3C0}"/>
              </a:ext>
            </a:extLst>
          </p:cNvPr>
          <p:cNvSpPr/>
          <p:nvPr/>
        </p:nvSpPr>
        <p:spPr>
          <a:xfrm>
            <a:off x="1079933" y="2875280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 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373430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02" y="939382"/>
            <a:ext cx="670101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أقرأ </a:t>
            </a:r>
            <a:r>
              <a:rPr lang="ar-MA" sz="2800" b="1" dirty="0">
                <a:cs typeface="Microsoft Uighur" panose="02000000000000000000" pitchFamily="2" charset="-78"/>
              </a:rPr>
              <a:t>النص </a:t>
            </a:r>
            <a:r>
              <a:rPr lang="tzm-Arab-MA" sz="2800" b="1" dirty="0">
                <a:cs typeface="Microsoft Uighur" panose="02000000000000000000" pitchFamily="2" charset="-78"/>
              </a:rPr>
              <a:t> بطلاقة و</a:t>
            </a:r>
            <a:r>
              <a:rPr lang="ar-MA" sz="2800" b="1" dirty="0">
                <a:cs typeface="Microsoft Uighur" panose="02000000000000000000" pitchFamily="2" charset="-78"/>
              </a:rPr>
              <a:t>أ</a:t>
            </a:r>
            <a:r>
              <a:rPr lang="tzm-Arab-MA" sz="2800" b="1" dirty="0">
                <a:cs typeface="Microsoft Uighur" panose="02000000000000000000" pitchFamily="2" charset="-78"/>
              </a:rPr>
              <a:t>فهمه فهما عاما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4311138" y="1777877"/>
            <a:ext cx="2860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العطاء المتبادل ( ح1).</a:t>
            </a:r>
            <a:endParaRPr lang="fr-MA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5259" y="1074200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6629" y="17680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05" y="78963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سندرس قصيدة  بعنوان « العطاء المتبادل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سنبدأ بنشاط أستعد لفهم النص.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E6715E4-4DF9-8E36-66B3-95F3AE7B86BE}"/>
              </a:ext>
            </a:extLst>
          </p:cNvPr>
          <p:cNvSpPr txBox="1"/>
          <p:nvPr/>
        </p:nvSpPr>
        <p:spPr>
          <a:xfrm>
            <a:off x="1539974" y="2962396"/>
            <a:ext cx="5645332" cy="132797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7200" b="1" dirty="0">
                <a:solidFill>
                  <a:srgbClr val="424D7B"/>
                </a:solidFill>
                <a:sym typeface="Sakkal Majalla"/>
              </a:rPr>
              <a:t>أَسْتَعِدُّ لِفَهْمِ ٱلنَّصِّ.</a:t>
            </a:r>
          </a:p>
        </p:txBody>
      </p:sp>
      <p:pic>
        <p:nvPicPr>
          <p:cNvPr id="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F6E6D-1895-9C60-F0DE-B70521C84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12706763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12A7-1856-C90C-485D-3519C6A9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D2829-9DAD-99E8-7A7F-74E69E83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9635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مفردات ستساعدكم على فهم القصيدة.  من يقرأ ؟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875384E-7607-AE9C-E328-CA4E1C3003E6}"/>
              </a:ext>
            </a:extLst>
          </p:cNvPr>
          <p:cNvSpPr txBox="1"/>
          <p:nvPr/>
        </p:nvSpPr>
        <p:spPr>
          <a:xfrm>
            <a:off x="1226772" y="2667129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واجِبٌ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A2DD8A-4ABE-5354-B2F9-42044243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48142-9474-3A73-8B13-3512D9AED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27C2B6-E06D-60AE-F430-822E946E1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EBFF11-3E02-9309-9B1C-860C7118B3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2305C2-E5DB-AF61-38B0-7DD150DE6AC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B5A3B-67EB-F9BB-C684-B5116C5E01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A5C8F7-AC3B-3DBF-2403-59D3707DD14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FD98A5-1D86-87D9-C7C0-A1B3E46E67A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56A77-D4DA-67EF-843D-B2DE333B1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858755A-3DF4-734C-F3D8-C313E1786AF6}"/>
              </a:ext>
            </a:extLst>
          </p:cNvPr>
          <p:cNvSpPr txBox="1"/>
          <p:nvPr/>
        </p:nvSpPr>
        <p:spPr>
          <a:xfrm>
            <a:off x="1212655" y="4496294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مُضْطَهَدٌ   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E1D753A-1476-B206-CC13-196B6E520160}"/>
              </a:ext>
            </a:extLst>
          </p:cNvPr>
          <p:cNvSpPr txBox="1"/>
          <p:nvPr/>
        </p:nvSpPr>
        <p:spPr>
          <a:xfrm>
            <a:off x="5489958" y="2645852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حَقٌّ 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B84FBBAB-1EF0-7BB7-DFC4-F01A11108A43}"/>
              </a:ext>
            </a:extLst>
          </p:cNvPr>
          <p:cNvSpPr txBox="1"/>
          <p:nvPr/>
        </p:nvSpPr>
        <p:spPr>
          <a:xfrm>
            <a:off x="5473687" y="4496294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صانَ </a:t>
            </a:r>
          </a:p>
        </p:txBody>
      </p:sp>
    </p:spTree>
    <p:extLst>
      <p:ext uri="{BB962C8B-B14F-4D97-AF65-F5344CB8AC3E}">
        <p14:creationId xmlns:p14="http://schemas.microsoft.com/office/powerpoint/2010/main" val="109113506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DF81D-1003-0E7B-2067-5E7693003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D9FC0-3292-0CDA-8DF2-70EF61340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حق»؟ ثم آخر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أو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قدم أمثلة عنها.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6431F3-9740-9FF8-CC3D-272440691F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768A3F-D8BA-4416-585D-942ACA13E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EF10664F-3890-76F2-16CD-893272B455A3}"/>
              </a:ext>
            </a:extLst>
          </p:cNvPr>
          <p:cNvSpPr txBox="1"/>
          <p:nvPr/>
        </p:nvSpPr>
        <p:spPr>
          <a:xfrm>
            <a:off x="727537" y="4119277"/>
            <a:ext cx="7688925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ما يَجِبُ أَنْ يَحْصُلَ عَلَيْهِ </a:t>
            </a:r>
            <a:r>
              <a:rPr lang="ar-MA" b="1" dirty="0" err="1">
                <a:solidFill>
                  <a:srgbClr val="424D7B"/>
                </a:solidFill>
              </a:rPr>
              <a:t>ٱلْإِنْسانُ</a:t>
            </a:r>
            <a:r>
              <a:rPr lang="ar-MA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F60F63FA-10CA-E7EC-6874-5E5AFFB432F0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حَقٌّ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3E49B91-3C91-23BF-DC95-7E51E05C865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50D204-2AD3-01D0-268E-701943310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6341D7-B477-D804-F963-32FDCED6B1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573BC6-3935-335C-EEA1-742F727A04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27925B0-B13F-72B2-E701-9F435F2CCDE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DC99DA-2159-1C13-E85F-FE5FEFEFD8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539FFD-DABC-DEB4-1318-F8A097FADDE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19F0DE-1F23-BDDC-3FF2-EDAA25124C1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7848077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4B298-EB86-4B92-F737-CAF26CAF2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0FD8F6-8C25-B0C6-A9BF-0C226ADE7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واجب »؟ ثم آخر يحاول تركيبها في جملة مفيدة، أو يقدم أمثلة عنها.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79CAB-5D0A-E5AB-309B-6D23397BD5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3C8212-926D-20F2-2C9A-1A6EB244C3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4D1125E3-36E2-2BC4-FA7C-FAD56BF2FDDE}"/>
              </a:ext>
            </a:extLst>
          </p:cNvPr>
          <p:cNvSpPr txBox="1"/>
          <p:nvPr/>
        </p:nvSpPr>
        <p:spPr>
          <a:xfrm>
            <a:off x="901172" y="3805794"/>
            <a:ext cx="7058428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5400" b="1" dirty="0">
                <a:solidFill>
                  <a:srgbClr val="424D7B"/>
                </a:solidFill>
              </a:rPr>
              <a:t>ما يَجِبُ عَلى </a:t>
            </a:r>
            <a:r>
              <a:rPr lang="ar-MA" sz="5400" b="1" dirty="0" err="1">
                <a:solidFill>
                  <a:srgbClr val="424D7B"/>
                </a:solidFill>
              </a:rPr>
              <a:t>ٱلْإِنْسانِ</a:t>
            </a:r>
            <a:r>
              <a:rPr lang="ar-MA" sz="5400" b="1" dirty="0">
                <a:solidFill>
                  <a:srgbClr val="424D7B"/>
                </a:solidFill>
              </a:rPr>
              <a:t> أَنْ يَفْعَلَهُ أَوْ يُؤَدِّيهِ.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C4946C36-21AF-78E0-67A1-274482FB2466}"/>
              </a:ext>
            </a:extLst>
          </p:cNvPr>
          <p:cNvSpPr txBox="1"/>
          <p:nvPr/>
        </p:nvSpPr>
        <p:spPr>
          <a:xfrm>
            <a:off x="3156559" y="1983302"/>
            <a:ext cx="2897589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واجِبٌ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E45FE3-5DB9-A65B-8A43-F4F13CD0A6C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D0EFCB-9DEA-4A3D-2450-B71FA75365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F384AD-FF22-39C2-4815-675D3C00BA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9008D64-A679-7967-A480-9FCEB372AC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8909DEB-B5FA-257C-6416-10DB61321AE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0A1454-0F95-9BF9-62DB-9552935886A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913A34-A18F-00F2-2FB7-CDFCCAAB4E9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D79296-2F4E-7B09-8340-28544DE6488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89363027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08A44-980E-6EB7-9033-B991449F2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8C0B7-D3BE-5701-8533-85EB33EF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فعل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صانَ »؟ ثم آخر يحاول تركيبه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أو يذكر ضده.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22E97B-A311-7FF1-630F-40407F38B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A0F59E-8024-1B66-7D3C-87F7A87FF1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2A196D2A-8572-8404-C3A0-FCC8BB6B77AC}"/>
              </a:ext>
            </a:extLst>
          </p:cNvPr>
          <p:cNvSpPr txBox="1"/>
          <p:nvPr/>
        </p:nvSpPr>
        <p:spPr>
          <a:xfrm>
            <a:off x="1706832" y="4044847"/>
            <a:ext cx="5673456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حافَظَ عَلى شَيْءٍ وحَماهُ مِنَ </a:t>
            </a:r>
            <a:r>
              <a:rPr lang="ar-MA" b="1" dirty="0" err="1">
                <a:solidFill>
                  <a:srgbClr val="424D7B"/>
                </a:solidFill>
                <a:latin typeface="Bahnschrift SemiLight SemiConde" panose="020B0502040204020203" pitchFamily="34" charset="0"/>
              </a:rPr>
              <a:t>ٱلضَّرَرِ</a:t>
            </a:r>
            <a:r>
              <a:rPr lang="ar-MA" b="1" dirty="0">
                <a:solidFill>
                  <a:srgbClr val="424D7B"/>
                </a:solidFill>
                <a:latin typeface="Bahnschrift SemiLight SemiConde" panose="020B0502040204020203" pitchFamily="34" charset="0"/>
              </a:rPr>
              <a:t>.</a:t>
            </a:r>
            <a:endParaRPr lang="ar-MA" b="1" dirty="0">
              <a:solidFill>
                <a:srgbClr val="424D7B"/>
              </a:solidFill>
            </a:endParaRP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0C4B4AF2-7084-CD8E-7C39-11AC19C95051}"/>
              </a:ext>
            </a:extLst>
          </p:cNvPr>
          <p:cNvSpPr txBox="1"/>
          <p:nvPr/>
        </p:nvSpPr>
        <p:spPr>
          <a:xfrm>
            <a:off x="3237140" y="1983302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صانَ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A7EEA70-5280-3163-DF99-26A0D753E2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97418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38511B-9D51-EDBB-389E-B8EE27206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392321-A0E6-BA90-7C32-FAB06A6C1F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5DEF8C-B88F-CD98-1478-23D456DE6F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3A66FF-08CB-9873-C587-0636CCACE05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BE36AF-4024-8733-4425-F0DD819028E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DBEE6D-FF59-1C43-30C3-2A0E8F88B4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CE2A54-8A23-CBDD-6924-92B738826CA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456636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34F73-08C4-859D-7EB4-BE45EF1C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D3172E-2E34-F7AA-F366-5390EEEA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مضطهد »؟ ثم آخر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7B9E0-84C9-83D7-1769-5FC6996D7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98E76C-1634-53A7-8819-47A1347A7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71014F92-503E-7AD9-780E-9C2E87956ED1}"/>
              </a:ext>
            </a:extLst>
          </p:cNvPr>
          <p:cNvSpPr txBox="1"/>
          <p:nvPr/>
        </p:nvSpPr>
        <p:spPr>
          <a:xfrm>
            <a:off x="1110643" y="4371903"/>
            <a:ext cx="6651279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شَخْصٌ يُعامَلُ بِظُلْمٍ أَو قَسْوَةٍ.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A3037139-2BC5-F4DE-604E-E27C4B8BE1E6}"/>
              </a:ext>
            </a:extLst>
          </p:cNvPr>
          <p:cNvSpPr txBox="1"/>
          <p:nvPr/>
        </p:nvSpPr>
        <p:spPr>
          <a:xfrm>
            <a:off x="3163496" y="2422765"/>
            <a:ext cx="281700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مُضْطَهَدٌ 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67E7242-B8CB-6A84-8BE3-526A80FD159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3390742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88C02B-D327-61B1-7CC5-927C39A08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C3891F-5C51-222B-4BBA-BEEADED7E2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75AFF3-39D6-14FB-66A3-1FF8CC4958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D070046-A393-3F4A-C21C-8E48D30BE61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473A24-2FF2-AB19-6F01-42391CA7656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55CF50-241F-63A4-E291-EB94422919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6A064F-9714-2DCF-E7F7-D9B01CE3C92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3384791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45D2-BACE-532B-399A-7EEAB0BC9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8F9D0-193D-F4FB-D00A-8305FE49D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6" y="797801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ويقدم معناها؟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210A6-A00A-CD61-9081-C11469093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AE82A-0AF3-6F00-C4B8-E0F069C65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C070D3-00D6-3F34-9416-EB72A1F48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AB2E06-8B2B-F146-8333-DE326B6028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21FF33-A349-68E0-02E7-709779F0FE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31BA3-D1E3-B4FF-CAC1-463828C0F66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2E442-C088-F9BF-44BF-4B505AB3509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66254-E5C1-318C-39F2-E797FCBA3DC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B22B5E-A3BA-2B66-1EFA-223982C5321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18522CF-0F3D-A2FB-6AC0-F9D6FCE667FE}"/>
              </a:ext>
            </a:extLst>
          </p:cNvPr>
          <p:cNvSpPr txBox="1"/>
          <p:nvPr/>
        </p:nvSpPr>
        <p:spPr>
          <a:xfrm>
            <a:off x="1226772" y="2667129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واجِبٌ 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40AF6882-870C-27E1-18AE-2ED9110E97AE}"/>
              </a:ext>
            </a:extLst>
          </p:cNvPr>
          <p:cNvSpPr txBox="1"/>
          <p:nvPr/>
        </p:nvSpPr>
        <p:spPr>
          <a:xfrm>
            <a:off x="1212655" y="4496294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مُضْطَهَدٌ   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5D43DD9C-EF4D-B78A-A278-48CE2DF83B8D}"/>
              </a:ext>
            </a:extLst>
          </p:cNvPr>
          <p:cNvSpPr txBox="1"/>
          <p:nvPr/>
        </p:nvSpPr>
        <p:spPr>
          <a:xfrm>
            <a:off x="5489958" y="2645852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حَقٌّ </a:t>
            </a: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1CBE0035-DBD4-3E41-F408-1180B8714D49}"/>
              </a:ext>
            </a:extLst>
          </p:cNvPr>
          <p:cNvSpPr txBox="1"/>
          <p:nvPr/>
        </p:nvSpPr>
        <p:spPr>
          <a:xfrm>
            <a:off x="5473687" y="4496294"/>
            <a:ext cx="242727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صانَ </a:t>
            </a:r>
          </a:p>
        </p:txBody>
      </p:sp>
    </p:spTree>
    <p:extLst>
      <p:ext uri="{BB962C8B-B14F-4D97-AF65-F5344CB8AC3E}">
        <p14:creationId xmlns:p14="http://schemas.microsoft.com/office/powerpoint/2010/main" val="185339499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9C83-5E80-E4BA-E4CF-5F2A1300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E49B1-F7CA-5A3D-8E56-FFFCB3A3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112.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B05D13-F60B-33B5-8F0E-08FD60B94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CF66D0-7BA8-309F-A055-BC6A711E8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EAA794-EDE2-9C0C-ED55-744039F58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08B39-BC5E-155D-96D3-AEA797C43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B87FCA-2703-6537-DB7F-C3036253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7230E4-5B5A-6FB1-81E5-933ED342483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A4F15-F5C0-D110-479F-DDFB526516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802E3-FCCB-F873-30E1-48E91CDD843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BD58C-433A-FFE1-75F7-AEA6E695D9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A0FF112-169A-A141-24A7-A7C98B022B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690" y="1584000"/>
            <a:ext cx="3307441" cy="502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3996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DE8A3-CB33-57AD-8B45-60A4AE901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989F0F-C810-C9E1-D5D3-0328CAEC7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بشكل ثنائي بناء توقع حول مضمون النص من خلال العنوان والصور المرفقة به.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4EC989-9D7C-C6CA-47A9-BFB16227DE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899FF8-4E77-F341-29B4-B7810E0047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CB9D51-D07B-DC23-F1B0-63505E642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57160C-56DC-9EAF-24C2-3B00F4C64E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E44E6F-BE59-E90B-7326-3FA618C285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4CB897F-A7F6-F5B6-C0FE-9B15D7D4342F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C090A3-756D-1264-1139-A63E19EE11A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76B6A0-A349-8DEF-AC57-8A3239F8EB4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921143-D55A-CC6A-B48A-1FE390143A0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Espace réservé du texte 22">
            <a:extLst>
              <a:ext uri="{FF2B5EF4-FFF2-40B4-BE49-F238E27FC236}">
                <a16:creationId xmlns:a16="http://schemas.microsoft.com/office/drawing/2014/main" id="{41538883-F54A-4A59-1FE5-7D06FC2E943E}"/>
              </a:ext>
            </a:extLst>
          </p:cNvPr>
          <p:cNvSpPr txBox="1">
            <a:spLocks/>
          </p:cNvSpPr>
          <p:nvPr/>
        </p:nvSpPr>
        <p:spPr>
          <a:xfrm>
            <a:off x="3607495" y="3656987"/>
            <a:ext cx="5235879" cy="11154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أُحَدِّدُ تَوَقُّعي حَوْلَ مَضْمونِ ٱلنَّصِّ.</a:t>
            </a:r>
            <a:endParaRPr lang="f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AC0063-2281-7516-008F-6DDB32BDFC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1688418"/>
            <a:ext cx="3181347" cy="502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6680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9833-31A8-CBDE-615E-C379EFA1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D6A7D-F0EA-A52D-2556-736457C2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5" y="796821"/>
            <a:ext cx="7159695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التوقع؟  ما الذي جعلكما تتوقعان ذلك؟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531C17-400C-817A-E69C-D8E12C7915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A68CC71-173E-3B56-76FF-D8ED582C598D}"/>
              </a:ext>
            </a:extLst>
          </p:cNvPr>
          <p:cNvSpPr/>
          <p:nvPr/>
        </p:nvSpPr>
        <p:spPr>
          <a:xfrm>
            <a:off x="176911" y="4714801"/>
            <a:ext cx="8297719" cy="1445226"/>
          </a:xfrm>
          <a:prstGeom prst="wedgeRoundRectCallout">
            <a:avLst>
              <a:gd name="adj1" fmla="val -12457"/>
              <a:gd name="adj2" fmla="val -49257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7E7E59-14B2-AFCF-AA0B-47A97099F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9E6F22-5646-BEFC-E599-E6457192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1C37E-2DB1-2358-21D5-D161A0359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532807-5DD5-35DE-FBBD-00D70FEAE2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3DB1FF-7EFC-14E6-AEBC-6233AEDD820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61C032-AB3A-9598-3D5B-6EE2BCD2320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A1993-E5BD-FDB9-11DE-D8B35C92C70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BA14BA-F4C2-1366-91EF-55D7D61DAE2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96D5E9E-0B9A-CC16-2D6E-FA4457FE4AB5}"/>
              </a:ext>
            </a:extLst>
          </p:cNvPr>
          <p:cNvSpPr txBox="1"/>
          <p:nvPr/>
        </p:nvSpPr>
        <p:spPr>
          <a:xfrm>
            <a:off x="821519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 ٱلنَّصَّ سَيَتَحَدَّثُ عَنْ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396934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A238-A82A-2E87-0598-E0238118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4081-AF34-7570-6C31-8CF72D39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01" y="774000"/>
            <a:ext cx="7257904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اقرؤوا القصيدة قراءة صامتة وحاولوا التحقق من توقعاتكم.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8ED32B-3D58-D7DF-51DE-863572323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A6F888-D9DA-C6DC-7744-B743F55FB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4DE7B8-A008-4F51-B236-4C988D7B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8C3D80-63B1-62A5-EA17-DF0DC9680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04D1D8-DA87-09C7-84A4-FF159E053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F34325-3E25-9CA9-3742-C430D828437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E9E135-7B93-EC40-539D-1C0624DBE14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A3F3E-CEC4-FD03-6A75-EE6AD1A82C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8C1563-BC98-568B-0D70-AB46169DE4E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386CF9-BC93-F4CF-9168-1EFF677271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690" y="1584000"/>
            <a:ext cx="3307441" cy="502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5105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5E09-F5DA-0B49-9775-BB9C951F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0F323-10F7-A8B6-CF34-FB6E1DF2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45" y="71371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توقعه؟ ثم يوضح لزملائه كيف تمكن من التحقق منه.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63B9248-AAE7-956E-FF13-18825AF24B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8170" y="3550243"/>
            <a:ext cx="3739243" cy="793157"/>
          </a:xfrm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تَوَقُّعي.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42598D-8DCB-5C33-FB1E-F7B960BED4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F54454-B7AE-3024-4AC8-3B2171A2B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E4828E-C029-C3F5-8EEC-8C2B9AE48F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97EC70-794E-3CEB-D1C0-796BC3F09F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9496E5-5672-48EF-F7F8-DC66193C489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072B48-EA64-9CCB-9421-6EFB147BFF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D9AFF-E9AC-2F2F-7E19-FDC550275DF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29C4D0-DFF6-07EC-6328-D6002222D8C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10">
            <a:extLst>
              <a:ext uri="{FF2B5EF4-FFF2-40B4-BE49-F238E27FC236}">
                <a16:creationId xmlns:a16="http://schemas.microsoft.com/office/drawing/2014/main" id="{07179D7E-C41E-9249-A5E4-B0BA571D7B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</p:spPr>
      </p:pic>
      <p:pic>
        <p:nvPicPr>
          <p:cNvPr id="22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12FAA0-94F7-4C97-7A1F-3103898396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136" y="713710"/>
            <a:ext cx="792000" cy="791999"/>
          </a:xfrm>
        </p:spPr>
      </p:pic>
    </p:spTree>
    <p:extLst>
      <p:ext uri="{BB962C8B-B14F-4D97-AF65-F5344CB8AC3E}">
        <p14:creationId xmlns:p14="http://schemas.microsoft.com/office/powerpoint/2010/main" val="246768598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D759F-963A-F6BC-C891-D769597D8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6B8CF5-E480-3461-5B9A-7FEEF050F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21" y="81412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القصيدة. ضعوا أصابعكم تحت كل كلمة أقرؤها.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AFAF70-7F24-7EDD-4C6B-D94A54355E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0FC7F8-9934-083C-5628-2FAD936B0E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99038C-76A1-73EF-1776-69B33112D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E9A10C-2694-BD55-612B-FEED8D16E0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7004B36-D690-5677-8CA7-C7D0E20622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3F5C9D-3E43-4E92-6140-BF7682AE316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D9630A-E728-3C71-E933-664D1A62FD5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0D5D9-9209-C3EA-277F-CFC3DD9D0E1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907E74-9D7F-7D77-14CB-42D0A31E9BA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BE642D-BAAD-EB57-77EA-15AD73B96E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690" y="1584000"/>
            <a:ext cx="3307441" cy="502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2456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8E959-12E7-DC1C-152F-FB3FA929A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8A4FFC-A908-9D96-FF55-7484889C3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77" y="804984"/>
            <a:ext cx="7083188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القصيدة  قراءة هامسة وتدربوا على إلقائها بشكل معبر.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203FC-5974-64B5-4CB6-D7696332C6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0AD230-F698-CF82-7EB8-3C9695DAF0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48AC79-C9A0-C231-AD9F-145AB068E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AD015D-D3B8-31B4-0D12-2A11207520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866BB0-A211-E21F-C050-9678BE5645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57FDDB-A620-D54B-F9DD-21DA1E20E7D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B3EFA-0806-2C85-5124-F767679E779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AC7E69-CF89-04F3-5634-1012D24F170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E4BC50-7DEF-2672-5335-E327555D65C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2E78FA-5693-EFA5-13D9-F18EED9377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690" y="1584000"/>
            <a:ext cx="3307441" cy="502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8227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5ED6F-31B7-EC11-BF1C-6DB8E166F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CD8F0-8994-42C9-91CB-6C674F8D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11" y="797313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بشكل معبر مستحضرا الضوابط التالية؟ سنحدد صاحب أحسن إلقاء.</a:t>
            </a:r>
          </a:p>
        </p:txBody>
      </p:sp>
      <p:pic>
        <p:nvPicPr>
          <p:cNvPr id="8" name="Image 7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ACB44862-8138-150F-4E8A-324A2353E7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18D054-6DC4-8212-83DD-40ACA69F1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06D4DE-DBD1-DB95-90EB-62928C852B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9593DC-0990-74FB-9420-F3AA2D0A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9990A1-002F-F7FA-BDB7-35A963CE96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44E633-9C88-418D-5BB2-D6ACB5A0E1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5238E1-AE82-2056-036F-F77F72B4822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93DDFB-21EE-EA2C-2C39-72CB107E2FD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843D9C-7E28-5F00-F1AE-85F4AB79443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DB192B-9B42-8669-92DD-35C0A9D12E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F25186-AD03-882B-46F8-ABFD4CF2FF02}"/>
              </a:ext>
            </a:extLst>
          </p:cNvPr>
          <p:cNvGrpSpPr/>
          <p:nvPr/>
        </p:nvGrpSpPr>
        <p:grpSpPr>
          <a:xfrm>
            <a:off x="613358" y="3374252"/>
            <a:ext cx="7742242" cy="584775"/>
            <a:chOff x="221753" y="2354115"/>
            <a:chExt cx="7742242" cy="584775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C609D0C-BF10-0C6F-929F-DB28D9C71FDF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F9DDCCC5-1E39-0879-2023-A7B9538E7A0F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أَتَقَمَّصُ ٱلْمَشاعِرَ ٱلَّتي تُعَبِّرُ عَنْها كُلُّ عِبارَةٍ</a:t>
              </a:r>
              <a:r>
                <a:rPr lang="f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لِيَتَّضِحَ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ٱلْمَعْنى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2E809D4-1432-D9CF-D00C-431FC2B11D39}"/>
              </a:ext>
            </a:extLst>
          </p:cNvPr>
          <p:cNvGrpSpPr/>
          <p:nvPr/>
        </p:nvGrpSpPr>
        <p:grpSpPr>
          <a:xfrm>
            <a:off x="613358" y="4396898"/>
            <a:ext cx="7742242" cy="584775"/>
            <a:chOff x="221753" y="2354115"/>
            <a:chExt cx="7742242" cy="584775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468C6E3-E4A9-CE97-39DC-156D675B02E7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90ABE12-3F16-1565-F521-3D78585E218E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أَحْتَرِمُ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ٱلْإيقاعَ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16C121EB-C948-A44F-6420-8ADBF5BBC730}"/>
              </a:ext>
            </a:extLst>
          </p:cNvPr>
          <p:cNvGrpSpPr/>
          <p:nvPr/>
        </p:nvGrpSpPr>
        <p:grpSpPr>
          <a:xfrm>
            <a:off x="291071" y="2313603"/>
            <a:ext cx="8064529" cy="1077218"/>
            <a:chOff x="-100534" y="2322169"/>
            <a:chExt cx="8064529" cy="1077218"/>
          </a:xfrm>
        </p:grpSpPr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65970BBA-AF3B-5C9E-CE8F-700BD97F51A0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4D1DC8A4-AA5C-CB6F-2F3C-15430C55D2DB}"/>
                </a:ext>
              </a:extLst>
            </p:cNvPr>
            <p:cNvSpPr txBox="1"/>
            <p:nvPr/>
          </p:nvSpPr>
          <p:spPr>
            <a:xfrm>
              <a:off x="-100534" y="2322169"/>
              <a:ext cx="7596529" cy="107721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أَصِلُ ٱلْكَلِماتِ بَعْضَها بِبَعْضٍ (لا أَنْطِقُ هَمْزَةَ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ٱلْوَصْلِ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في وَسَطِ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ٱلْكَلامِ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) ؛</a:t>
              </a:r>
            </a:p>
            <a:p>
              <a:pPr algn="r" rtl="1"/>
              <a:endParaRPr lang="fr-FR" sz="3200" dirty="0">
                <a:solidFill>
                  <a:srgbClr val="424D7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374886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31B6C-C133-E2C4-4E9B-63F152A75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D4A92A-594B-5A1C-69E4-AE29B53DE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60" y="805965"/>
            <a:ext cx="7118168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أسئلة الفهم العام. من يقرأ السؤال ثم يجيب عنه؟ </a:t>
            </a: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الجواب بشكل تفاعلي بين التلاميذ. )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546F59-2494-F039-3C34-8DA7189590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DD01A0-E792-50F7-12E2-39754E7DC27E}"/>
              </a:ext>
            </a:extLst>
          </p:cNvPr>
          <p:cNvSpPr/>
          <p:nvPr/>
        </p:nvSpPr>
        <p:spPr>
          <a:xfrm>
            <a:off x="1160109" y="1661413"/>
            <a:ext cx="7607555" cy="159207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ar-AE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A21A9DB-56B1-38B0-D358-68FF2CD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DAEE35-4263-2250-0273-AEDD793F49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34330B-05A6-F848-25FA-280E7C81F7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DE4EEF-9052-7B03-1984-A4E8868EC6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49EE62-C9AE-2060-2CA9-EE2323979E2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79A31D-F9F2-856D-70AD-2906ABE949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050116-7358-8AEF-30E6-ECDDCE59C99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702FE2-61B9-A307-B6FE-E46A7812CF9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A2C1058F-AE59-0B59-8096-0DD06C0B8844}"/>
              </a:ext>
            </a:extLst>
          </p:cNvPr>
          <p:cNvSpPr txBox="1"/>
          <p:nvPr/>
        </p:nvSpPr>
        <p:spPr>
          <a:xfrm>
            <a:off x="1213189" y="3059493"/>
            <a:ext cx="674281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كَمْ عَدَدُ أَبْياتِ ٱلْقَصيدَةِ</a:t>
            </a:r>
            <a:r>
              <a:rPr lang="ar-AE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5185394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67DBE-DED3-E08E-AE46-5540CF8F6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C0A91-CA89-CD4D-F002-85CFE76C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09" y="789636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91B9D0-993E-AF95-EA10-5F0A67D472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9A417D-162D-27AF-8C9B-82F362E38E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14BCE7-4104-D7E2-2954-D45740BF0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C8F0C5-9BA5-7D6F-2DB2-14C4069FA0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D31888-2535-85A0-E7C3-376CA2E9A4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C56503F-7DD3-A951-2DCC-A1510511AB1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CB68C0-E1BC-0175-A5B0-1204F3CB107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BCD905-0D5E-9E24-5A51-F26133859EA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17C523-07B7-215B-53DD-8C35CE6A0FD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11421D3C-A287-EE1A-B5F0-CFDD00778671}"/>
              </a:ext>
            </a:extLst>
          </p:cNvPr>
          <p:cNvSpPr txBox="1"/>
          <p:nvPr/>
        </p:nvSpPr>
        <p:spPr>
          <a:xfrm>
            <a:off x="827215" y="3162555"/>
            <a:ext cx="7331265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ٱلْمَوْضوعُ ٱلَّذي تَتَحَدَّثُ عَنْهُ ٱلْقَصيدَةُ؟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74253775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EB376-CABA-7FAB-A75F-1E8BDE50B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05774E-CE5E-B468-E247-23487621E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123" y="789637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D57216-7316-B431-75BA-8489F12932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8E3FB4-ED42-F918-EBFF-0EDED4B6C1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BAE347-37DB-4D1B-53C2-3C077561B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0EDF0D-88D3-3B0E-E4E9-A22ECA4F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C08616-BECB-A8E2-810B-C46472E06F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C09858-0864-208E-CFE8-6BD00D328DC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9B39A5-2593-2892-1B4C-90F87749F5A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6B0AE-00F8-04EF-5664-625EECEB6D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542D69-76F0-B151-0FFE-DDF70AD215A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4A538DA8-F037-18D6-01A6-BEEE1A90C2FA}"/>
              </a:ext>
            </a:extLst>
          </p:cNvPr>
          <p:cNvSpPr txBox="1"/>
          <p:nvPr/>
        </p:nvSpPr>
        <p:spPr>
          <a:xfrm>
            <a:off x="773911" y="3156373"/>
            <a:ext cx="7578089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مَنْ يُخاطِبُ </a:t>
            </a:r>
            <a:r>
              <a:rPr lang="ar-MA" dirty="0" err="1"/>
              <a:t>ٱلشّاعِرُ</a:t>
            </a:r>
            <a:r>
              <a:rPr lang="ar-MA" dirty="0"/>
              <a:t> في هذِهِ ٱلْقَصيدَةِ؟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33429694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00D1F-387D-B3C8-CB3B-739251F50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146122-E420-F832-ABE4-887A469BD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123" y="789637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8DAFA4-FDF6-8479-4547-04989206A6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0DBABF-C4CD-968A-6530-6C71641C51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734EA83-8521-ED38-2F56-81E43E4E68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0E9D575-2402-0B7B-6D5B-E1CFF22EB0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4B236F-ED5C-01FA-5544-F7D0896F03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40ACCA-BA1D-FC23-7A42-4E0A0896FB0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AC4A3C-CF44-4869-048B-7EE81DF91C4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1E88E-C7AD-80E2-1CC3-7C51FCBE016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A3B786-8A5F-3212-BFD7-55937300F33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897C627A-705B-F2E2-3B52-62D74B1E0106}"/>
              </a:ext>
            </a:extLst>
          </p:cNvPr>
          <p:cNvSpPr txBox="1"/>
          <p:nvPr/>
        </p:nvSpPr>
        <p:spPr>
          <a:xfrm>
            <a:off x="773911" y="3156373"/>
            <a:ext cx="7578089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</a:t>
            </a:r>
            <a:r>
              <a:rPr lang="ar-MA" dirty="0" err="1"/>
              <a:t>ٱلْأَشْياءُ</a:t>
            </a:r>
            <a:r>
              <a:rPr lang="ar-MA" dirty="0"/>
              <a:t> ٱلَّتي يَحْصُلُ عَلَيْها </a:t>
            </a:r>
            <a:r>
              <a:rPr lang="ar-MA" dirty="0" err="1"/>
              <a:t>ٱلشّاعِرُ</a:t>
            </a:r>
            <a:r>
              <a:rPr lang="ar-MA" dirty="0"/>
              <a:t> في بِلادِهِ؟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33258811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3C292-EC5D-8403-8E5C-1F45E4AE8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517C43-69E9-9699-9146-2E80AF0F1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63" y="805965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C4391E-C152-6BAD-B00C-2685DAC17C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F075A5-2871-5908-F988-4F724292D717}"/>
              </a:ext>
            </a:extLst>
          </p:cNvPr>
          <p:cNvSpPr/>
          <p:nvPr/>
        </p:nvSpPr>
        <p:spPr>
          <a:xfrm>
            <a:off x="706098" y="3281508"/>
            <a:ext cx="8041902" cy="1964465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ٱلْأَشْياءُ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ٱلَّتي يَجِبُ عَلى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ٱلشّاعِرِ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 أَنْ يَفْعَلَها تُجاهَ بِلادِهِ؟</a:t>
            </a:r>
            <a:endParaRPr lang="ar-AE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CD88CE-585E-E672-DAAE-5C08318C3D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98E42C-EE74-6D9D-15A0-01CFDC8CD0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5F3E34-864E-69C5-617E-F82902F89D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80D6F9D-B3F9-798B-4F23-918A55835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32FA785-7683-23E3-F32B-00E5EE1250E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C86AE3-9336-0F15-34A4-12D7AAD638E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D256F9-311B-A6D3-BCC0-B0B63644E07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78C3A5-CDD7-EE83-F990-89D9709DF6A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8890776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B7F5-A5B7-BD77-D1EB-E31EE0B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A6DBFF-E764-935D-815C-1244CB52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07" y="746648"/>
            <a:ext cx="691220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رقم -113-. أجيبوا عن أسئلة استثمار معجم النص.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407BAA-A986-0063-9B75-4FB8A96B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2990F1-5335-67F4-C6A1-D159FEEF9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990E89-A1F7-C7CD-F6CD-2CE29FDCBA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FEE2F-8F08-5449-E528-71B04DE49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CB8866-7DC8-C38B-FFBA-7142A097554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95569-DBB5-36BD-9544-144330F92DF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5A9E6-BB85-AD36-7980-518BD7CAD13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B8413B-6473-C090-B993-8FECD9DBC67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E72350-F480-16FF-5883-277A13263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AA3C4C-A4E6-FC61-4EA4-E7B14404F9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535" y="1457488"/>
            <a:ext cx="3500631" cy="53694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ECE6D7-5D75-B252-15E8-3F34A9F475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4535" y="2270288"/>
            <a:ext cx="3500651" cy="123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8655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CF603-6C78-CEDF-8C41-33C0C18C5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C8712-638F-94D8-9046-F4A99A2CF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07" y="746648"/>
            <a:ext cx="691220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52F4C9-F330-B12A-0E44-45BB7537DA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3AF17B-3425-C8FA-79F3-8E57449B1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481334-C01E-3280-2B1E-85E7A2DDBA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66B875-7C28-0E69-AABE-733F5CD508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603FB4-8798-CC9C-069B-0A881ECAB26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19969B-C5A3-4C2D-FFA9-B0176E98A56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9E8886-2D0D-77C6-0104-103A6EE8329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D73D12A-FE35-2267-4E27-3860ACE71B3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AF08CB-E680-02E1-5901-B90EFF9A63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48B8F-7E09-0E82-A8C3-E09D756736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755" y="2000126"/>
            <a:ext cx="7262489" cy="388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6576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8A428-9C35-E93C-B369-4E16C6DA6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2CEC07-3BB7-7C2E-AB27-91E4D3A21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07" y="746648"/>
            <a:ext cx="691220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ACB0137-18C1-13AD-A656-C816F6050B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A1FFD4-0990-6F67-EC65-A42F16E3E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D5AB00-5D1D-FD42-89AD-1A63CBA5F5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E61749-BDBA-4060-EDC2-28B96858AD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BB45823-7B32-DD0E-1D23-6B200194310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00171B-318C-7F5E-CB95-CC645BFB8BB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3EAECB-CC3D-4DCF-9214-D326350325D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912D1C-0582-6F21-2FA7-0895E8F0464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FB01F4-8E3C-4BA7-2ACC-4032AC5BAE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069981-B308-6FDC-D35C-64ED8EA9E4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921" y="2000126"/>
            <a:ext cx="7965440" cy="41112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BC88DFF-4457-D2AF-8785-2B0F5CE402E8}"/>
              </a:ext>
            </a:extLst>
          </p:cNvPr>
          <p:cNvSpPr txBox="1"/>
          <p:nvPr/>
        </p:nvSpPr>
        <p:spPr>
          <a:xfrm>
            <a:off x="4693045" y="4487542"/>
            <a:ext cx="30688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أَلْعَبُ- اَلْأُسْرَةُ- اَلْمَدْرَسَةُ-حِضْنُها- تَحِنُّ- تَرْعى.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845C81-3424-47B3-2B65-C217AC3E70A5}"/>
              </a:ext>
            </a:extLst>
          </p:cNvPr>
          <p:cNvSpPr txBox="1"/>
          <p:nvPr/>
        </p:nvSpPr>
        <p:spPr>
          <a:xfrm>
            <a:off x="781282" y="4528344"/>
            <a:ext cx="34739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بِلادي-اَلْأَمانُ-اَلسَّلامُ- صَوْنُ اَلْبِلادِ-اَلْحُرِّيَّةُ.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748AC9-C4C2-5E66-A493-401A104BA782}"/>
              </a:ext>
            </a:extLst>
          </p:cNvPr>
          <p:cNvSpPr txBox="1"/>
          <p:nvPr/>
        </p:nvSpPr>
        <p:spPr>
          <a:xfrm>
            <a:off x="6227483" y="2476893"/>
            <a:ext cx="15077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اَلْواجِبُ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C4BEFE8-CA1B-124E-D28F-CBDEC28AB9C3}"/>
              </a:ext>
            </a:extLst>
          </p:cNvPr>
          <p:cNvSpPr txBox="1"/>
          <p:nvPr/>
        </p:nvSpPr>
        <p:spPr>
          <a:xfrm>
            <a:off x="3497019" y="2476893"/>
            <a:ext cx="15077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اَلْخَوْفُ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09207B7-C914-7076-809B-CB48789A796A}"/>
              </a:ext>
            </a:extLst>
          </p:cNvPr>
          <p:cNvSpPr txBox="1"/>
          <p:nvPr/>
        </p:nvSpPr>
        <p:spPr>
          <a:xfrm>
            <a:off x="1811464" y="2476892"/>
            <a:ext cx="15077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جَنَّةٌ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099170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DC562-D3C4-F0FC-6D1B-4106B842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69354"/>
            <a:ext cx="7298644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نواصل، سنلعب لعبة المرادفات. خذوا ألواحكم. الفائز من استطاع تحديد أكبر عدد من المرادفات.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B27676-1EFD-FFD2-7B9B-952BBDC508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ECC11D-F2C0-E2DB-1727-8CDB35D908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64D9F7-947C-2278-DB7F-63C965B0E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9627BE-2485-36E7-51C7-F3CEA09A0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954A4C-7FDD-658C-A6BC-49BC3C05706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9404B0-7678-8B4E-1DBC-D2BAABE234E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DC08F-1228-1EA5-BF54-A8DA8A2E6CE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4976EE-4F25-6F9F-4CDC-419C90FC91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583B2D-E0BD-EA2B-FB5E-D514B7737E17}"/>
              </a:ext>
            </a:extLst>
          </p:cNvPr>
          <p:cNvSpPr txBox="1"/>
          <p:nvPr/>
        </p:nvSpPr>
        <p:spPr>
          <a:xfrm>
            <a:off x="2018452" y="3106969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ٱلْمُرادِفاتِ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7F7156-3EC5-5052-34E6-7CC37D484F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781450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C6FC4-8724-CEFA-F7F9-DD0A17947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AEAC3D-F4F0-7C51-87DD-CB8769693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DBC67-E382-182B-E38B-86A551C7FC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B7F86B-8AE3-C3CB-296B-01618F4102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E0E4A13-82F2-79D5-971D-94F2396635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075778-19B5-BDB7-ADDE-DDFAA4A4F5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EDAB43-E345-5917-1737-29D848F32633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CAC487-D399-3459-7C4B-694CA1D07D1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D08233-3897-04C6-49AC-89162684555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186B8D-7FF3-6A6F-3D2A-2F373AA2A28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201A13-0600-5968-9A87-593E48247442}"/>
              </a:ext>
            </a:extLst>
          </p:cNvPr>
          <p:cNvSpPr txBox="1"/>
          <p:nvPr/>
        </p:nvSpPr>
        <p:spPr>
          <a:xfrm>
            <a:off x="2824840" y="1964769"/>
            <a:ext cx="3391143" cy="14642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مُغْرَمُ 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B3BBB-026D-3EC5-1B12-8A030896CE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FA457B8-40CD-AD75-2313-5A1DC9B695CF}"/>
              </a:ext>
            </a:extLst>
          </p:cNvPr>
          <p:cNvSpPr txBox="1"/>
          <p:nvPr/>
        </p:nvSpPr>
        <p:spPr>
          <a:xfrm>
            <a:off x="1139866" y="4360218"/>
            <a:ext cx="6761089" cy="1964509"/>
          </a:xfrm>
          <a:prstGeom prst="round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أنا يا بِلادي فَتىً </a:t>
            </a:r>
            <a:r>
              <a:rPr lang="ar-MA" sz="4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مُغْرَمُ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وَلي فيكِ شَمْسٌ وَلي أنْجُمُ</a:t>
            </a:r>
          </a:p>
        </p:txBody>
      </p:sp>
    </p:spTree>
    <p:extLst>
      <p:ext uri="{BB962C8B-B14F-4D97-AF65-F5344CB8AC3E}">
        <p14:creationId xmlns:p14="http://schemas.microsoft.com/office/powerpoint/2010/main" val="81346812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27A60-7ECA-8054-070D-1FE22E4AB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188831-B089-033C-E3B0-F5603598B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9F5E2A-0E46-B74B-1DF1-11D4844E1F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5460E2-8C8B-9AFC-3A1E-F4A024A03F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E75413-2C24-A91C-C653-0CC5AF6400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43C036-E8D3-CD7E-4CCA-2B4C24F2A4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97260F-1329-81B5-0F64-A657F9565CF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14A590-A263-8D9B-D73F-D8E040B5FDB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81158-9D65-B8A0-6891-37AAD895DB2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341DEC-552B-E82A-1E5D-88765EE5B06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D9A32D-11C6-CF03-80DF-39B3A377EA0E}"/>
              </a:ext>
            </a:extLst>
          </p:cNvPr>
          <p:cNvSpPr txBox="1"/>
          <p:nvPr/>
        </p:nvSpPr>
        <p:spPr>
          <a:xfrm>
            <a:off x="2824840" y="1964769"/>
            <a:ext cx="3391143" cy="14642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أَنْعَمُ 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945686-0FA4-16A4-20A5-BADC4E7FD6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7D3DBF-4515-7E80-B1D9-A3289ED68EFF}"/>
              </a:ext>
            </a:extLst>
          </p:cNvPr>
          <p:cNvSpPr txBox="1"/>
          <p:nvPr/>
        </p:nvSpPr>
        <p:spPr>
          <a:xfrm>
            <a:off x="1139868" y="4604058"/>
            <a:ext cx="6761089" cy="1964509"/>
          </a:xfrm>
          <a:prstGeom prst="round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ونِلْتُ سَلامي مَعَ ٱلْآخَرينَ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وَصِرْتُ بِحُرِّيَتي </a:t>
            </a:r>
            <a:r>
              <a:rPr lang="ar-MA" sz="4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أَنْعَمُ</a:t>
            </a:r>
          </a:p>
        </p:txBody>
      </p:sp>
    </p:spTree>
    <p:extLst>
      <p:ext uri="{BB962C8B-B14F-4D97-AF65-F5344CB8AC3E}">
        <p14:creationId xmlns:p14="http://schemas.microsoft.com/office/powerpoint/2010/main" val="282521791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AD5E-005C-F1FB-D680-1DEDB01B2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44330-1D5B-71FB-81A7-BB0B7177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E675A0-15BB-9A14-4BFD-9291CB30D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C8B017-044C-831A-D047-720FBCDD18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D40677-01C0-FA57-78BD-2759F7222B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9E45AD-ED20-035E-3CC9-C74CC0B5B2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B88654-0553-5A2D-5F47-C705FFCCC98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8F7217-686B-03E2-16A8-55CAF189D32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435440-2864-1FAE-B5F2-A4296DBC5F1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94F617-DFEC-FEB6-CADB-B37A8EE762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AE19DD-F9B3-D873-36E2-593C655990F2}"/>
              </a:ext>
            </a:extLst>
          </p:cNvPr>
          <p:cNvSpPr txBox="1"/>
          <p:nvPr/>
        </p:nvSpPr>
        <p:spPr>
          <a:xfrm>
            <a:off x="2824840" y="1964769"/>
            <a:ext cx="3391143" cy="14642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أُميطُ 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28CB2D-A13F-26B6-19F7-652E0286A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63F221A-8C56-9E33-7694-ACA85DFEEC58}"/>
              </a:ext>
            </a:extLst>
          </p:cNvPr>
          <p:cNvSpPr txBox="1"/>
          <p:nvPr/>
        </p:nvSpPr>
        <p:spPr>
          <a:xfrm>
            <a:off x="1139868" y="4604058"/>
            <a:ext cx="6761089" cy="1964509"/>
          </a:xfrm>
          <a:prstGeom prst="round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وَمِنْ واجِبي أَنْ </a:t>
            </a:r>
            <a:r>
              <a:rPr lang="ar-MA" sz="4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أُميطَ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ٱلْأَذى</a:t>
            </a:r>
            <a:endParaRPr lang="fr-FR" sz="32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فَإِنَّ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ٱلطَّريقَ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بِهِ تَأْلَمُ</a:t>
            </a:r>
            <a:endParaRPr lang="fr-FR" sz="32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16129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0343E-9022-4C67-434E-7D1A0F57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55002-B2DB-127F-4971-A4A5A69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11E924-37E5-1FFD-4C88-A328116B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DA19A-30A5-4E7F-C534-DDB97243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E2F2EC-9E66-AD9F-9EBF-00B495AA92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80A923-3D1B-6733-082E-3F00F59D68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75AF63-7DD3-E1E3-58D3-430D5AD4C73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C13133-BC87-48D3-0C29-CBB26A6D070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DB4439-B9A9-A796-981E-F75F3D23B99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83E9D9-9C2C-7612-2ED8-1D021A005CD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55FF4-490A-863F-F923-FA565013BB19}"/>
              </a:ext>
            </a:extLst>
          </p:cNvPr>
          <p:cNvSpPr txBox="1"/>
          <p:nvPr/>
        </p:nvSpPr>
        <p:spPr>
          <a:xfrm>
            <a:off x="2018452" y="310474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صَوْنٌ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9B3CA4-38AA-EB8B-3934-D5E2C4576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662856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3C80F-1426-02A8-A1AE-1A40EA1A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4D79A-24B9-FB67-D065-F1B4E473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مرادف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37F1BF-1FCC-0F73-A785-78C2951F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A6354-A0A0-F842-73C3-67C6F74F00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1628CF-045C-BC0B-961C-73A6A525C9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1874C5-4419-7630-ECB6-1C321668E8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B743B7-3985-6A25-5F33-A716872702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A5777-265D-E4E2-AF50-C757969E0EB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9630F-ECCB-14FF-6DA5-D20B4AFE5F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EAF2FF-FF0D-3644-D680-3A00908DD3C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354101-2613-2463-F80C-778AAF007F15}"/>
              </a:ext>
            </a:extLst>
          </p:cNvPr>
          <p:cNvSpPr txBox="1"/>
          <p:nvPr/>
        </p:nvSpPr>
        <p:spPr>
          <a:xfrm>
            <a:off x="2090422" y="3136476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وَطَنٌ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8D65A7-3BCE-0A2F-2109-089925C0D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133304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4801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599424" y="3159000"/>
            <a:ext cx="594515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أستخرج وأستنتج  معلومات من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392471" y="1771950"/>
            <a:ext cx="4706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العطاء المتبادل( ح2).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3384" y="982567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451" y="1771031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00" y="81314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القراءة. من يحاول إلقاء القصيدة محترما الضوابط التالية: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21F8C2-6443-8A32-03CE-D76DF8C41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0D0CF4B-BEF9-68D0-525B-08AB8BB8EB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46108" y="1484313"/>
            <a:ext cx="792000" cy="792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B318E15-1BB1-85C3-0CE0-534C933E3024}"/>
              </a:ext>
            </a:extLst>
          </p:cNvPr>
          <p:cNvGrpSpPr/>
          <p:nvPr/>
        </p:nvGrpSpPr>
        <p:grpSpPr>
          <a:xfrm>
            <a:off x="291071" y="2313603"/>
            <a:ext cx="8064529" cy="1077218"/>
            <a:chOff x="-100534" y="2322169"/>
            <a:chExt cx="8064529" cy="1077218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1702A8D6-B87C-CD30-C333-1DDB3DCC1F94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A252638-4E29-F766-4C04-E393931F21BD}"/>
                </a:ext>
              </a:extLst>
            </p:cNvPr>
            <p:cNvSpPr txBox="1"/>
            <p:nvPr/>
          </p:nvSpPr>
          <p:spPr>
            <a:xfrm>
              <a:off x="-100534" y="2322169"/>
              <a:ext cx="7596529" cy="107721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أَصِلُ ٱلْكَلِماتِ بَعْضَها بِبَعْضٍ (لا أَنْطِقُ هَمْزَةَ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ٱلْوَصْلِ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في وَسَطِ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ٱلْكَلامِ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) ؛</a:t>
              </a:r>
            </a:p>
            <a:p>
              <a:pPr algn="r" rtl="1"/>
              <a:endParaRPr lang="fr-FR" sz="3200" dirty="0">
                <a:solidFill>
                  <a:srgbClr val="424D7B"/>
                </a:solidFill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B74761-45C5-D35E-E5D5-20407D918D8D}"/>
              </a:ext>
            </a:extLst>
          </p:cNvPr>
          <p:cNvGrpSpPr/>
          <p:nvPr/>
        </p:nvGrpSpPr>
        <p:grpSpPr>
          <a:xfrm>
            <a:off x="613358" y="3374252"/>
            <a:ext cx="7742242" cy="584775"/>
            <a:chOff x="221753" y="2354115"/>
            <a:chExt cx="7742242" cy="584775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3B6A6943-8A7D-05FA-9F16-E96D1A89DEE9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5E0334E-0E5B-50E6-F994-131AF2F66B5F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أَتَقَمَّصُ ٱلْمَشاعِرَ ٱلَّتي تُعَبِّرُ عَنْها كُلُّ عِبارَةٍ</a:t>
              </a:r>
              <a:r>
                <a:rPr lang="f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لِيَتَّضِحَ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ٱلْمَعْنى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ADA9BB7-E492-81A9-9DB9-FA13F0526050}"/>
              </a:ext>
            </a:extLst>
          </p:cNvPr>
          <p:cNvGrpSpPr/>
          <p:nvPr/>
        </p:nvGrpSpPr>
        <p:grpSpPr>
          <a:xfrm>
            <a:off x="613358" y="4396898"/>
            <a:ext cx="7742242" cy="584775"/>
            <a:chOff x="221753" y="2354115"/>
            <a:chExt cx="7742242" cy="584775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7AD4F2E4-6D62-11E5-992E-7B7FE6417B3D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E1EB5C06-4364-A08A-4ED2-DFD786678E6C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أَحْتَرِمُ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ٱلْإيقاعَ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680526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D2CA5-7AFF-2CF1-DE8E-4A6EF3F2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EA2A70-BFEC-8638-CC2F-52E78938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كراساتكم، الصفحة 113. أجيبوا عن  الأسئلة المحددة على الشريحة.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D2BC80-C84A-39CA-4171-ACE11ABFC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82B224-DCC0-4790-6DD5-B4ACA22A7B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D327F0-5160-EEC8-1939-2D7E0DBCFB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7ADB63-8B3A-F70A-953B-DB4B5FDC43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A1C529-535D-3C7A-2D0B-B156FBADBE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170F8E-1926-4E0E-663C-B2FB08D0BB1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F6F950-EF21-C7A9-08ED-251D0368DAD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7A3F88-4C7B-6512-0E0D-40991E19B7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3E93CD-CFFD-FBA3-266F-21798B6DB17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8976797-B1E8-5173-AF99-54DB8ECC7D3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EDF1C2-5F4C-9F18-70F0-F8BB256E33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535" y="1457488"/>
            <a:ext cx="3500631" cy="53694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EF58E7-EA7E-FF75-DB92-8EC32E7A34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4515" y="3698240"/>
            <a:ext cx="3500651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03796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97FC8-A677-2A1E-268B-2792C6B6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5494C5-9259-10E0-0F81-3BD6459A9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من يحدد الكلمات المفاتيح التي ساعدته على فهم السؤال الأول ثم يجيب عنه؟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الأجوبة ثم الانتقال إلى السؤال الموالي.)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4D8AF9-77BB-9A24-0D49-F440BF2667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84C7AE-6760-F921-2CA5-3FA2FB7743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1B2BFA-87D6-A305-29B8-DE3440DDA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23B6AC-5B85-2F11-DC8A-71B442731D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430CF7-0A3B-B292-FD14-98F1D67A784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D9EFD8-7C4A-F4EF-BB8C-0C26E4A1A9C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124A15-391B-72E1-9DC5-1363E7E518E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119016-A816-2DB8-3BD0-9EDB33C825D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F195C8-C706-98B1-7FC9-3C9717550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6EBDA9-C67E-5FA8-865C-B39A82437E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0554" y="1524546"/>
            <a:ext cx="3500651" cy="50190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7F4D73-F7C4-0ABF-4475-F2042CC0BF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0554" y="3824222"/>
            <a:ext cx="3500651" cy="112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2802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CAC7A-C33A-45B4-7DB0-4FB8AC19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40EEF-6FC3-A8FE-BF2C-DC5CDC9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كراستكم. 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EB2780-57FC-F6A9-5857-440A2B7B4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095715-C094-E663-0BE2-FDD032BC7B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07F51F-6170-AD6F-0E2A-6AEA99BDA0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5E30DF-CF7B-F062-AB5C-036D176E0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634461-0F14-12C3-CF90-47D6980C1B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DAD8CE2-31F3-9E5C-3BF8-E1E2CC71F15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D6D695-A5A1-C87E-0A45-ACC134ACA8C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05F5D-3C55-01C7-E309-7AC1AD3AFF1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CC0ABC-A592-FC84-4D5F-7E937F7DDF9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D78A69-C0D7-22BB-E926-7B9DD77FC580}"/>
              </a:ext>
            </a:extLst>
          </p:cNvPr>
          <p:cNvSpPr txBox="1"/>
          <p:nvPr/>
        </p:nvSpPr>
        <p:spPr>
          <a:xfrm>
            <a:off x="501900" y="1938349"/>
            <a:ext cx="7986014" cy="3970318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حُقوقُ ٱلْأَطْفالِ ٱلَّتي وَرَدَتْ في ٱلْقَصيدَةِ هِيَ: حَقُّ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حَقُّ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ٱلْحُرِّيَّةِ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حَقُّ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ٱللَّعِبِ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حَقُّ ٱلتَّعْليمِ في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ٱلْمَدارِسِ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حَقُّ ٱلْعَيْشِ في كَنَفِ أُسْرَةٍ.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واجِباتُ ٱلْأَطْفالِ ٱلَّتي وَرَدَتْ في ٱلنَّصِّ هِيَ: اِحْتِرامُ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ٱلْجَميعِ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إِعانَةُ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ٱلضَّعيفِ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إِماطَةُ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ٱلْأَذى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ٱلطَّريقِ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صَوْنُ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ٱلْبِلادِ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وَٱلْحِفاظُ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عَلَيْها.</a:t>
            </a:r>
            <a:endParaRPr lang="a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3525" marR="0" lvl="0" indent="-26352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يَقْصِدُ ٱلْكاتِبُ أَنَّ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ٱلْعَلاقَةَ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ٱلْوَطَنِ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وَأَبْنائِهِ عَلاقَةٌ تَبادُلِيَّةٌ؛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فَٱلْوَطَنُ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يَمْنَحُ أَبْناءَهُ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ٱلْأَمانَ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وَٱلْحُرِّيَّةَ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وَٱلتَّعْليمَ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وَفي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ٱلْمُقابِلِ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يَجِبُ عَلى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ٱلْأَبْناءِ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يُؤَدّوا واجِباتِهِمْ نَحْوَ وَطَنِهِمْ وَمُجْتَمَعِهِمْ.</a:t>
            </a:r>
          </a:p>
          <a:p>
            <a:pPr marL="263525" marR="0" lvl="0" indent="-263525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اَلَّذي يَدُلُّ عَلى حُبِّ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ٱلشّاعِرِ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لِوَطَنِهِ قَوْلُهُ: "أَنا يا بِلادي فَتىً مُغْرَمُ"، وَشُكْرُهُ بِلادَهُ عَلى كُلِّ شَيْءٍ، وَوَصْفُهُ لَها بِأَنَّها "اَلْوَطَنُ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ٱلْأَعْظَمُ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413249968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36E3-A00E-57AE-5079-A315EF91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79F2C3-3298-A4E0-020C-AA3008783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3778B9-02FC-1C84-32F8-147B6595D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833EBD-F03D-0C4F-714C-1F4E817AA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B0F7D6-B1D1-087C-C33E-C33179962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9F625-E160-A640-F1F5-BC52A447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FA43AE-C28C-0C32-EC27-74074078867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81ACAA-9D9A-58D2-1A26-C4E2EEF7A2F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6010CE-096C-5439-060A-F89E38FE5C2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3B2681-7D51-C9E6-9418-52260AFA745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7C6E12A-B329-E145-1457-B68CDE69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3" y="789637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بالأفكار التي عبر عنها الشاعر من خلال القصيدة؟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9E124B-827B-AA86-2CC5-CBACF489549E}"/>
              </a:ext>
            </a:extLst>
          </p:cNvPr>
          <p:cNvSpPr/>
          <p:nvPr/>
        </p:nvSpPr>
        <p:spPr>
          <a:xfrm>
            <a:off x="643516" y="3135342"/>
            <a:ext cx="7873999" cy="1406177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عَبَّرَ عَنْها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ٱلشّاعِرُ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خِلالِ ٱلْقَصيدَةِ؟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148495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FCE5-677E-FE3E-BBE6-2C91F44C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229C663-3EA6-FA24-2353-C7E2D997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21" y="795361"/>
            <a:ext cx="722847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وأنجزوا نشاط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أستعد لفهم النص» ثم ركبوا المفردات في جمل مفيدة.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7E9324-AF56-B616-D068-AAA1BADE20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E4D454-37C9-BA67-12A8-F2490D60F8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AE894-7818-C777-B061-7848A98623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083AFB-1544-BF8C-41C0-D286010F8A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44947B-6C6D-5080-B75C-D04C3A7434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04A2F-A79E-EA60-B9DD-997DD2F5750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C22DE6-AB5F-102A-6C96-DA961C51246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BF9D73-B3D7-4F4B-CD95-542ECC23568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563C8E-CF0B-06F6-4867-228F158B41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6C4A78CF-75A2-7A44-83C1-1BFBDCD375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908" y="1407361"/>
            <a:ext cx="935692" cy="7868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374CA9-6497-1A63-539B-AF9A2D44DB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690" y="1584000"/>
            <a:ext cx="3307441" cy="5027956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A649226-D98F-A16A-7AE4-9DD4F8FE5E41}"/>
              </a:ext>
            </a:extLst>
          </p:cNvPr>
          <p:cNvSpPr/>
          <p:nvPr/>
        </p:nvSpPr>
        <p:spPr>
          <a:xfrm>
            <a:off x="2966720" y="2275840"/>
            <a:ext cx="2559650" cy="8534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112503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1383-F7EE-327F-33BA-06C5EF9C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D686B4-B322-2E07-1A01-45A3A97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9" y="805965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8759A-005C-0A11-C7E0-E2D843048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71673734-A2F2-E499-2276-DFED04BA67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861235"/>
            <a:ext cx="7038975" cy="39592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A5F8BC-F5AB-02DE-41FA-F046D5DBA5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E92BF6-C870-3753-E013-BDE34905B0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AE2A22-0903-10C5-8824-05D89974E2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F2F24C-833F-FBED-D122-0BD20C3C7DD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3029A9-9BF9-46F7-3C6A-94387E89E1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1884B-09F1-8589-4048-787478D01D5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3F640-6AF0-F652-10E9-C248BBF69C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BE159A-351F-5A42-3DC0-00B50844A9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83AC84-D876-F321-B915-E642BFF177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الحصة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19247</TotalTime>
  <Words>1522</Words>
  <Application>Microsoft Office PowerPoint</Application>
  <PresentationFormat>Affichage à l'écran (4:3)</PresentationFormat>
  <Paragraphs>348</Paragraphs>
  <Slides>53</Slides>
  <Notes>3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53</vt:i4>
      </vt:variant>
    </vt:vector>
  </HeadingPairs>
  <TitlesOfParts>
    <vt:vector size="84" baseType="lpstr">
      <vt:lpstr>Dosis Medium</vt:lpstr>
      <vt:lpstr>Dosis ExtraBold</vt:lpstr>
      <vt:lpstr>Bahnschrift SemiLight SemiConde</vt:lpstr>
      <vt:lpstr>Microsoft Uighur</vt:lpstr>
      <vt:lpstr>Wingdings</vt:lpstr>
      <vt:lpstr>Calibri</vt:lpstr>
      <vt:lpstr>Modern Love</vt:lpstr>
      <vt:lpstr>Sakkal Majalla</vt:lpstr>
      <vt:lpstr>Aptos Display</vt:lpstr>
      <vt:lpstr>Arial</vt:lpstr>
      <vt:lpstr>Aptos</vt:lpstr>
      <vt:lpstr>Dosis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1_01- نشاط اعتيادي</vt:lpstr>
      <vt:lpstr>2_04- قراءة/ كتابة</vt:lpstr>
      <vt:lpstr>3_04- قراءة/ كتابة</vt:lpstr>
      <vt:lpstr>4_04- قراءة/ كتابة</vt:lpstr>
      <vt:lpstr>قراءة الحصة 1</vt:lpstr>
      <vt:lpstr>قراءة الحصة 2</vt:lpstr>
      <vt:lpstr>1_Conception personnalisée</vt:lpstr>
      <vt:lpstr>افتتاح الحصة nv</vt:lpstr>
      <vt:lpstr>نشاط اعتيادي nv</vt:lpstr>
      <vt:lpstr>اختتام الحصة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 حصة اللغة العربية.</vt:lpstr>
      <vt:lpstr>  افتتاح الحصة</vt:lpstr>
      <vt:lpstr>حاولوا الالتزام بهذه السلوكات. من يذكرنا بها؟</vt:lpstr>
      <vt:lpstr>ضعوا الكراسة والدفتر واللوحة في القمطر.</vt:lpstr>
      <vt:lpstr>في هذه الحصة ستواصلون التدرب  على التعبير عن نتائج ظاهرة ما.</vt:lpstr>
      <vt:lpstr>نتذكر جماعة الأساليب التي استعملتموها في الحصة السابقة. من يقرأ؟ (يمكن اقتراح أساليب أخرى. : تَتَرَتَّبُ – تؤدّي................إلى..........)</vt:lpstr>
      <vt:lpstr>في دفاتر البحث، اكتبوا  فقرة للتعبير عن نتائج الظاهرة التالية. من يقرأ؟</vt:lpstr>
      <vt:lpstr>من يقرأ عمله؟ </vt:lpstr>
      <vt:lpstr>قراءة</vt:lpstr>
      <vt:lpstr> سندرس قصيدة  بعنوان « العطاء المتبادل». سنبدأ بنشاط أستعد لفهم النص. </vt:lpstr>
      <vt:lpstr>هذه مفردات ستساعدكم على فهم القصيدة.  من يقرأ ؟ </vt:lpstr>
      <vt:lpstr>من يقرأ معنى كلمة «حق»؟ ثم آخر يحاول تركيبها في جملة مفيدة، أو  يقدم أمثلة عنها.</vt:lpstr>
      <vt:lpstr>من يقرأ معنى كلمة «واجب »؟ ثم آخر يحاول تركيبها في جملة مفيدة، أو يقدم أمثلة عنها.</vt:lpstr>
      <vt:lpstr>من يقرأ معنى فعل «صانَ »؟ ثم آخر يحاول تركيبه في جملة مفيدة، أو يذكر ضده.</vt:lpstr>
      <vt:lpstr>من يقرأ معنى كلمة «مضطهد »؟ ثم آخر يحاول تركيبها في جملة مفيدة.</vt:lpstr>
      <vt:lpstr>من يختار كلمة ويقدم معناها؟ </vt:lpstr>
      <vt:lpstr>خذوا كراساتكم، الصفحة 112.</vt:lpstr>
      <vt:lpstr>حاولوا بشكل ثنائي بناء توقع حول مضمون النص من خلال العنوان والصور المرفقة به.</vt:lpstr>
      <vt:lpstr>من يقرأ التوقع؟  ما الذي جعلكما تتوقعان ذلك؟ </vt:lpstr>
      <vt:lpstr>اقرؤوا القصيدة قراءة صامتة وحاولوا التحقق من توقعاتكم.</vt:lpstr>
      <vt:lpstr>من يقرأ توقعه؟ ثم يوضح لزملائه كيف تمكن من التحقق منه. </vt:lpstr>
      <vt:lpstr>سأقرأ القصيدة. ضعوا أصابعكم تحت كل كلمة أقرؤها.</vt:lpstr>
      <vt:lpstr>اقرؤوا القصيدة  قراءة هامسة وتدربوا على إلقائها بشكل معبر.</vt:lpstr>
      <vt:lpstr>من يقرأ بشكل معبر مستحضرا الضوابط التالية؟ سنحدد صاحب أحسن إلقاء.</vt:lpstr>
      <vt:lpstr>ننتقل إلى أسئلة الفهم العام. من يقرأ السؤال ثم يجيب عنه؟ (مناقشة الجواب بشكل تفاعلي بين التلاميذ. ) </vt:lpstr>
      <vt:lpstr>Présentation PowerPoint</vt:lpstr>
      <vt:lpstr>Présentation PowerPoint</vt:lpstr>
      <vt:lpstr>Présentation PowerPoint</vt:lpstr>
      <vt:lpstr>Présentation PowerPoint</vt:lpstr>
      <vt:lpstr>خذوا كراساتكم الصفحة رقم -113-. أجيبوا عن أسئلة استثمار معجم النص. </vt:lpstr>
      <vt:lpstr>نصحح جماعة. </vt:lpstr>
      <vt:lpstr>صححوا على كراساتكم.</vt:lpstr>
      <vt:lpstr>قبل أن نواصل، سنلعب لعبة المرادفات. خذوا ألواحكم. الفائز من استطاع تحديد أكبر عدد من المرادفات.</vt:lpstr>
      <vt:lpstr>اكتبوا على ألواحكم مرادف الكلمة التالية. </vt:lpstr>
      <vt:lpstr>اكتبوا على ألواحكم مرادف الكلمة التالية. </vt:lpstr>
      <vt:lpstr>اكتبوا على ألواحكم مرادف الكلمة التالية. </vt:lpstr>
      <vt:lpstr>اكتبوا على ألواحكم مرادف الكلمة التالية. </vt:lpstr>
      <vt:lpstr>اكتبوا على ألواحكم مرادف الكلمة التالية. </vt:lpstr>
      <vt:lpstr>Présentation PowerPoint</vt:lpstr>
      <vt:lpstr>نواصل القراءة. من يحاول إلقاء القصيدة محترما الضوابط التالية: </vt:lpstr>
      <vt:lpstr> خذوا كراساتكم، الصفحة 113. أجيبوا عن  الأسئلة المحددة على الشريحة. </vt:lpstr>
      <vt:lpstr>نصحح.  من يحدد الكلمات المفاتيح التي ساعدته على فهم السؤال الأول ثم يجيب عنه؟  (مناقشة الأجوبة ثم الانتقال إلى السؤال الموالي.)</vt:lpstr>
      <vt:lpstr>صححوا على كراستكم.  </vt:lpstr>
      <vt:lpstr>اختتام الحصة</vt:lpstr>
      <vt:lpstr>من يذكرنا بالأفكار التي عبر عنها الشاعر من خلال القصيدة؟ </vt:lpstr>
      <vt:lpstr>اقرؤوا النص وأنجزوا نشاط « أستعد لفهم النص» ثم ركبوا المفردات في جمل مفيدة.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266</cp:revision>
  <dcterms:created xsi:type="dcterms:W3CDTF">2023-09-20T21:35:22Z</dcterms:created>
  <dcterms:modified xsi:type="dcterms:W3CDTF">2026-04-12T14:38:26Z</dcterms:modified>
</cp:coreProperties>
</file>