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3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6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7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8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9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0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30" r:id="rId2"/>
    <p:sldMasterId id="2147484006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860" r:id="rId13"/>
    <p:sldMasterId id="2147483786" r:id="rId14"/>
    <p:sldMasterId id="2147483820" r:id="rId15"/>
    <p:sldMasterId id="2147483843" r:id="rId16"/>
    <p:sldMasterId id="2147483878" r:id="rId17"/>
    <p:sldMasterId id="2147483901" r:id="rId18"/>
    <p:sldMasterId id="2147483924" r:id="rId19"/>
    <p:sldMasterId id="2147483947" r:id="rId20"/>
    <p:sldMasterId id="2147483686" r:id="rId21"/>
  </p:sldMasterIdLst>
  <p:notesMasterIdLst>
    <p:notesMasterId r:id="rId76"/>
  </p:notesMasterIdLst>
  <p:handoutMasterIdLst>
    <p:handoutMasterId r:id="rId77"/>
  </p:handoutMasterIdLst>
  <p:sldIdLst>
    <p:sldId id="2147482712" r:id="rId22"/>
    <p:sldId id="2147482649" r:id="rId23"/>
    <p:sldId id="2147482462" r:id="rId24"/>
    <p:sldId id="2147482382" r:id="rId25"/>
    <p:sldId id="2147482616" r:id="rId26"/>
    <p:sldId id="2147482691" r:id="rId27"/>
    <p:sldId id="2147482445" r:id="rId28"/>
    <p:sldId id="2147482453" r:id="rId29"/>
    <p:sldId id="2147482692" r:id="rId30"/>
    <p:sldId id="2147482775" r:id="rId31"/>
    <p:sldId id="2147482450" r:id="rId32"/>
    <p:sldId id="2147482521" r:id="rId33"/>
    <p:sldId id="2147482522" r:id="rId34"/>
    <p:sldId id="2147482526" r:id="rId35"/>
    <p:sldId id="2147482776" r:id="rId36"/>
    <p:sldId id="2147482777" r:id="rId37"/>
    <p:sldId id="2147482778" r:id="rId38"/>
    <p:sldId id="2147482619" r:id="rId39"/>
    <p:sldId id="2147482743" r:id="rId40"/>
    <p:sldId id="2147482807" r:id="rId41"/>
    <p:sldId id="2147482808" r:id="rId42"/>
    <p:sldId id="2147482779" r:id="rId43"/>
    <p:sldId id="2147482811" r:id="rId44"/>
    <p:sldId id="2147482812" r:id="rId45"/>
    <p:sldId id="2147482815" r:id="rId46"/>
    <p:sldId id="2147482821" r:id="rId47"/>
    <p:sldId id="2147482828" r:id="rId48"/>
    <p:sldId id="2147482823" r:id="rId49"/>
    <p:sldId id="2147482642" r:id="rId50"/>
    <p:sldId id="2147482757" r:id="rId51"/>
    <p:sldId id="2147482824" r:id="rId52"/>
    <p:sldId id="2147482695" r:id="rId53"/>
    <p:sldId id="2147482452" r:id="rId54"/>
    <p:sldId id="2147482621" r:id="rId55"/>
    <p:sldId id="2147482708" r:id="rId56"/>
    <p:sldId id="2147482620" r:id="rId57"/>
    <p:sldId id="2147482709" r:id="rId58"/>
    <p:sldId id="2147482622" r:id="rId59"/>
    <p:sldId id="2147482710" r:id="rId60"/>
    <p:sldId id="2147482722" r:id="rId61"/>
    <p:sldId id="2147482761" r:id="rId62"/>
    <p:sldId id="2147482801" r:id="rId63"/>
    <p:sldId id="2147482826" r:id="rId64"/>
    <p:sldId id="2147482802" r:id="rId65"/>
    <p:sldId id="2147482627" r:id="rId66"/>
    <p:sldId id="2147482804" r:id="rId67"/>
    <p:sldId id="2147482805" r:id="rId68"/>
    <p:sldId id="2147482704" r:id="rId69"/>
    <p:sldId id="2147482518" r:id="rId70"/>
    <p:sldId id="2147482827" r:id="rId71"/>
    <p:sldId id="2147482825" r:id="rId72"/>
    <p:sldId id="2147482484" r:id="rId73"/>
    <p:sldId id="2147482705" r:id="rId74"/>
    <p:sldId id="2147482706" r:id="rId75"/>
  </p:sldIdLst>
  <p:sldSz cx="9144000" cy="6858000" type="screen4x3"/>
  <p:notesSz cx="6858000" cy="9144000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Sakkal Majalla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1979" userDrawn="1">
          <p15:clr>
            <a:srgbClr val="A4A3A4"/>
          </p15:clr>
        </p15:guide>
        <p15:guide id="4" orient="horz" pos="2750" userDrawn="1">
          <p15:clr>
            <a:srgbClr val="A4A3A4"/>
          </p15:clr>
        </p15:guide>
        <p15:guide id="5" pos="385" userDrawn="1">
          <p15:clr>
            <a:srgbClr val="A4A3A4"/>
          </p15:clr>
        </p15:guide>
        <p15:guide id="6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424D7C"/>
    <a:srgbClr val="424D7B"/>
    <a:srgbClr val="00ACA4"/>
    <a:srgbClr val="F0F9FE"/>
    <a:srgbClr val="FFFFFF"/>
    <a:srgbClr val="818488"/>
    <a:srgbClr val="565F88"/>
    <a:srgbClr val="B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4" autoAdjust="0"/>
    <p:restoredTop sz="86433"/>
  </p:normalViewPr>
  <p:slideViewPr>
    <p:cSldViewPr snapToGrid="0">
      <p:cViewPr varScale="1">
        <p:scale>
          <a:sx n="69" d="100"/>
          <a:sy n="69" d="100"/>
        </p:scale>
        <p:origin x="1542" y="60"/>
      </p:cViewPr>
      <p:guideLst>
        <p:guide pos="4626"/>
        <p:guide orient="horz" pos="709"/>
        <p:guide orient="horz" pos="1979"/>
        <p:guide orient="horz" pos="2750"/>
        <p:guide pos="385"/>
        <p:guide pos="5284"/>
      </p:guideLst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7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6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presProps" Target="presProps.xml"/><Relationship Id="rId61" Type="http://schemas.openxmlformats.org/officeDocument/2006/relationships/slide" Target="slides/slide40.xml"/><Relationship Id="rId82" Type="http://schemas.openxmlformats.org/officeDocument/2006/relationships/font" Target="fonts/font5.fntdata"/><Relationship Id="rId19" Type="http://schemas.openxmlformats.org/officeDocument/2006/relationships/slideMaster" Target="slideMasters/slideMaster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0.png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791A2E4C-A224-FCF7-A319-23BD50CEBC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70632"/>
            <a:ext cx="721074" cy="7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51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1C2A3DB-7D6A-51BB-17AD-9357BCC57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62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B7141-C4E8-63E3-E7B2-D19B12885CF6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7EF74D-09CF-07AC-69FF-7F1DEB13F5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CF690F-549E-0199-7F2E-C76B96466CB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061FC4DF-EB84-0B6E-A20F-0CDC56439E8C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3ED1B002-BC30-F4D2-758E-6BAE9521D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CA78516-1049-D03C-798B-57A96B1EAC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B0DD0F9-3459-2364-072C-EC4C2537E3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037CE08C-F004-956B-D2E9-52111C1050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8EFDA8AA-A985-0961-12A0-6554CF04D8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BEB9F0D-0385-BD3E-AE68-12C9D1D91D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BC8677F-29C7-D9A3-78D7-5D2A52DD6C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C9D2268-C8A9-6F7A-2A69-91D7D76FB9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E7006E70-64B4-02C4-D9CA-11579F3310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46A68083-1CEB-CA9C-F640-44784C0BAD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7EC7A92-BFDF-D8BB-7EF4-4EAF06B95A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A44D093-EF12-3DC0-954A-9017BA011F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377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0764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A229B-3395-4592-F52C-05B4DA1C7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CCFEC7-6867-CA1A-226E-49435CDF8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AA4274-9401-D0C1-DE17-78563CAD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829630-E66A-5A96-77DA-CF971ED9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7FC370-B924-E63C-1858-4184DC32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606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FDF83-6034-26D5-3A05-C8A3169A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640691-91D0-B2E5-2E47-49AA38EB1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E6AB48-1227-64E8-DC6E-529766CC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4C028-5301-1EDE-BC9C-27AE2C10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0A289-D81A-04BE-9F43-87281EEB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399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FB5F5-53A4-B1C6-C89B-3277F3E6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D544C4-3097-96B6-018D-C94DB227B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B596B2-84B0-223E-17D7-41FF9342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147C4-6E21-E43E-3B3E-D322A1D5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50115F-DBD9-643B-0934-8B4197E89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936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EB7EB-9329-893E-579C-2864F5DA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B56A3-518F-0910-42D4-24B181F64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2DC077-04B2-AF81-4633-185680C4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6AC155-418C-C0AE-6106-4B7D38B19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8800A4-1196-15E5-A7A2-BE9E82D93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A98811-6EB3-460B-26D6-1FB6C13F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565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6A5F1D-9436-B00D-27AB-914E0CE3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20453E-8FFB-B2F0-7FF7-DD1EF6F0B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5F6D26-E1B2-6FD5-E7DE-019D3948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A79E79-C423-7F6C-2EF6-B7DCC14E5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EA56CFB-D071-D698-9AEF-D2989BA1E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83B9D5-AC21-3432-E25D-BC6A6D1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A736C-FA07-5375-7F0A-7A2C1F27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04C4D9-1F79-1E64-4079-EDA7B896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6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53635-26D8-B440-3BCB-BB0DBE69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A45BF7E-DCE3-8C19-EF39-FADD4CE5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D55F87-6B84-4701-B070-75C388D2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CEDD-D73B-B907-FB71-701D5F0E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028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5C7BB14-D050-D560-EF89-562F07B6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28C91F-68DE-BC4A-7CCA-3B1359ED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E80819-5A95-01A7-4B2D-ABF4EB1D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413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D36B7-8C5E-A545-4CF8-8C930AF77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AB7F5D-C921-68EF-63E5-D63E99D89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BBD36A-6C6D-4A45-26F2-11439E7FD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CD5FAF-B10B-FB2D-440C-DADAA021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6FDEAB-BD0D-78C9-F7A4-283FB69D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B966C4-905C-82DF-B7D2-F56DB435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005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774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0A605-8730-F047-0969-3DE539AB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AFF550-1384-D85A-493E-8374C270D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87A8BE-785B-5808-9A04-F272F9CD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967D1C-A8C8-8990-786A-A9EF3512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76BF03-B2B1-156A-BD49-AFD83B00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2547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54E4C79-D8D8-3452-DACD-C1B342FA4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730D62-CECF-7ED6-7917-69CDE5E12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1F72CC-33C4-B651-F748-542424B2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3C749-0997-E63E-C92D-307D75CC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EEC5A-EA46-8852-2E7E-EDEFDBF6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329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212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63617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2252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41454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24636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368590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57447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3344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3428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982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17166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76951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067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63862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50902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91324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768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93232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6767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8406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9964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796750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 userDrawn="1">
  <p:cSld name="1_Disposition personnalisé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0318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99594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93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83273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481802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heme" Target="../theme/them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6.png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6.xml"/><Relationship Id="rId14" Type="http://schemas.openxmlformats.org/officeDocument/2006/relationships/image" Target="../media/image1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7.xml"/><Relationship Id="rId7" Type="http://schemas.openxmlformats.org/officeDocument/2006/relationships/theme" Target="../theme/theme7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12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2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6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6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6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28.xml"/><Relationship Id="rId21" Type="http://schemas.openxmlformats.org/officeDocument/2006/relationships/image" Target="../media/image18.png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21.pn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image" Target="../media/image20.png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7.bin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image" Target="../media/image19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4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7.xml"/><Relationship Id="rId15" Type="http://schemas.openxmlformats.org/officeDocument/2006/relationships/image" Target="../media/image12.png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26" Type="http://schemas.openxmlformats.org/officeDocument/2006/relationships/image" Target="../media/image18.png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28" Type="http://schemas.openxmlformats.org/officeDocument/2006/relationships/image" Target="../media/image20.pn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Relationship Id="rId27" Type="http://schemas.openxmlformats.org/officeDocument/2006/relationships/image" Target="../media/image1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image" Target="../media/image7.bin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19.png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image" Target="../media/image21.png"/><Relationship Id="rId10" Type="http://schemas.openxmlformats.org/officeDocument/2006/relationships/slideLayout" Target="../slideLayouts/slideLayout183.xml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2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slideLayout" Target="../slideLayouts/slideLayout229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214.xml"/><Relationship Id="rId21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5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23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Relationship Id="rId22" Type="http://schemas.openxmlformats.org/officeDocument/2006/relationships/slideLayout" Target="../slideLayouts/slideLayout233.xml"/><Relationship Id="rId27" Type="http://schemas.openxmlformats.org/officeDocument/2006/relationships/image" Target="../media/image7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21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6.xml"/><Relationship Id="rId19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slideLayout" Target="../slideLayouts/slideLayout25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4" Type="http://schemas.openxmlformats.org/officeDocument/2006/relationships/image" Target="../media/image1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978" r:id="rId4"/>
    <p:sldLayoutId id="2147483979" r:id="rId5"/>
    <p:sldLayoutId id="2147483721" r:id="rId6"/>
    <p:sldLayoutId id="2147483678" r:id="rId7"/>
    <p:sldLayoutId id="2147483734" r:id="rId8"/>
    <p:sldLayoutId id="2147483735" r:id="rId9"/>
    <p:sldLayoutId id="2147483736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71" r:id="rId23"/>
    <p:sldLayoutId id="2147483980" r:id="rId24"/>
    <p:sldLayoutId id="2147483976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8D02A1-7E58-82AB-BECF-8EB554A1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84AA0C-5C95-CBFE-13DC-68771698E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94BD6-66E0-BA10-B75F-8E2C6ADF3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B376A-F881-4C2E-AAB6-5165B89F993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78AFFC-57DE-8960-FAD0-715877AB5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A3C66-FF2C-F3DB-CED3-323940561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70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9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  <p:sldLayoutId id="2147484025" r:id="rId19"/>
    <p:sldLayoutId id="2147484026" r:id="rId20"/>
    <p:sldLayoutId id="2147484027" r:id="rId21"/>
    <p:sldLayoutId id="2147484028" r:id="rId22"/>
    <p:sldLayoutId id="21474840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73" r:id="rId23"/>
    <p:sldLayoutId id="2147483981" r:id="rId24"/>
    <p:sldLayoutId id="214748404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404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5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36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11" Type="http://schemas.openxmlformats.org/officeDocument/2006/relationships/image" Target="../media/image41.png"/><Relationship Id="rId5" Type="http://schemas.openxmlformats.org/officeDocument/2006/relationships/image" Target="../media/image19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34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57.xml"/><Relationship Id="rId7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5.png"/><Relationship Id="rId9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49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7.png"/><Relationship Id="rId5" Type="http://schemas.openxmlformats.org/officeDocument/2006/relationships/image" Target="../media/image55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FC2516A-0CF3-A48B-AE79-CFDB82BA6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549" y="0"/>
            <a:ext cx="9231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EFB5B5B-C412-B99D-D01A-74A8853C5F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r>
              <a:rPr lang="fr-FR" dirty="0"/>
              <a:t>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نشاط اعتيادي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 .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772649" y="38566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  (20)د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97" y="3241324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 أسلوب الوصف.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785196" y="3380220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3" y="4525100"/>
            <a:ext cx="5472000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برلمان الطفل.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187F0B4-C451-AE1A-0B32-824CF19FAD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03622" y="4737196"/>
            <a:ext cx="424748" cy="540000"/>
          </a:xfrm>
          <a:prstGeom prst="rect">
            <a:avLst/>
          </a:prstGeom>
        </p:spPr>
      </p:pic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506482" y="2192613"/>
            <a:ext cx="6173094" cy="120011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224000" y="2948767"/>
            <a:ext cx="6696000" cy="890781"/>
            <a:chOff x="1378266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8266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 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توظيف أسلوب الوصف  أثناء السرد.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أخذ الكلمة والتحدث باسترسال عن برلمان الطفل.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id="{829403E2-0622-826F-2F50-A008F166F2F0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C94562-EF9B-0A79-1970-A52C49F4E0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62E9970F-DE98-4759-56D3-46F8FAF0A7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4" r="-6244"/>
          <a:stretch>
            <a:fillRect/>
          </a:stretch>
        </p:blipFill>
        <p:spPr>
          <a:xfrm>
            <a:off x="173633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E60F3FA8-9849-037F-D835-4C08A1F999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848" y="1848490"/>
            <a:ext cx="6996640" cy="39354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28A927-EED3-060F-4850-809E07517B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2B3FB8-9625-E828-732E-9B316C1289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08E10B-608C-1FF7-3C68-94D7C3D6DD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495A6D-EA62-C997-D0FD-563FE08DA5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939619-9DBA-5D83-E133-7CA05D84CB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8B4F5B-1DD3-93DB-9EF4-359628E28E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18070-1C32-8A40-4183-2D49C63A49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E1E1AE-447E-1473-3906-0089BAE37A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39DB474-0859-DA31-3019-C6951FDDE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195405"/>
            <a:ext cx="500996" cy="5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67" y="81953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155295-E08E-C18B-E91C-527147125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75FB4F-841D-25EB-F793-A6289A1B90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332E6B-83D0-543A-7DE2-11A5C0E8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C07F2C-7865-F5C7-7C44-E0F0EFC394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0416D2-BFE2-BA79-26F4-4ACFA66C39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54A2C-5CA6-B9D9-016D-6ACED998AD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6557E6-4651-7D63-A37E-21A8E08330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AEEA80-9E8E-1F04-7A22-EABE361ABB7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748FF8-AD33-BB16-FD2E-3CAFB61B7A3E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7E308AE-6E18-58E9-1AC0-589235A3E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869A22-8776-A4D0-49F3-5E95807A67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A643D5D-D143-6F31-D21A-BB4C67C07907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B6421-4730-40B6-E836-6D74ECA796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8007C3-371A-0FE7-FA71-6E5C8EB14E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F048407-2EA8-D89D-B5DA-44232FD746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3917F0B-9CC6-B30F-CA8B-5777F4F24036}"/>
              </a:ext>
            </a:extLst>
          </p:cNvPr>
          <p:cNvSpPr txBox="1">
            <a:spLocks/>
          </p:cNvSpPr>
          <p:nvPr/>
        </p:nvSpPr>
        <p:spPr>
          <a:xfrm>
            <a:off x="1663500" y="4635074"/>
            <a:ext cx="4698961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ٱلْأَخْطاءِ.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9111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A38DF7-80C5-7EF7-7ED7-AB0FE08E2CE8}"/>
              </a:ext>
            </a:extLst>
          </p:cNvPr>
          <p:cNvSpPr/>
          <p:nvPr/>
        </p:nvSpPr>
        <p:spPr>
          <a:xfrm>
            <a:off x="557194" y="1784630"/>
            <a:ext cx="7782128" cy="3643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نشاط الطلاقة على التلاميذ المتعثرين من فئتي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مع مطالبة بقية التلاميذ بالقراءة الصامتة للنص المقترح، والإجابة عن أسئلة الفهم الواردة في الشريحة الموالية للنص بعد تسجيلها على السبورة.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75" y="748251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من يذكرنا بضوابط القراءة بطلاقة؟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06CAD6-55FE-4BB3-F9BB-28157BFB30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0EFEA8-C1E6-42BE-EED9-2AF75D4612A5}"/>
              </a:ext>
            </a:extLst>
          </p:cNvPr>
          <p:cNvSpPr/>
          <p:nvPr/>
        </p:nvSpPr>
        <p:spPr>
          <a:xfrm>
            <a:off x="1764702" y="2786863"/>
            <a:ext cx="5466946" cy="1284273"/>
          </a:xfrm>
          <a:prstGeom prst="round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924253-6DCE-C161-D831-A325D6B9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2101F2-F185-39AE-A608-77B2BC56E6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8A0819-862F-77A5-E4A6-9ACB4CC04C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F4A977-7AE4-3907-2894-5FA55BEA4D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120632-13BD-6022-2898-5D70A87AC2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DCDC67-1795-7A06-CCA6-59ACFA36377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1EA249-EA7D-8F7F-B68B-88BABB8E5F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F673F9-9296-D6C1-6C0F-7FF252145D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6E966-F7B3-F94B-42C1-D0D43E1D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8910651-1D3C-F469-4F24-0F6CF2F2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DEC303-890D-07AE-4BDD-ABDF43B808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50F7D9-7E68-4D24-9182-89DFC2CA7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57ED4F-E60B-5F9F-459D-E50FBAB61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AEDB2-7CFD-E327-75E4-3D464DA5CA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25441E-6AAA-89D4-DDC8-08ED35FD1B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FE2FBE-96CC-2A35-3D73-6111D1ADE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EF780F-AE3C-4569-26B8-DD28AFA481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5632B6-5EA2-9835-8B9D-2E523C2AE2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60CB16-372C-9BDB-BE60-D67263A498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C6D190-56BB-22E7-3069-2EE2160961D3}"/>
              </a:ext>
            </a:extLst>
          </p:cNvPr>
          <p:cNvSpPr txBox="1"/>
          <p:nvPr/>
        </p:nvSpPr>
        <p:spPr>
          <a:xfrm>
            <a:off x="525294" y="1851138"/>
            <a:ext cx="7947497" cy="466281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تُشَكِّلُ دورُ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رَكيزَةً أَساسِيَّةً مِنْ رَكائِزِ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ٱلنُّهوضِ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ٱلْمُجْتَمَعِيِّ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إِذْ تُوَفِّرُ لِلنّاشِئَةِ فَضاءً رَحْباً لِلتَّعَلُّمِ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وَٱلتَّرْفيهِ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وَصَقْلِ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ٱلْمَواهِبِ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فَبَيْنَ جُدْرانِها يَتَشَرَّبُ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ٱلنّاشِئُ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أَساسِيّاتِ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وَٱلْموسيقى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وَٱلْمَسْرَحِ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وَٱلرِّياضَةِ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وَيَجِدُ فيها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ٱلْمِنَصَّةَ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ٱلْمُلائِمَةَ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لِإِبْرازِ طاقاتِهِ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وَٱلثَّقافِيَّةِ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فَضْلاً عَنْ ذلِكَ، تُؤَدّي هذِهِ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ٱلْمُؤَسَّساتُ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دَوْرَها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ٱلْحَيَوِيَّ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تَحْصينِ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وَطْأَةِ ٱلْفَراغِ وَمَزالِقِ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ٱلاِنْحِرافِ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غَيْرَ أَنَّ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ٱلْواقِعَ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يَكْشِفُ عَنْ صورَةٍ مُقْلِقَةٍ؛ إِذْ يُعاني كَثيرٌ مِنْ هذِهِ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ٱلدّورِ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ضَعْفِ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ٱلتَّجْهيزاتِ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وَتَهالُكِ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ٱلْبِنَيَةِ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ٱلتَّحْتِيَّةِ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وَشُحِّ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ٱلْأُطُرِ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ٱلْمُتَخَصِّصَةِ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أَفْضى إِلى عُزوفِ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عَنْها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وَٱنْصِرافِهِمْ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عالَمِ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ٱلذَّكِيَّةِ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وَمِنَصّاتِ ٱلتَّواصُلِ ٱلاِجْتِماعِيِّ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وَٱلْأَلْعابِ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ٱلْإِلِكْترونِيَّةِ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ٱلَّتي باتَتْ تَسْتَأْثِرُ بِأَوْقاتِهِمْ.</a:t>
            </a:r>
          </a:p>
          <a:p>
            <a:pPr indent="354013" algn="just" rtl="1"/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مِنْ هُنا، يَغْدو إِحْياءُ دورِ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وَتَجْديدُ رُوحِها ضَرورَةً حَضارِيَّةً لا تَقْبَلُ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ٱلتَّأْجيلَ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فٱلاِسْتِثْمارُ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هَذِهِ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ٱلْمُؤَسَّساتِ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لَيْسَ تَرَفاً، بَلْ هُوَ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ٱسْتِثْمارٌ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7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7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وَرِهانٌ حَقيقِيٌّ عَلى بِناءِ مُجْتَمَعٍ مُبْدِعٍ وَمُتَوازِنٍ.</a:t>
            </a:r>
          </a:p>
        </p:txBody>
      </p:sp>
    </p:spTree>
    <p:extLst>
      <p:ext uri="{BB962C8B-B14F-4D97-AF65-F5344CB8AC3E}">
        <p14:creationId xmlns:p14="http://schemas.microsoft.com/office/powerpoint/2010/main" val="210059183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39E8-C4F2-E914-76EB-BD968B32F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306F9-3447-7E3B-5BB0-54763610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B84F3C1-A6A3-5664-5BF0-E27828DC6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5A0081-9020-E572-4CD4-5919A92F9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8EA946-DDA6-AB5B-C85B-888F71FC52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AACC4D-99C6-C10E-82AA-C07ADE6FE7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4279F5-FE43-BBFD-88F0-2BE095F4EE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8CB7B6-3EE5-EE7A-4D3D-F943B11BE0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42BE64-7476-ADA9-D1AA-C3E3DC0D71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DE6AE-9097-ED4F-AEE9-15AD2337568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A10A0-838B-6331-A563-E3B14380F26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22A391-6CB2-C128-1183-95C1C4E43FC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894523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535E-DD52-8FE6-AB5C-8D7F4214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667BED-115C-3BC7-9592-61C86D1453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9C90B7-F875-3A75-3454-EAED55BC3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D3BCEB-415E-5C97-7743-39EEAFC18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A7C05-DEC5-EC53-4AA1-A579A86A80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453AF4-3AEE-D597-4587-CF88A52419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35434B-2A0E-C412-7674-BA622D3B9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AE04D0-391A-74A8-561C-3B67E067B9A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161A30-E65B-06BB-221E-3C6874F90F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FC6A31-3912-614A-023A-5679AE5669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04DC0A68-1D1C-9586-031C-E26785558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أسئلة  الفهم ( يتم تسجيلها على السبورة. )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F4BAD8-481C-05D9-07E2-7B77B572E700}"/>
              </a:ext>
            </a:extLst>
          </p:cNvPr>
          <p:cNvSpPr txBox="1"/>
          <p:nvPr/>
        </p:nvSpPr>
        <p:spPr>
          <a:xfrm>
            <a:off x="1245140" y="2348997"/>
            <a:ext cx="7324928" cy="308169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دَوْرُ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ضَعُفَ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ٱلْإِقْبالُ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دورِ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يَجِبُ إِحْياءُ دورِ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489339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1007E-13CF-754A-AA9A-65E1AD929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7B9770-0E5C-6BA7-D924-E7641D3B88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DB5417-F7D0-B2BA-D7AB-3EA58BF8D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B04F8C-6E03-C8B3-8B0F-D6BB41C90B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CDD26C-5334-F790-70F9-D2D27E89EA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BF1FBC-A36B-A17E-0684-D92BA66B88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210931-2D2A-8D56-0736-7B967B467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5A0025-94FF-F5C0-12D6-AB55C67B512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2A528A-9894-1A1D-709D-9D1F57703B8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B31EAD-CDAF-00B8-597D-D6C15CB0E13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0006F29F-7F3F-BFF8-B434-DC2DA4770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0674D099-2743-3A71-EEFD-36079DAE603B}"/>
              </a:ext>
            </a:extLst>
          </p:cNvPr>
          <p:cNvSpPr txBox="1">
            <a:spLocks/>
          </p:cNvSpPr>
          <p:nvPr/>
        </p:nvSpPr>
        <p:spPr>
          <a:xfrm>
            <a:off x="632373" y="141144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D8F3F50-81D6-5F13-8CAF-C252458A4ED2}"/>
              </a:ext>
            </a:extLst>
          </p:cNvPr>
          <p:cNvSpPr txBox="1"/>
          <p:nvPr/>
        </p:nvSpPr>
        <p:spPr>
          <a:xfrm>
            <a:off x="1027072" y="2364858"/>
            <a:ext cx="7324928" cy="308169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دَوْرُ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ضَعُفَ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ٱلْإِقْبالُ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دورِ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  <a:p>
            <a:pPr marL="742950" indent="-742950" algn="r" rtl="1">
              <a:lnSpc>
                <a:spcPct val="150000"/>
              </a:lnSpc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يَجِبُ إِحْياءُ دورِ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166811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EE271-9B4B-A125-ED1D-24C6F46E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DCE935-56EF-F67E-6AB8-4DACBDEDF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AF47B8-8431-35AA-1B1B-C178FEA66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64758-648F-5D57-B800-6EFEAAF20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3C43EB-DD78-0AB2-AEAF-2034B7321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4F0B23-7D59-A0E3-D131-2781B3613B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56FE1C-BA01-188B-BEC6-955E761BD1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29E82E-20EF-80D7-745C-2A27D4EA04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67CEA0-2563-B7D4-2973-EEF98145CBA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2B3C65-394F-F6CF-8FAB-77C509BB0768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EAFCCC17-A25E-5C6E-6CD7-C50C817B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 التالية؟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1E85EEB9-DD6A-1701-87E3-BCA980E0417E}"/>
              </a:ext>
            </a:extLst>
          </p:cNvPr>
          <p:cNvSpPr txBox="1">
            <a:spLocks/>
          </p:cNvSpPr>
          <p:nvPr/>
        </p:nvSpPr>
        <p:spPr>
          <a:xfrm>
            <a:off x="632373" y="141144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3088B5-D72B-D67E-8946-BDB8776967F7}"/>
              </a:ext>
            </a:extLst>
          </p:cNvPr>
          <p:cNvSpPr txBox="1"/>
          <p:nvPr/>
        </p:nvSpPr>
        <p:spPr>
          <a:xfrm>
            <a:off x="380471" y="1939210"/>
            <a:ext cx="8131156" cy="35073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450850" indent="-450850" algn="r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تَأْطيرُ ٱلْأَطْفالِ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وَٱلشَّبابِ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وَتَنْمِيَةُ مَواهِبِهِمْ.</a:t>
            </a:r>
          </a:p>
          <a:p>
            <a:pPr marL="450850" indent="-450850" algn="r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ضَعْفُ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ٱلتَّجْهيزاتِ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وَٱنْشِغالُ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ٱلْأَطْفالِ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وَٱلشَّبابِ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بِٱلْهَواتِفِ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وَمَنَصّاتِ ٱلتَّواصُلِ ٱلاِجْتِماعِيِّ.</a:t>
            </a:r>
          </a:p>
          <a:p>
            <a:pPr marL="450850" indent="-450850" algn="r" rtl="1">
              <a:buFont typeface="+mj-lt"/>
              <a:buAutoNum type="arabicPeriod"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يَجِبُ إِحْياءُ دُورِ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لِأَنَّها نَوْعٌ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ٱلِاسْتِثْمارِ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لِبِناءِ مُجْتَمَعٍ مُبْدِعٍ وَمُتَوازِنٍ.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576021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CB23B-02EE-37B3-0517-8BB7E6870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111B897-0B73-DE02-A76B-919639E5B1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B990FD3-8615-584C-BFBA-20480DE82B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556FBE-B5AF-3F6F-C0A0-862B13C41672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الوصف 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843B00-740A-EC43-C72B-823905F3B611}"/>
              </a:ext>
            </a:extLst>
          </p:cNvPr>
          <p:cNvSpPr txBox="1"/>
          <p:nvPr/>
        </p:nvSpPr>
        <p:spPr>
          <a:xfrm>
            <a:off x="3517132" y="2738130"/>
            <a:ext cx="3493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وصف شخصية؛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وصف مكان ؛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وصف حدث.</a:t>
            </a:r>
          </a:p>
        </p:txBody>
      </p:sp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58133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أساليب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7DB25CD-92FC-70CB-CE8C-E35CD065F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014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0257C-D215-6D7F-1713-F88526D1C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D0A1D-0514-9EDC-9681-1ECA5314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ستتدربون على توظيف الوصف أثناء سرد مقاطع  من حكاية ما.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95A8CC-775F-7D6C-EA28-773090CCA7E4}"/>
              </a:ext>
            </a:extLst>
          </p:cNvPr>
          <p:cNvSpPr txBox="1"/>
          <p:nvPr/>
        </p:nvSpPr>
        <p:spPr>
          <a:xfrm>
            <a:off x="1704919" y="3210734"/>
            <a:ext cx="5963004" cy="122586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6600" dirty="0">
                <a:solidFill>
                  <a:srgbClr val="424D7B"/>
                </a:solidFill>
              </a:rPr>
              <a:t>أُسْلوبُ </a:t>
            </a:r>
            <a:r>
              <a:rPr lang="ar-MA" sz="6600" dirty="0" err="1">
                <a:solidFill>
                  <a:srgbClr val="424D7B"/>
                </a:solidFill>
              </a:rPr>
              <a:t>ٱلْوَصْفِ</a:t>
            </a:r>
            <a:r>
              <a:rPr lang="ar-MA" sz="6600" dirty="0">
                <a:solidFill>
                  <a:srgbClr val="424D7B"/>
                </a:solidFill>
              </a:rPr>
              <a:t> في </a:t>
            </a:r>
            <a:r>
              <a:rPr lang="ar-MA" sz="6600" dirty="0" err="1">
                <a:solidFill>
                  <a:srgbClr val="424D7B"/>
                </a:solidFill>
              </a:rPr>
              <a:t>ٱلْحِكايَةِ</a:t>
            </a:r>
            <a:endParaRPr lang="fr-FR" sz="6600" dirty="0">
              <a:solidFill>
                <a:srgbClr val="424D7B"/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C586BC-F0A6-27A8-99B6-0F419E778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815DCD-BC12-B9C1-CFB0-3ADE0D015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154FB8-12E7-D80F-EE6F-065E286916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EAA0AA-B862-5E36-739B-AE5A16C59A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EDADEC-B79F-BC34-E7FA-D1E466D16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C469B-5F3F-AC47-BD39-24E509481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D358C2-FA9A-FF94-BC28-8B439FA4A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09B5B4-2A37-7D6E-072D-2EDAEAA6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077778-EFC8-C0BD-AFAE-A6F18F0B0A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642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12356-0DB5-9AE0-CEBA-672F7819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60C56-0F3F-B6EB-9235-A521CCA06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بالأساليب والظواهر اللغوية التي تساعدنا على الوصف، والتي تعلمتموها في المرحلة الثانية؟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A1A00E-790C-620E-86CC-A7CA01C217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31B55-65BD-647E-6171-DE3C3EF55C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33776A-9F70-9003-D0BA-6077AF6E0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48A8C1-A03B-70F1-B71E-018F77B9AE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90EE63-45E3-0CFC-AB40-C4FDF924E0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6515C-6007-080E-61ED-79F906EAA0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984057-91BA-1A80-0279-0046F820B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48B0E7-E655-7B6B-B18D-A55012235A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2D0774-9B5A-6CA8-C2D4-D81A67896A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244ED8-50ED-611B-896D-D7CB75BA0D20}"/>
              </a:ext>
            </a:extLst>
          </p:cNvPr>
          <p:cNvSpPr txBox="1"/>
          <p:nvPr/>
        </p:nvSpPr>
        <p:spPr>
          <a:xfrm>
            <a:off x="1038934" y="3097374"/>
            <a:ext cx="6931017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ما </a:t>
            </a:r>
            <a:r>
              <a:rPr lang="ar-MA" sz="4800" dirty="0" err="1">
                <a:solidFill>
                  <a:srgbClr val="424D7B"/>
                </a:solidFill>
              </a:rPr>
              <a:t>ٱلْأَساليبُ</a:t>
            </a:r>
            <a:r>
              <a:rPr lang="ar-MA" sz="4800" dirty="0">
                <a:solidFill>
                  <a:srgbClr val="424D7B"/>
                </a:solidFill>
              </a:rPr>
              <a:t> </a:t>
            </a:r>
            <a:r>
              <a:rPr lang="ar-MA" sz="4800" dirty="0" err="1">
                <a:solidFill>
                  <a:srgbClr val="424D7B"/>
                </a:solidFill>
              </a:rPr>
              <a:t>وَٱلظَّواهِرُ</a:t>
            </a:r>
            <a:r>
              <a:rPr lang="ar-MA" sz="4800" dirty="0">
                <a:solidFill>
                  <a:srgbClr val="424D7B"/>
                </a:solidFill>
              </a:rPr>
              <a:t> </a:t>
            </a:r>
            <a:r>
              <a:rPr lang="ar-MA" sz="4800" dirty="0" err="1">
                <a:solidFill>
                  <a:srgbClr val="424D7B"/>
                </a:solidFill>
              </a:rPr>
              <a:t>ٱللُّغَوِيَّةُ</a:t>
            </a:r>
            <a:r>
              <a:rPr lang="ar-MA" sz="4800" dirty="0">
                <a:solidFill>
                  <a:srgbClr val="424D7B"/>
                </a:solidFill>
              </a:rPr>
              <a:t> ٱلَّتي تُساعِدُنا عَلى </a:t>
            </a:r>
            <a:r>
              <a:rPr lang="ar-MA" sz="4800" dirty="0" err="1">
                <a:solidFill>
                  <a:srgbClr val="424D7B"/>
                </a:solidFill>
              </a:rPr>
              <a:t>ٱلْوَصْفِ</a:t>
            </a:r>
            <a:r>
              <a:rPr lang="ar-MA" sz="4800" dirty="0">
                <a:solidFill>
                  <a:srgbClr val="424D7B"/>
                </a:solidFill>
              </a:rPr>
              <a:t>؟</a:t>
            </a:r>
            <a:endParaRPr lang="fr-FR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1222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10EA5-3D51-13C8-377B-C3FCD0F42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51B5E-2B0F-94B3-ADB8-87201997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8019A1-951F-ECE1-D1A9-E4400534B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6A1E71-8ADA-B035-0FA0-5626F06B87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95E0229-2E03-F1E9-5E2A-870DF63190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CD4EC3-6B57-E705-CE50-C67C3B4B7A1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A6C096-4B49-4923-5F2D-175BBC858D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2474A-4559-3035-11F6-783A87C3CA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706378-C19A-1574-8C79-72D1BE6FD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F037F5-7259-526A-706C-287FDF8995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FA7D55-BAE9-1CE1-43A1-F6539CD449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3A8E4D-DF13-4D57-0A5C-E048EA2057D7}"/>
              </a:ext>
            </a:extLst>
          </p:cNvPr>
          <p:cNvSpPr txBox="1"/>
          <p:nvPr/>
        </p:nvSpPr>
        <p:spPr>
          <a:xfrm>
            <a:off x="1030183" y="1985619"/>
            <a:ext cx="6840000" cy="418838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179647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7DDD-EDCB-F099-BE2E-35A142416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D6A42-5250-B87C-5E4A-9A16FE78E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أسلوبا أو ظاهرة لغوية ثم يصف عنصرا من المشهد التالي ؟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توجيه التلاميذ إلى تغيير الأساليب والصيغ.)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C85C3F-2DB7-B61C-7556-0A67BD4383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9A664E-7945-2DB1-0299-9EE3C9006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0A57672-E65B-12F2-04D7-2B0A2EFC4A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B06E2F-3971-E54B-84C8-0A337E5C85E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9B357C-1BEF-F59F-1584-A914D3987E3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7BF3F9-A8BD-8F9A-8D0B-64A75B9512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A6151E3-4DCD-646A-CA6E-6E8264132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102951-59F7-01DD-9CDE-B24A7DA67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DBD8CB-9C2C-9A83-6090-8C6F4AAA60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5BA8FA-AB53-F0C1-9115-68A5A91E78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000" y="1801503"/>
            <a:ext cx="5217205" cy="43977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B6D9D8F-FD37-791F-4DE1-161D83B25CCB}"/>
              </a:ext>
            </a:extLst>
          </p:cNvPr>
          <p:cNvSpPr txBox="1"/>
          <p:nvPr/>
        </p:nvSpPr>
        <p:spPr>
          <a:xfrm>
            <a:off x="5838912" y="2791118"/>
            <a:ext cx="2909088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54013" indent="-354013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354013" indent="-354013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354013" indent="-354013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54013" indent="-354013" algn="just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962265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88B47-2993-1D70-B42D-8925EB83D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95D883-C3B7-0D00-4919-23AD7BB44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أنصتوا جيدا للشريط التالي كي تتعلموا طريقة استعمال الوصف أثناء سرد حكاية ما.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93FD1-19FA-E6AB-BBCD-FE9C6E7061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91F956-55AA-B087-4B93-A2FFB96659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2AE25C0-BB6A-D854-E42A-5EC5FBB420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03A82-81C2-F6B1-190D-2D0A2894966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1B4D38-D467-865A-119B-B85141B06A7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870F42-E3FC-1488-B61B-A978DDCE4BB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1031EE8-DDEE-91B5-94FF-792C88176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57FDFB-5DEE-EEB5-3F4F-703EEFF13D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241F6C-56A0-60D1-74A0-F8866B5804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(الوصف أثناء السرد) AR_N6_P4_SEM4_S1">
            <a:hlinkClick r:id="" action="ppaction://media"/>
            <a:extLst>
              <a:ext uri="{FF2B5EF4-FFF2-40B4-BE49-F238E27FC236}">
                <a16:creationId xmlns:a16="http://schemas.microsoft.com/office/drawing/2014/main" id="{1977E263-2C81-F268-859A-DECA9908D6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2277" y="1368000"/>
            <a:ext cx="8319446" cy="513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062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3066-9F57-C663-1346-D5F9516A5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CD222-7946-E139-D6BB-ECE1A74B3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يحاول تقديم أوصاف أخرى للقرية؟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A4A150-1C97-1184-A282-E0B2B64CCC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5D95C2-0786-ED66-ABBA-9A7D098182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D4D8ADD-89C9-784D-54D0-884E9A3007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044FF8-B7A9-AE61-B862-CFC442DC9C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3E4095-8130-F94E-ECCB-BB1C079FE22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14EA8B-91D2-B758-CBE7-6976279D661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F92685D-4B28-D1C7-7925-F116C1C2E3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42CC34-A57A-6923-E6C0-3741C226A6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8F3521-E77A-4272-CFA8-557712EF17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E31E57F-BF98-BC8D-65B6-FC7DE708E8BB}"/>
              </a:ext>
            </a:extLst>
          </p:cNvPr>
          <p:cNvSpPr txBox="1"/>
          <p:nvPr/>
        </p:nvSpPr>
        <p:spPr>
          <a:xfrm>
            <a:off x="1079678" y="2130903"/>
            <a:ext cx="692953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يُحْكى أَنَّ فَتاةً ٱسْمُها أَمينَةُ كانَتْ تَعيشُ في قَرْيَةٍ. 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9D9FF2-3761-D450-AF19-13316B0B3F32}"/>
              </a:ext>
            </a:extLst>
          </p:cNvPr>
          <p:cNvSpPr txBox="1"/>
          <p:nvPr/>
        </p:nvSpPr>
        <p:spPr>
          <a:xfrm>
            <a:off x="1001950" y="3839730"/>
            <a:ext cx="7256834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indent="174625" algn="just"/>
            <a:r>
              <a:rPr lang="ar-MA" dirty="0"/>
              <a:t>يُحْكى أَنَّ فَتاةً ٱسْمُها أَمينَةُ كانَتْ تَعيشُ في قَرْيَةٍ............</a:t>
            </a:r>
            <a:endParaRPr lang="fr-FR" dirty="0"/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7E01DB-4047-DB8E-1FD1-4C1E3FDA0F4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220047" y="2982008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27521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E0A6F-7417-E1B3-90C7-5B11B63FF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CF72E-8AA3-92D0-DDFD-F25B4C87A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تقديم أوصاف للمكان الوارد في المقطع التالي؟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FE9D8B-63EA-22D5-CD21-8852D9FF69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E879C4-6F16-F7F5-95FC-F945BADA83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B08F00-1B66-A439-F1BA-E6FDA0808C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10ECE7-B10A-4C08-48CD-E08E449A400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B3B2BD-C3C3-411D-E4D8-35C04108F99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8B4D3C-1F47-BBDA-C25D-70F873C9BC9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7620B22-E6E7-D4C6-756F-FB2219778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31CE5D-DB95-6A1C-2A10-89677B5B43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119C8D0-B5A4-054D-0BB5-F094A345BC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45EEE6-93B2-F7F8-4C3C-1807C844FB8B}"/>
              </a:ext>
            </a:extLst>
          </p:cNvPr>
          <p:cNvSpPr txBox="1"/>
          <p:nvPr/>
        </p:nvSpPr>
        <p:spPr>
          <a:xfrm>
            <a:off x="1079678" y="2339761"/>
            <a:ext cx="692953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نامَ دَبْدوبٌ في </a:t>
            </a:r>
            <a:r>
              <a:rPr lang="ar-MA" dirty="0">
                <a:solidFill>
                  <a:srgbClr val="48B2DC"/>
                </a:solidFill>
              </a:rPr>
              <a:t>غُرْفَتِهِ</a:t>
            </a:r>
            <a:r>
              <a:rPr lang="ar-MA" dirty="0"/>
              <a:t> 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6D0F17-93A1-A3B5-4A83-9E5254C817FB}"/>
              </a:ext>
            </a:extLst>
          </p:cNvPr>
          <p:cNvSpPr txBox="1"/>
          <p:nvPr/>
        </p:nvSpPr>
        <p:spPr>
          <a:xfrm>
            <a:off x="1054588" y="4231045"/>
            <a:ext cx="7256834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indent="174625" algn="just"/>
            <a:r>
              <a:rPr lang="ar-MA" dirty="0"/>
              <a:t>نامَ دَبْدوبٌ في </a:t>
            </a:r>
            <a:r>
              <a:rPr lang="ar-MA" dirty="0">
                <a:solidFill>
                  <a:srgbClr val="48B2DC"/>
                </a:solidFill>
              </a:rPr>
              <a:t>غُرْفَتِهِ</a:t>
            </a:r>
            <a:r>
              <a:rPr lang="ar-MA" dirty="0"/>
              <a:t>..................................................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365DCBD-7036-C7A9-39F1-88308D9B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220046" y="3282235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573384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D8557-53D2-1DDA-61A1-5D7B4A504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5BE9F-EEF0-76B3-4D1F-C5E427BD8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40505A-44FF-D7C7-4666-17FF468E2F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F52553-86C2-00CF-FEB9-7EB1EFB546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2BBEF61-D4CB-82B3-9636-4F47A928E8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2D66A5-EDE4-161A-434B-200E75D02F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83AD84-8E5C-88E6-8956-BD24791597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90BC0-BB84-6E89-0B6A-72730E0C102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9636B9B-D3F4-39B8-2294-4AE188704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1037C2-BF80-9DC0-66D8-3E0B0C023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331752-EB19-F283-1067-250C802FBD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DE3C14-6247-F756-2784-EF2AA8B97CCA}"/>
              </a:ext>
            </a:extLst>
          </p:cNvPr>
          <p:cNvSpPr txBox="1"/>
          <p:nvPr/>
        </p:nvSpPr>
        <p:spPr>
          <a:xfrm>
            <a:off x="1079678" y="2339761"/>
            <a:ext cx="692953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نامَ دَبْدوبٌ في </a:t>
            </a:r>
            <a:r>
              <a:rPr lang="ar-MA" dirty="0">
                <a:solidFill>
                  <a:srgbClr val="48B2DC"/>
                </a:solidFill>
              </a:rPr>
              <a:t>غُرْفَتِهِ.</a:t>
            </a:r>
            <a:r>
              <a:rPr lang="ar-MA" dirty="0"/>
              <a:t> 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76C861-4BD1-997A-644A-C577B48EF005}"/>
              </a:ext>
            </a:extLst>
          </p:cNvPr>
          <p:cNvSpPr txBox="1"/>
          <p:nvPr/>
        </p:nvSpPr>
        <p:spPr>
          <a:xfrm>
            <a:off x="1014476" y="4139958"/>
            <a:ext cx="7256834" cy="21452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indent="174625" algn="just"/>
            <a:r>
              <a:rPr lang="ar-MA" dirty="0"/>
              <a:t>نامَ دَبْدوبٌ في غُرْفَتِهِ </a:t>
            </a:r>
            <a:r>
              <a:rPr lang="ar-MA" dirty="0" err="1">
                <a:solidFill>
                  <a:srgbClr val="48B2DC"/>
                </a:solidFill>
              </a:rPr>
              <a:t>ٱلْخَشَبِيَّةِ</a:t>
            </a:r>
            <a:r>
              <a:rPr lang="ar-MA" dirty="0">
                <a:solidFill>
                  <a:srgbClr val="48B2DC"/>
                </a:solidFill>
              </a:rPr>
              <a:t> </a:t>
            </a:r>
            <a:r>
              <a:rPr lang="ar-MA" dirty="0" err="1">
                <a:solidFill>
                  <a:srgbClr val="48B2DC"/>
                </a:solidFill>
              </a:rPr>
              <a:t>ٱلدّافِئَةِ</a:t>
            </a:r>
            <a:r>
              <a:rPr lang="ar-MA" dirty="0">
                <a:solidFill>
                  <a:srgbClr val="48B2DC"/>
                </a:solidFill>
              </a:rPr>
              <a:t> ٱلَّتي تَفوحُ مِنْها رائِحَةُ </a:t>
            </a:r>
            <a:r>
              <a:rPr lang="ar-MA" dirty="0" err="1">
                <a:solidFill>
                  <a:srgbClr val="48B2DC"/>
                </a:solidFill>
              </a:rPr>
              <a:t>ٱلصَّنَوْبَرِ</a:t>
            </a:r>
            <a:r>
              <a:rPr lang="ar-MA" dirty="0">
                <a:solidFill>
                  <a:srgbClr val="48B2DC"/>
                </a:solidFill>
              </a:rPr>
              <a:t> </a:t>
            </a:r>
            <a:r>
              <a:rPr lang="ar-MA" dirty="0" err="1">
                <a:solidFill>
                  <a:srgbClr val="48B2DC"/>
                </a:solidFill>
              </a:rPr>
              <a:t>ٱلزَّكِيَّةِ</a:t>
            </a:r>
            <a:r>
              <a:rPr lang="ar-MA" dirty="0">
                <a:solidFill>
                  <a:srgbClr val="48B2DC"/>
                </a:solidFill>
              </a:rPr>
              <a:t>، وَتَتَزَيَّنُ جُدْرانُها بِصُوَرِ أَصْدِقائِهِ وَبَقايا زينَةِ عيدِ ميلادِهِ </a:t>
            </a:r>
            <a:r>
              <a:rPr lang="ar-MA" dirty="0" err="1">
                <a:solidFill>
                  <a:srgbClr val="48B2DC"/>
                </a:solidFill>
              </a:rPr>
              <a:t>ٱلْمُلَوَّنَةِ</a:t>
            </a:r>
            <a:r>
              <a:rPr lang="ar-MA" dirty="0">
                <a:solidFill>
                  <a:srgbClr val="48B2DC"/>
                </a:solidFill>
              </a:rPr>
              <a:t>.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BAEEE92-F1D5-9E95-C326-0CBEF03F505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220046" y="3282235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396743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430C4-B4DD-02EE-97B1-139FA1B76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FFB4B-9082-9B04-A3D4-BEB12C35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وصف الشخصيات. من يحاول تقديم أوصاف أخرى للبطل والشيخ؟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5C8509-CDE7-2ECF-892C-DC06054334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0B424AB-0006-6C22-98CC-038119CD46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DE459E9-EBB3-F68D-B2F6-9C26464753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532FC2-63FE-92D4-B2CE-1D97B720D4A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09D43F-56E5-3A60-02DE-F1AF20C51A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01FB9-09C1-2B84-B49A-89927AE5B6D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D41EBD2-FA9A-877C-CAD9-101F87965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41B1FC5-EF9C-6B02-94F9-043025083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7626ADC-5E06-A144-75D0-D95F5217C8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6E5DA64-AAF3-C704-8600-BBBABE5955CC}"/>
              </a:ext>
            </a:extLst>
          </p:cNvPr>
          <p:cNvSpPr txBox="1"/>
          <p:nvPr/>
        </p:nvSpPr>
        <p:spPr>
          <a:xfrm>
            <a:off x="1079678" y="2130903"/>
            <a:ext cx="692953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اِلْتَقى </a:t>
            </a:r>
            <a:r>
              <a:rPr lang="ar-MA" dirty="0" err="1"/>
              <a:t>ٱلْبَطَلُ</a:t>
            </a:r>
            <a:r>
              <a:rPr lang="ar-MA" dirty="0"/>
              <a:t>  بِشَيْخٍ.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7CB9EA-8603-C14E-6047-44E02FF46A4A}"/>
              </a:ext>
            </a:extLst>
          </p:cNvPr>
          <p:cNvSpPr txBox="1"/>
          <p:nvPr/>
        </p:nvSpPr>
        <p:spPr>
          <a:xfrm>
            <a:off x="1107230" y="3839730"/>
            <a:ext cx="71515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indent="174625" algn="just"/>
            <a:r>
              <a:rPr lang="ar-MA" dirty="0"/>
              <a:t>اِلْتَقى </a:t>
            </a:r>
            <a:r>
              <a:rPr lang="ar-MA" dirty="0" err="1"/>
              <a:t>ٱلْبَطَلُ</a:t>
            </a:r>
            <a:r>
              <a:rPr lang="ar-MA" dirty="0"/>
              <a:t>..................... بِشَيْخٍ..............................</a:t>
            </a:r>
            <a:endParaRPr lang="fr-FR" dirty="0">
              <a:solidFill>
                <a:srgbClr val="00B0F0"/>
              </a:solidFill>
            </a:endParaRP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30F9C15-961F-0CB4-6082-484FD0B6026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220047" y="2982008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082150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4F122-237A-32D8-CF2C-1289784C6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2B80-97F7-F0DF-124D-F9EB7946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تقديم أوصاف لشخصية دبدوب في المقطع التالي؟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6413E-DE90-628C-921E-B477B21CD0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435264-31DB-6646-48B9-155F155DFD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1B5D28-F963-7838-DDB8-E20E0EB801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B0B8F-99D6-57B0-B038-307E7637E3B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A9B219-69D8-EB36-963B-0D3C8D58EB2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9988D5-50F8-D7BD-EB48-D33557DCA97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BF5FEF0-DD26-FBF9-B0A1-125DBF9D0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5E6C600-E129-7870-BF83-C6A604B516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E5227C-A211-B1A3-43B5-A7A2EA9722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E43F221-6294-281E-F8CE-6C3B3B75AE29}"/>
              </a:ext>
            </a:extLst>
          </p:cNvPr>
          <p:cNvSpPr txBox="1"/>
          <p:nvPr/>
        </p:nvSpPr>
        <p:spPr>
          <a:xfrm>
            <a:off x="1079678" y="2339761"/>
            <a:ext cx="692953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نامَ </a:t>
            </a:r>
            <a:r>
              <a:rPr lang="ar-MA" dirty="0">
                <a:solidFill>
                  <a:srgbClr val="00B0F0"/>
                </a:solidFill>
              </a:rPr>
              <a:t>دَبْدوبٌ</a:t>
            </a:r>
            <a:r>
              <a:rPr lang="ar-MA" dirty="0"/>
              <a:t> في غُرْفَتِهِ.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51F948-2CF2-6AE8-965B-C4EF511EB85F}"/>
              </a:ext>
            </a:extLst>
          </p:cNvPr>
          <p:cNvSpPr txBox="1"/>
          <p:nvPr/>
        </p:nvSpPr>
        <p:spPr>
          <a:xfrm>
            <a:off x="1652506" y="4347777"/>
            <a:ext cx="5587677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indent="174625" algn="just"/>
            <a:r>
              <a:rPr lang="ar-MA" dirty="0"/>
              <a:t>نامَ </a:t>
            </a:r>
            <a:r>
              <a:rPr lang="ar-MA" dirty="0">
                <a:solidFill>
                  <a:srgbClr val="00B0F0"/>
                </a:solidFill>
              </a:rPr>
              <a:t>دَبْدوبٌ</a:t>
            </a:r>
            <a:r>
              <a:rPr lang="ar-MA" dirty="0"/>
              <a:t> ..............................في غُرْفَتِهِ.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87B76F0-213A-8173-553A-86E712B58B1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220046" y="3282235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729440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65AE2-1F9D-6D74-BD83-822AC6E28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1DA118-E997-0B79-2EC1-451BC2165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وصف الأحداث. من يحاول تقديم أوصاف أخرى لكل حدث؟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C23BC3-0203-D7E1-A9DC-0EDF026156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EC0079-1BF7-0F47-708C-E28BE27BB0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F6226F-7B72-1D07-87E5-307B8D58EB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C11C76-6AB6-F07A-50C3-FFF7B03C2ED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86A787-B5AD-BDF3-4C60-395E8038E51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C4D1BB-CC17-69A8-8D1C-0E644BDC847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5F8FCD4-6BF0-562E-A479-BCA82CC8E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8C690A-57AB-2374-B66D-F3E93E2EC3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7A031E-56CE-235E-1AC7-876BA1B540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2372F1A-3DE5-7BD1-35BA-3EBE69F5E1D0}"/>
              </a:ext>
            </a:extLst>
          </p:cNvPr>
          <p:cNvSpPr txBox="1"/>
          <p:nvPr/>
        </p:nvSpPr>
        <p:spPr>
          <a:xfrm>
            <a:off x="940644" y="1708940"/>
            <a:ext cx="6929539" cy="14642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فَجْأَةً، اِهْتَزَّتِ </a:t>
            </a:r>
            <a:r>
              <a:rPr lang="ar-MA" dirty="0" err="1"/>
              <a:t>ٱلْأَرْضُ</a:t>
            </a:r>
            <a:r>
              <a:rPr lang="ar-MA" dirty="0"/>
              <a:t>، فَسُمِعَ دَوِيٌّ كَبيرٌ . فَزِعَ ٱلْأَطْفالُ فَتَشَبَّثَ بَعْضُهُمْ بِوالِدِهِمْ.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ABD3A9-AF4F-AD0A-C3CC-89CD060A6FC5}"/>
              </a:ext>
            </a:extLst>
          </p:cNvPr>
          <p:cNvSpPr txBox="1"/>
          <p:nvPr/>
        </p:nvSpPr>
        <p:spPr>
          <a:xfrm>
            <a:off x="940644" y="3910511"/>
            <a:ext cx="7402749" cy="194095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indent="174625" algn="just"/>
            <a:r>
              <a:rPr lang="ar-MA" sz="3600" dirty="0"/>
              <a:t>فَجْأَةً، اِهْتَزَّتِ </a:t>
            </a:r>
            <a:r>
              <a:rPr lang="ar-MA" sz="3600" dirty="0" err="1"/>
              <a:t>ٱلْأَرْضُ</a:t>
            </a:r>
            <a:r>
              <a:rPr lang="ar-MA" sz="3600" dirty="0"/>
              <a:t> </a:t>
            </a:r>
            <a:r>
              <a:rPr lang="ar-MA" sz="3600" dirty="0">
                <a:solidFill>
                  <a:srgbClr val="00B0F0"/>
                </a:solidFill>
              </a:rPr>
              <a:t>....................................</a:t>
            </a:r>
            <a:r>
              <a:rPr lang="ar-MA" sz="3600" dirty="0"/>
              <a:t>، فَسُمِعَ دَوِيٌّ كَبيرٌ </a:t>
            </a:r>
            <a:r>
              <a:rPr lang="ar-MA" sz="3600" dirty="0">
                <a:solidFill>
                  <a:srgbClr val="00B0F0"/>
                </a:solidFill>
              </a:rPr>
              <a:t>..................................</a:t>
            </a:r>
            <a:r>
              <a:rPr lang="ar-MA" sz="3600" dirty="0"/>
              <a:t>. فَزِعَ ٱلْأَطْفالُ فَتَشَبَّثَ بَعْضُهُمْ بِوالِدِهِمْ </a:t>
            </a:r>
            <a:r>
              <a:rPr lang="ar-MA" sz="3600" dirty="0">
                <a:solidFill>
                  <a:srgbClr val="00B0F0"/>
                </a:solidFill>
              </a:rPr>
              <a:t>..................................</a:t>
            </a:r>
            <a:endParaRPr lang="fr-FR" sz="3600" dirty="0">
              <a:solidFill>
                <a:srgbClr val="00B0F0"/>
              </a:solidFill>
            </a:endParaRP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B9307C1-EEFB-2416-5765-12B3B46F12E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351108" y="3199746"/>
            <a:ext cx="737339" cy="6287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498813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53F7-9158-F2D9-6389-F5DDCEF0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6D5DA-7916-6EA6-800D-7B27A09AE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"110". ستنجزون نشاط " أتدرب مع زملائي". من يقرأ التعليمة؟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1BFD73-B2F1-4EB7-CFCA-8412A50E5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3FCB44-3442-1BA9-857F-4E7178442E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D0C063-10E5-B180-E4FC-47D908B093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3F7815-91A7-5826-1A42-6241D3C55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6C4A5-9034-25CA-ECA2-2FAA430EFE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B2440C6-D546-92BA-381A-1B23C5738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78FDF19-24B9-9C02-B2BC-EF3A26A3E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898C2C-3ADF-9A41-354D-44D4AC8F3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B7ED84-D728-132B-7217-7195D15D1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3D87A758-227F-6C13-EC6A-D4EE197C66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5" y="1476000"/>
            <a:ext cx="608244" cy="6998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2F7A36-4486-AF5B-F1A5-E63AA1845B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863" y="1500291"/>
            <a:ext cx="3412581" cy="52344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5DA437E-0024-B2AB-622C-5AD2781C8FF9}"/>
              </a:ext>
            </a:extLst>
          </p:cNvPr>
          <p:cNvSpPr/>
          <p:nvPr/>
        </p:nvSpPr>
        <p:spPr>
          <a:xfrm flipV="1">
            <a:off x="2691863" y="3929973"/>
            <a:ext cx="3375676" cy="90141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127346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B8A99-C4FC-AF44-7CBE-D6D5FFA08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A836C-DAB6-6648-D4F9-B7FA0FCB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سنناقش مقترحاتكم من حيث الأساليب المستعملة وسلامة التعبير.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9ACB6-31FC-86A8-F292-F2260B39BF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2C0745-CD9A-ABCB-A24D-6277B9F1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78EFFB-354A-DE54-6FB7-2349A6A5FE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7B8CF5-760B-1214-F781-AFF6B785F0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EC6198-5E9F-811C-8A3E-592A04B20E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38EC3C-245A-1114-7243-8D34F8E2B4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487A1B-A10F-53BC-37F9-6A2A8DCCC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CE6C3B-6044-9857-0E0C-FC05453CD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6D0E66-C20A-BFC1-6676-DE1C37BEF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045975-CA23-9DF1-C084-3C74311C74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2003898"/>
            <a:ext cx="7729209" cy="35214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7902316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55D20-766D-E6A4-C4AC-7ABAB4500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53CDA6-7DB0-FE52-0276-F0FBBCD2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FCDD3F-88A9-8A4A-9C55-F127B62C40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2B4C1C-7468-E85C-D001-EA6FDAE6EE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B713252-36E8-0B57-7CC9-A4F8ADA2E9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1F0F10-BF5C-4B45-E1DF-90253E4CE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D91B53-099C-4D11-40D1-D74C24822B7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1D1CB9-89AC-E48E-CF1D-50089165976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C1A39CE-6430-11CC-C858-A45EBB4B4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A16B05-A80F-FB45-25A9-D05CFE372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503C6A-9B39-B520-1F69-27D98A4D36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A1C6F2F-7B1B-3BCC-B415-513061673EC8}"/>
              </a:ext>
            </a:extLst>
          </p:cNvPr>
          <p:cNvSpPr txBox="1"/>
          <p:nvPr/>
        </p:nvSpPr>
        <p:spPr>
          <a:xfrm>
            <a:off x="632373" y="2044005"/>
            <a:ext cx="77196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indent="-174625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لَمّا أَضاعَ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ٱلطِّفْلانِ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ٱلطَّريقَ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لَجَآ إِلى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ٱلْمَبيتِ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كَهْفٍ </a:t>
            </a:r>
            <a:r>
              <a:rPr lang="ar-MA" sz="36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مُظْلِمٍ وَمُتَشَقِّقَةٍ جُدْرانُهُ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كَأَنَّهُ </a:t>
            </a:r>
            <a:r>
              <a:rPr lang="ar-MA" sz="36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نَفَقٌ مَهْجورٌ لا تُرى لَهُ نِهايَةٌ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تَتَساقَطُ مِنْ جَوانِبِهِ قَطَراتُ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ٱلْماءِ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أَشْبَهُ ما تَكونُ </a:t>
            </a:r>
            <a:r>
              <a:rPr lang="ar-MA" sz="36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بِـدُموعٍ حَزينَةٍ تَنْهَمِرُ في صَمْتٍ عَلى خَدِّ </a:t>
            </a:r>
            <a:r>
              <a:rPr lang="ar-MA" sz="3600" b="1" dirty="0" err="1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ٱلصَّخْرِ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174625" indent="-174625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بِجِوارِ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ٱلْوادي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يَقِفُ صَيَّادٌ </a:t>
            </a:r>
            <a:r>
              <a:rPr lang="ar-MA" sz="36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رَصينٌ وَحَذِرٌ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بِمَلابِسِهِ </a:t>
            </a:r>
            <a:r>
              <a:rPr lang="ar-MA" sz="3600" b="1" dirty="0" err="1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MA" sz="3600" b="1" dirty="0" err="1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مُبَلَّلَةِ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مِياهِ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ٱلنَّهْرِ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وَعَصا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ٱلصَّيْدِ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ٱلطَّويلَةُ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يَدِهِ، كَأَنَّها </a:t>
            </a:r>
            <a:r>
              <a:rPr lang="ar-MA" sz="36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سَيْفٌ لِلْمُواجَهَةِ.</a:t>
            </a:r>
            <a:endParaRPr lang="fr-FR" sz="3600" b="1" dirty="0">
              <a:solidFill>
                <a:srgbClr val="48B2D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497234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5" y="2472366"/>
            <a:ext cx="5871065" cy="1368307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تذكير؛ 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أخذ الكلمة والتحدث باسترسال عن برلمان الطفل.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EB0DFC-9E1B-05EC-D378-0EE9375C15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53598" y="1966748"/>
            <a:ext cx="572538" cy="72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مناقشة نص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«برلمان الطفل».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296DE-3E51-CCCE-B219-D1E857910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BACEE475-7650-066A-830B-561C091ACA1D}"/>
              </a:ext>
            </a:extLst>
          </p:cNvPr>
          <p:cNvSpPr txBox="1"/>
          <p:nvPr/>
        </p:nvSpPr>
        <p:spPr>
          <a:xfrm>
            <a:off x="1744914" y="3429000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بَرْلَمانُ ٱلطِّفْلِ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6905C-B577-1BCE-82CA-8FFB78EED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D823-BC3C-8236-11C9-E4217A35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نتذكر، في البداية، معاني المفردات التالية. من يختار مفردة ويقدم معناها؟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763DB4-9042-9A48-405B-ABC4BDF64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30E4C8-F165-752D-94BA-5ACFE28190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85D208-638A-FB13-38A7-A0291A385D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9F2BB7-0674-7C0A-FC4E-A72B0B4CED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812B4-BF14-A144-C4B3-47095A03B4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73987-7EE1-C3DE-A4EB-FD126FD6CB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E3A5F1-0FC9-1D50-E749-894E4586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4F786A-046F-A678-37AA-DC0677716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770EE0-0A98-E3CE-7B72-C500D38298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441E1D56-CC1F-463E-48D3-E22BEBB85EB6}"/>
              </a:ext>
            </a:extLst>
          </p:cNvPr>
          <p:cNvSpPr txBox="1"/>
          <p:nvPr/>
        </p:nvSpPr>
        <p:spPr>
          <a:xfrm>
            <a:off x="4850363" y="4211204"/>
            <a:ext cx="350986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اَلدّيمُقْراطِيَّةُ </a:t>
            </a:r>
            <a:endParaRPr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6CDB44B7-78AE-62F2-AECF-35B129CB7B5E}"/>
              </a:ext>
            </a:extLst>
          </p:cNvPr>
          <p:cNvSpPr txBox="1"/>
          <p:nvPr/>
        </p:nvSpPr>
        <p:spPr>
          <a:xfrm>
            <a:off x="4642553" y="2447427"/>
            <a:ext cx="3717675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اَلْبَرْلَمانُ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DB115A34-FCC8-8FCC-2637-A478F03EABF9}"/>
              </a:ext>
            </a:extLst>
          </p:cNvPr>
          <p:cNvSpPr txBox="1"/>
          <p:nvPr/>
        </p:nvSpPr>
        <p:spPr>
          <a:xfrm>
            <a:off x="783772" y="2466088"/>
            <a:ext cx="3203311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اَلِانْتِخابُ  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A60617E0-7D8C-07D7-55B8-84C9890FD59F}"/>
              </a:ext>
            </a:extLst>
          </p:cNvPr>
          <p:cNvSpPr txBox="1"/>
          <p:nvPr/>
        </p:nvSpPr>
        <p:spPr>
          <a:xfrm>
            <a:off x="694944" y="4211204"/>
            <a:ext cx="3252962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اَلرَّأْيُ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16617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377C-7C94-0CB6-FA08-23F5DACF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23446-AD52-FA3C-6612-4D91D970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A3BF-AA9D-0916-0AD1-EB66C3DED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BB3B7E27-6DD0-1413-350E-25EB0444711A}"/>
              </a:ext>
            </a:extLst>
          </p:cNvPr>
          <p:cNvSpPr txBox="1"/>
          <p:nvPr/>
        </p:nvSpPr>
        <p:spPr>
          <a:xfrm>
            <a:off x="546481" y="1806513"/>
            <a:ext cx="4910453" cy="11917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just"/>
            <a:r>
              <a:rPr lang="ar-MA" sz="3200" dirty="0">
                <a:sym typeface="Sakkal Majalla"/>
              </a:rPr>
              <a:t>مَجْلِسٌ يَجْتَمِعُ فيهِ مُمَثِّلو </a:t>
            </a:r>
            <a:r>
              <a:rPr lang="ar-MA" sz="3200" dirty="0" err="1">
                <a:sym typeface="Sakkal Majalla"/>
              </a:rPr>
              <a:t>ٱلشَّعْبِ</a:t>
            </a:r>
            <a:r>
              <a:rPr lang="ar-MA" sz="3200" dirty="0">
                <a:sym typeface="Sakkal Majalla"/>
              </a:rPr>
              <a:t> لِمُناقَشَةِ شُؤونِ </a:t>
            </a:r>
            <a:r>
              <a:rPr lang="ar-MA" sz="3200" dirty="0" err="1">
                <a:sym typeface="Sakkal Majalla"/>
              </a:rPr>
              <a:t>ٱلْبِلادِ</a:t>
            </a:r>
            <a:r>
              <a:rPr lang="ar-MA" sz="3200" dirty="0">
                <a:sym typeface="Sakkal Majalla"/>
              </a:rPr>
              <a:t>.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F1AD64E1-38FC-9DC6-8295-C5CF8E91E9D5}"/>
              </a:ext>
            </a:extLst>
          </p:cNvPr>
          <p:cNvSpPr txBox="1"/>
          <p:nvPr/>
        </p:nvSpPr>
        <p:spPr>
          <a:xfrm>
            <a:off x="546481" y="4403725"/>
            <a:ext cx="4910451" cy="6809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400" dirty="0">
                <a:sym typeface="Sakkal Majalla"/>
              </a:rPr>
              <a:t>اَلْمُشارَكَةُ في تَسْييرِ شُؤونِ </a:t>
            </a:r>
            <a:r>
              <a:rPr lang="ar-MA" sz="3400" dirty="0" err="1">
                <a:sym typeface="Sakkal Majalla"/>
              </a:rPr>
              <a:t>ٱلْبِلادِ</a:t>
            </a:r>
            <a:r>
              <a:rPr lang="ar-MA" sz="3400" dirty="0">
                <a:sym typeface="Sakkal Majalla"/>
              </a:rPr>
              <a:t>.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D850387C-D593-1CD5-CAF3-38FBC6287EEE}"/>
              </a:ext>
            </a:extLst>
          </p:cNvPr>
          <p:cNvSpPr txBox="1"/>
          <p:nvPr/>
        </p:nvSpPr>
        <p:spPr>
          <a:xfrm>
            <a:off x="514534" y="5692708"/>
            <a:ext cx="4910451" cy="6469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>
              <a:tabLst>
                <a:tab pos="87313" algn="l"/>
              </a:tabLst>
            </a:pPr>
            <a:r>
              <a:rPr lang="ar-MA" sz="3200" dirty="0">
                <a:sym typeface="Sakkal Majalla"/>
              </a:rPr>
              <a:t> فِكْرَةٌ أَوْ مَوْقِفٌ حَوْلَ مَوْضوعٍ ما. </a:t>
            </a: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75458216-BF83-2904-BC7B-D26FB4C1FE8A}"/>
              </a:ext>
            </a:extLst>
          </p:cNvPr>
          <p:cNvSpPr txBox="1"/>
          <p:nvPr/>
        </p:nvSpPr>
        <p:spPr>
          <a:xfrm>
            <a:off x="546481" y="3274479"/>
            <a:ext cx="4910452" cy="68099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3400" dirty="0">
                <a:sym typeface="Sakkal Majalla"/>
              </a:rPr>
              <a:t>اِخْتِيارُ مُمَثِّلينَ عَنْ طَريقِ صَناديقِ </a:t>
            </a:r>
            <a:r>
              <a:rPr lang="ar-MA" sz="3400" dirty="0" err="1">
                <a:sym typeface="Sakkal Majalla"/>
              </a:rPr>
              <a:t>ٱلتَّصْويتِ</a:t>
            </a:r>
            <a:r>
              <a:rPr lang="ar-MA" sz="3400" dirty="0">
                <a:sym typeface="Sakkal Majalla"/>
              </a:rPr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8F4FBB3-DCAC-C147-C2BB-D329A0D22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58D75C-7156-4770-41DE-7922CD824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C9D473-B543-7896-F261-3ED61C9B65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953C84-8FF6-1AFE-616E-3AE64C82D3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2DE03-E82A-7AC4-1DEA-0AB60430C3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90528EC-C23A-3AE6-1B2E-07D2D5E5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3448949-9CD5-4CF9-303A-DAC6F0018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AF3EF28-935D-12BF-AF88-EE7680DBE2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8071F55-C5D7-E154-E6A8-D77C4FAE598F}"/>
              </a:ext>
            </a:extLst>
          </p:cNvPr>
          <p:cNvSpPr txBox="1"/>
          <p:nvPr/>
        </p:nvSpPr>
        <p:spPr>
          <a:xfrm>
            <a:off x="6498336" y="3233454"/>
            <a:ext cx="2167220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ym typeface="Sakkal Majalla"/>
              </a:rPr>
              <a:t>اَلِانْتِخابُ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CB005E6-8E6B-1AA2-7C85-618FF251D299}"/>
              </a:ext>
            </a:extLst>
          </p:cNvPr>
          <p:cNvSpPr txBox="1"/>
          <p:nvPr/>
        </p:nvSpPr>
        <p:spPr>
          <a:xfrm>
            <a:off x="6498336" y="1975438"/>
            <a:ext cx="2151042" cy="715045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اَلْبَرْلَمانُ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9D18C861-5650-5CB4-89ED-207582207D6F}"/>
              </a:ext>
            </a:extLst>
          </p:cNvPr>
          <p:cNvSpPr txBox="1"/>
          <p:nvPr/>
        </p:nvSpPr>
        <p:spPr>
          <a:xfrm>
            <a:off x="6523623" y="5642322"/>
            <a:ext cx="2125752" cy="783148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اَلرَّأْيُ</a:t>
            </a:r>
            <a:endParaRPr sz="4400"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B903B56C-24C8-B29A-03F8-FF807B719D45}"/>
              </a:ext>
            </a:extLst>
          </p:cNvPr>
          <p:cNvSpPr txBox="1"/>
          <p:nvPr/>
        </p:nvSpPr>
        <p:spPr>
          <a:xfrm>
            <a:off x="6523623" y="4301570"/>
            <a:ext cx="2151042" cy="783148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ym typeface="Sakkal Majalla"/>
              </a:rPr>
              <a:t>اَلدّيمُقْراطِيَّةُ </a:t>
            </a:r>
            <a:endParaRPr sz="4000" dirty="0">
              <a:sym typeface="Calibri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6F447C-ED40-E0D1-52F1-F3E5AD25688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514677" y="1931589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3B8322F-0BC0-B89D-7CDD-01690DA8404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514677" y="3189921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FFC81C9-4CFD-32D5-1584-A085CA24A79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491951" y="4331273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2BE1F8-0F15-1C12-BE76-D55CAB38A09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514676" y="5613653"/>
            <a:ext cx="925916" cy="789529"/>
          </a:xfrm>
          <a:prstGeom prst="roundRect">
            <a:avLst>
              <a:gd name="adj" fmla="val 65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957173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3F0E6-2650-609A-3F6F-C457DB9E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A5E2-3E73-578F-E6C8-DBA0EA2A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إلى النص كي تسترجعوا أفكاره.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E48526-9DFE-EE1E-DCAF-20223E46FD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8941B2-AEFB-46CE-6A7E-69C7DC60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02398E-5ED3-60F1-E3FA-72DD30F08B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C957CA-1BB7-893E-8E4F-B25314D0DD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334B3E-6760-E05A-1476-95670086514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015E23-F748-E052-A07F-C26DA9A7D7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BA53520-A716-C5FC-A2EA-DA6EEAC6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DA8618-DF34-5891-8B0D-49FEE9A0F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6F402C-BE0E-86FA-4FAC-A8BB879225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EF8E28-905B-757B-BD52-27D411DCE8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  <p:pic>
        <p:nvPicPr>
          <p:cNvPr id="5" name="FINALE- برلمان الطفل -6 AP DONE 260317">
            <a:hlinkClick r:id="" action="ppaction://media"/>
            <a:extLst>
              <a:ext uri="{FF2B5EF4-FFF2-40B4-BE49-F238E27FC236}">
                <a16:creationId xmlns:a16="http://schemas.microsoft.com/office/drawing/2014/main" id="{561A5E57-FF5B-B75A-A5D7-22CD25E8F4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8016" y="1395931"/>
            <a:ext cx="8396233" cy="522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64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91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F2A39-ADB2-3D62-E565-D820D18C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90F44-3E43-71E5-CDF6-34EB951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الأفكار التي علقت في أذهانكم حول موضوع النص؟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267899-492C-88E5-11AF-EDA27A299EE3}"/>
              </a:ext>
            </a:extLst>
          </p:cNvPr>
          <p:cNvSpPr txBox="1"/>
          <p:nvPr/>
        </p:nvSpPr>
        <p:spPr>
          <a:xfrm>
            <a:off x="1620226" y="2867144"/>
            <a:ext cx="5490364" cy="11237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أَتَذَكَّرُ أَفْكارَ ٱلنَّصِّ.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684C09-C09D-57AF-5D7D-41BC0A00C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975FA-9A5F-5883-1D42-7DB7297032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98FFD4-FE0F-3821-3289-EB8B8EBAC3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91900-3B1A-ADA1-1171-96708740CB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07A861-D523-CF52-1F3E-97E91A1E37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F90240-225C-0D60-6607-630AEF9B68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43BAEE4-392E-719A-330D-BB0F7C3A1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4FDF07-0BE2-9352-4C22-29E4AC6F2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469AD5-851E-52E4-38E0-25D380CE93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96013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1139-6B22-0E8A-891B-4C6077B1C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B3B72-9A2E-C555-0B7B-FF6FEC36D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 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18C9A3-C1BF-3409-0FB7-9A563593C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D928AD-E87D-F866-3F43-8670B0FCB4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55B2C6A-5A77-6420-AC7F-616BD07407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035BA5-59AB-4AA6-6BAE-725D5DD8455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164AAE-035E-E0A0-5A1B-B17C00062C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90D87-A3A3-3055-4744-BC03DFE070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42DA3F6-27BD-8F59-388F-79558F639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50BDBFC-1719-5B1D-144E-9B2DCAF783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62DA8F-2B92-465B-8703-88B7E0E392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AFD3D-BFC4-DCE2-1C52-0A04EC46A4AE}"/>
              </a:ext>
            </a:extLst>
          </p:cNvPr>
          <p:cNvSpPr txBox="1"/>
          <p:nvPr/>
        </p:nvSpPr>
        <p:spPr>
          <a:xfrm>
            <a:off x="746503" y="3182853"/>
            <a:ext cx="7515879" cy="21452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تَمَّ تَأْسيسُ بَرْلَمانِ ٱلْطِّفْلِ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75899461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63BD7-0C89-6993-1FE2-22FCC65B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6DDE3-F8C3-D6CB-11E0-D7F37343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1D47A7-1E78-2319-7AB7-4E814528C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8DAF09-19C5-1046-A9FD-A55CF4BB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2118CD0-74D0-5C0F-4980-D9D5BD3481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2051B3-A645-110A-63DE-8A58CE61DA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F9996-F8EF-4ABE-17E3-EA43417721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102635-BB43-5580-84FD-9392A602E0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8E1DEE-085A-1D2A-BAE0-9175181EB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918D3A-F944-48C7-50B8-35CBCCA7D5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0AC31C-D495-5665-CD14-5C67AA01B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17D14D-4580-5450-372F-2A53711A50CA}"/>
              </a:ext>
            </a:extLst>
          </p:cNvPr>
          <p:cNvSpPr txBox="1"/>
          <p:nvPr/>
        </p:nvSpPr>
        <p:spPr>
          <a:xfrm>
            <a:off x="1126697" y="2903720"/>
            <a:ext cx="6743486" cy="11237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كَمْ عَدَدُ أَعْضاءِ بَرْلَمانِ ٱلْطِّفْلِ؟</a:t>
            </a:r>
          </a:p>
        </p:txBody>
      </p:sp>
    </p:spTree>
    <p:extLst>
      <p:ext uri="{BB962C8B-B14F-4D97-AF65-F5344CB8AC3E}">
        <p14:creationId xmlns:p14="http://schemas.microsoft.com/office/powerpoint/2010/main" val="215105240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76281-356D-6C3F-FCA2-19163E1D0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B204C-5345-314D-E582-B25063917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C96ED0-B63E-A5A5-7914-1F723CA024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1261D9-89B6-41A1-3D45-4BC76008A1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ABECC5-B6E2-5855-5B09-CEEB3E8E09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50629F-8887-3A88-0499-E6B6199F6F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03408F-2997-517A-82DF-3FBBF0453E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8E3EA6-3E36-01F4-098A-15F094AF37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E1FD85-35C4-6FFE-431F-2C1A3D455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1C9CEF-E0A6-4531-BD2B-821ED2310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43897-A4A9-9031-B048-0CDC6BF024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5F357C-21DC-4C0C-BC5F-E1CA432C1223}"/>
              </a:ext>
            </a:extLst>
          </p:cNvPr>
          <p:cNvSpPr txBox="1"/>
          <p:nvPr/>
        </p:nvSpPr>
        <p:spPr>
          <a:xfrm>
            <a:off x="1126697" y="2903720"/>
            <a:ext cx="6743486" cy="11237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أَيِّ مَدينَةٍ يَنْعَقِدُ بَرْلَمانُ ٱلْطِّفْلِ؟</a:t>
            </a:r>
          </a:p>
        </p:txBody>
      </p:sp>
    </p:spTree>
    <p:extLst>
      <p:ext uri="{BB962C8B-B14F-4D97-AF65-F5344CB8AC3E}">
        <p14:creationId xmlns:p14="http://schemas.microsoft.com/office/powerpoint/2010/main" val="95611629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92110-E7E2-F86C-E39B-D7106532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75557-0874-B6C1-4644-E46C8A6F1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70" y="752627"/>
            <a:ext cx="7442438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111، أجيبوا عن أسئلة نشاط " أستعد للتحدث" 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باستعمال قلم الرصاص </a:t>
            </a:r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انطلاقا مما علق في أذهانكم  من أفكار  النص. </a:t>
            </a:r>
            <a:r>
              <a:rPr lang="fr-FR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</a:t>
            </a:r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تصحيح الأخطاء  على الكراسة: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B20661-3370-2D2C-AEC2-F45A22BEB6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C1FAF25-7856-9F1D-2F6C-8B95B7B50A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81909-72D3-48C0-0C0D-40F73E55A9C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15C843-0A4A-C947-13E8-945E42CD94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C2F859-D232-5154-B066-C530FAE594B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B2DA077-8E71-B1A2-1681-2514047E4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3CCFD8E-D46F-4565-C325-591269D5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8366E5-5BBB-987C-DE65-141AAED299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808607-7B66-316C-79E6-B218654ECC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C90671-B8A4-CA4D-A63E-64248FB1A82B}"/>
              </a:ext>
            </a:extLst>
          </p:cNvPr>
          <p:cNvSpPr txBox="1"/>
          <p:nvPr/>
        </p:nvSpPr>
        <p:spPr>
          <a:xfrm>
            <a:off x="6787158" y="1962435"/>
            <a:ext cx="1391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</a:rPr>
              <a:t>بَرْلَمانِ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E79211-D775-F3BA-F8E3-6A0FFEF091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215" y="1584000"/>
            <a:ext cx="3211956" cy="49972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3E56B06-3AC8-CDAA-0019-678F34198788}"/>
              </a:ext>
            </a:extLst>
          </p:cNvPr>
          <p:cNvCxnSpPr>
            <a:cxnSpLocks/>
          </p:cNvCxnSpPr>
          <p:nvPr/>
        </p:nvCxnSpPr>
        <p:spPr>
          <a:xfrm flipH="1">
            <a:off x="5258038" y="2210818"/>
            <a:ext cx="1852881" cy="599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BE9F1FE-0DD3-C691-81CC-33A7B8751C2C}"/>
              </a:ext>
            </a:extLst>
          </p:cNvPr>
          <p:cNvCxnSpPr>
            <a:cxnSpLocks/>
          </p:cNvCxnSpPr>
          <p:nvPr/>
        </p:nvCxnSpPr>
        <p:spPr>
          <a:xfrm flipH="1">
            <a:off x="4951379" y="2210818"/>
            <a:ext cx="2159540" cy="112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973ED6B-79A8-43BE-6067-0BB72F1D216A}"/>
              </a:ext>
            </a:extLst>
          </p:cNvPr>
          <p:cNvCxnSpPr>
            <a:cxnSpLocks/>
          </p:cNvCxnSpPr>
          <p:nvPr/>
        </p:nvCxnSpPr>
        <p:spPr>
          <a:xfrm flipH="1">
            <a:off x="5258038" y="2210818"/>
            <a:ext cx="1852881" cy="1767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FF1D713-EE34-3039-1864-C9EA84456809}"/>
              </a:ext>
            </a:extLst>
          </p:cNvPr>
          <p:cNvSpPr/>
          <p:nvPr/>
        </p:nvSpPr>
        <p:spPr>
          <a:xfrm flipV="1">
            <a:off x="2696215" y="2550174"/>
            <a:ext cx="3211956" cy="19050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54594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926C-FE5F-17D4-8185-CFAF96A9A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E12E49-85DE-A2E1-336E-171521B5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4" y="752627"/>
            <a:ext cx="724838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 جماعة. من يجيب عن السؤال الأول؟ ( مناقشة الأجوبة المقترحة قبل الانتقال إلى السؤال الموالي.)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9B283B7-A262-8CD8-A1FB-61D84B316B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B0C55E-FE83-ABCE-5E4A-B011933F37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40F9BF-9056-01C0-8208-C0FE5E87329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1FE482-56D7-E0BB-8FE5-64FA20CAB1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818171-CAFE-F96B-5698-FEDA8808FD2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845D8ED-94C7-0167-AA56-B870B5977B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020ABE-B842-B442-3256-F64D66B6D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665563-F18D-5121-5CAB-8AB76CFA0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F60959-2098-7487-A848-3D019637D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445D76-3876-B7D4-D96F-EF2655436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790" y="2062263"/>
            <a:ext cx="7384420" cy="385215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D1B5679-BE98-8F12-804A-9F8625A56EE9}"/>
              </a:ext>
            </a:extLst>
          </p:cNvPr>
          <p:cNvCxnSpPr/>
          <p:nvPr/>
        </p:nvCxnSpPr>
        <p:spPr>
          <a:xfrm flipH="1">
            <a:off x="6887183" y="2616740"/>
            <a:ext cx="972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550C92C-571F-52F0-FAE7-ABA80D19973A}"/>
              </a:ext>
            </a:extLst>
          </p:cNvPr>
          <p:cNvCxnSpPr/>
          <p:nvPr/>
        </p:nvCxnSpPr>
        <p:spPr>
          <a:xfrm flipH="1">
            <a:off x="6887183" y="2383277"/>
            <a:ext cx="97277" cy="1361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B1C28DB-91BB-9A15-63A6-96BC5D02AA70}"/>
              </a:ext>
            </a:extLst>
          </p:cNvPr>
          <p:cNvCxnSpPr/>
          <p:nvPr/>
        </p:nvCxnSpPr>
        <p:spPr>
          <a:xfrm>
            <a:off x="6887183" y="2431915"/>
            <a:ext cx="97277" cy="680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FA3FE45-27C8-ADA1-E1C7-2F03EDCC5215}"/>
              </a:ext>
            </a:extLst>
          </p:cNvPr>
          <p:cNvGrpSpPr/>
          <p:nvPr/>
        </p:nvGrpSpPr>
        <p:grpSpPr>
          <a:xfrm>
            <a:off x="5823626" y="3557082"/>
            <a:ext cx="97277" cy="233463"/>
            <a:chOff x="7039583" y="2535677"/>
            <a:chExt cx="97277" cy="23346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6D0299B8-223A-0707-E4BC-A6EB257A722B}"/>
                </a:ext>
              </a:extLst>
            </p:cNvPr>
            <p:cNvCxnSpPr/>
            <p:nvPr/>
          </p:nvCxnSpPr>
          <p:spPr>
            <a:xfrm flipH="1">
              <a:off x="7039583" y="2769140"/>
              <a:ext cx="97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DE1C5FB2-9343-4C36-20DF-2503B098AFC2}"/>
                </a:ext>
              </a:extLst>
            </p:cNvPr>
            <p:cNvCxnSpPr/>
            <p:nvPr/>
          </p:nvCxnSpPr>
          <p:spPr>
            <a:xfrm flipH="1">
              <a:off x="7039583" y="2535677"/>
              <a:ext cx="97277" cy="13618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E60CED89-1504-CCC2-9B7C-344650E70E37}"/>
                </a:ext>
              </a:extLst>
            </p:cNvPr>
            <p:cNvCxnSpPr/>
            <p:nvPr/>
          </p:nvCxnSpPr>
          <p:spPr>
            <a:xfrm>
              <a:off x="7039583" y="2584315"/>
              <a:ext cx="97277" cy="680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937207E-6EA9-DD84-7391-6D82221BFF65}"/>
              </a:ext>
            </a:extLst>
          </p:cNvPr>
          <p:cNvGrpSpPr/>
          <p:nvPr/>
        </p:nvGrpSpPr>
        <p:grpSpPr>
          <a:xfrm>
            <a:off x="6887183" y="4740614"/>
            <a:ext cx="97277" cy="233463"/>
            <a:chOff x="7039583" y="2535677"/>
            <a:chExt cx="97277" cy="233463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59997388-C0CA-3F21-CE30-216C2F743907}"/>
                </a:ext>
              </a:extLst>
            </p:cNvPr>
            <p:cNvCxnSpPr/>
            <p:nvPr/>
          </p:nvCxnSpPr>
          <p:spPr>
            <a:xfrm flipH="1">
              <a:off x="7039583" y="2769140"/>
              <a:ext cx="972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1FCDE3F-3BEF-D927-A427-A4F9BEEE59EE}"/>
                </a:ext>
              </a:extLst>
            </p:cNvPr>
            <p:cNvCxnSpPr/>
            <p:nvPr/>
          </p:nvCxnSpPr>
          <p:spPr>
            <a:xfrm flipH="1">
              <a:off x="7039583" y="2535677"/>
              <a:ext cx="97277" cy="13618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B888B881-91B5-7488-07CB-0EB6D311950B}"/>
                </a:ext>
              </a:extLst>
            </p:cNvPr>
            <p:cNvCxnSpPr/>
            <p:nvPr/>
          </p:nvCxnSpPr>
          <p:spPr>
            <a:xfrm>
              <a:off x="7039583" y="2584315"/>
              <a:ext cx="97277" cy="680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223706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E422B-D177-C54A-BC2B-CD7D7CBF6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9A1F8-61D1-A58C-7C55-C5775BB2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4" y="752627"/>
            <a:ext cx="724838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 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4FAFF28-EEB1-3112-899D-679B3E0A59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F24A3D-309F-DF04-B2A8-CB014F0714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3E23C3-BCF2-CA0F-6A39-5935E97212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A0A4AA-5E92-E64D-F315-97F9B443427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76C3DD-FB73-E9BD-4DA9-DA987F05DCC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81CC129-7A42-F98C-7560-5A904960F4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C83C264-DA4B-9B9B-6870-F6F4448C6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911D95-6EE3-34D9-C11A-9CB8CBA68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D56471-384E-BA30-730F-DE028A7910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DFC0D3-64F4-AFF7-C0E1-135C26C94BE2}"/>
              </a:ext>
            </a:extLst>
          </p:cNvPr>
          <p:cNvSpPr txBox="1"/>
          <p:nvPr/>
        </p:nvSpPr>
        <p:spPr>
          <a:xfrm>
            <a:off x="430372" y="1866074"/>
            <a:ext cx="8148141" cy="4216539"/>
          </a:xfrm>
          <a:prstGeom prst="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14350" indent="-514350" algn="just" rtl="1">
              <a:buAutoNum type="arabicPeriod"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بَرْلَمانُ ٱلطِّفْلِ إِطارٌ يُتيحُ لِلْأَطْفالِ مِنْ مُخْتَلِفِ أَنْحاءِ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ٱلْمَمْلَكَةِ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إِمْكانِيَةَ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ٱلِالْتِقاءِ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وَٱلتَّشاوُرِ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وَٱلتَّعْبيرِ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آرائِهِمْ، وَمُساءَلَةِ أَعْضاءِ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ٱلْحُكومَةِ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بِشَأْنِ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ٱلْقَضايا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خُصوصاً تِلْكَ ٱلَّتي تَهُمُّ ٱلطُّفولَةَ.</a:t>
            </a:r>
          </a:p>
          <a:p>
            <a:pPr marL="87313" indent="-87313" algn="just" rtl="1"/>
            <a:br>
              <a:rPr lang="ar-MA" sz="1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اَلتَّرْبِيَةُ عَلى قِيَمِ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ٱلدّيمُقْراطِيَّةِ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وَٱلْمُواطَنَةِ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ٱلْكَريمَةِ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وَٱلتَّسامُحِ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وَنَشْرِ ثَقافَةِ حُقوقِ ٱلطِّفْلِ./  تَفْعيلُ حُقوقِ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ٱلْمُشارَكَةِ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لَدى ٱلْأَطْفالِ، عَلى أَساسِ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ٱلْمُساواةِ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فيما بَيْنَهُمْ./  دَعْمُ ثَقافَةِ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ٱلْحِوارِ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أَساسِ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./ اَلدِّفاعُ عَنْ حُقوقِ ٱلطِّفْلِ وَمَسْؤولِيّاتِهِ./ اَلْمُساهَمَةُ في تَتَبُّعِ تَنْفيذِ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ٱلْحُكومَةِ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لِالْتِزاماتِها ذاتِ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ٱلصِّلَةِ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بِحُقوقِ ٱلطِّفْلِ./مُتابَعَةُ إِعْمالِ اِتِّفاقِيَةِ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ٱلْأُمَمِ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ٱلْمُتَّحِدَةِ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لِحُقوقِ ٱلطِّفْلِ.</a:t>
            </a:r>
          </a:p>
        </p:txBody>
      </p:sp>
    </p:spTree>
    <p:extLst>
      <p:ext uri="{BB962C8B-B14F-4D97-AF65-F5344CB8AC3E}">
        <p14:creationId xmlns:p14="http://schemas.microsoft.com/office/powerpoint/2010/main" val="395751729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67FF-D386-E446-B489-8BFA5849C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593101-70A6-423D-8E1A-0C14D5DA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4" y="752627"/>
            <a:ext cx="7248384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السؤال رقم 3.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A33AB3D-CC09-177B-E4F9-29B6E4E14D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4E5DF7-E48B-04B4-C29B-20AEB347C4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CA305A-5384-C1DA-6F33-F2EB4028288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C3DD0C-F6EB-D449-15F2-D181B3999B0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25E0CB-128B-D46F-704C-786E21890B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355F80A-CF0D-3CA6-A996-CB41E9F60D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7E220-56D7-05CB-48F3-5FB3080FD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CB02A0-FB65-EB6F-7FD9-E4CC5335E9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05C82A-2F34-24A8-9068-8DFD4656F1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C0C129-403F-0CBE-CBC9-2159D668C44E}"/>
              </a:ext>
            </a:extLst>
          </p:cNvPr>
          <p:cNvSpPr txBox="1"/>
          <p:nvPr/>
        </p:nvSpPr>
        <p:spPr>
          <a:xfrm>
            <a:off x="496782" y="2247709"/>
            <a:ext cx="8049809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أُحْدِثَ بَرْلَمانُ ٱلْطِّفْلِ بِمُقْتَضى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ٱلْقانونِ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عَدَدِ 41 لِسَنَةِ 2002، وَتَضُمُّ تَرْكيبَتُهُ 395 عُضْوَةً وَعُضْواً:</a:t>
            </a:r>
          </a:p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 305 يُمَثِّلونَ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ٱلدَّوائِرَ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ٱلِانتِخابِيَّةَ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يَتِمُّ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ٱخْتِيارُهُمْ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ٱعْتِماداً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مِعْيارِ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ٱلتَّفَوُّقِ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ٱلدِّراسِيِّ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• 90 يُمَثِّلونَ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ٱللَّائِحَةَ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يَتِمُّ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ٱنتِقاؤُهُمْ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بَيْنِ ٱلْأَطْفالِ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ٱلْمُنْتَمينَ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مُؤَسَّساتٍ أُخْرى.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508061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1181-FFEA-5CEE-FF0B-7F61F24A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9C307-2C79-BE90-88F9-3A82E13A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الثاني" أتحدث باسترسال" من يقرأ التعليمة؟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50C3A-6FC8-8293-3D53-2EA48EC63E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796814-C399-48A0-EDF7-F07A7C3D8B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5F1773-5C1C-7EE9-F288-6AA996024A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B4784-1679-5698-53BB-D40D2EA2F0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8B2C80-3887-29D2-4A74-71CE168585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934131-B1E0-9987-75B8-3C6F5DB779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03B68C4-4072-2F3C-E0E6-54B8B7CAD2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60A884-16A5-A1E8-C4FE-B766FEECB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E00F0-2131-887B-E6FD-1AF53EEF7A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334838-B112-FDCB-81F8-44F4E30D15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216" y="1476000"/>
            <a:ext cx="3211956" cy="49972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1CB9844-FC17-B866-0C85-7775BB9F189C}"/>
              </a:ext>
            </a:extLst>
          </p:cNvPr>
          <p:cNvSpPr/>
          <p:nvPr/>
        </p:nvSpPr>
        <p:spPr>
          <a:xfrm flipV="1">
            <a:off x="2696216" y="4659549"/>
            <a:ext cx="3211956" cy="13521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82665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DEE97-C941-742B-EC2B-339F85D85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D15C1-6F29-87B2-0ED5-1BFB4099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على كراساتكم واستعدوا للتحدث باسترسال.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9FE6FF-F871-67B9-BE69-6724A77803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0D29F4-9E8C-7178-131D-0F3D2976ED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F92A22-418A-87F4-DB10-48E6A98252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132C8-0FE6-8275-C12E-B99FA333A0E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0A48D9-98AF-8CFC-6900-22071F3322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5D501E-F251-B222-C0DA-AFC878043E9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4C2669E-7AA4-CC47-3191-562B157B34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A454D50-C47F-3F13-2BD3-A7C540CD9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DF28459-91F0-2851-EAA9-1D906D9A11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2C5D2AD1-593A-5B94-6F22-C6DD02BC76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237999"/>
            <a:ext cx="810230" cy="9324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1AF1BE-96C6-38DF-73E0-C26CC02A8D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755" y="2652453"/>
            <a:ext cx="7262489" cy="3109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88180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C287-3BBE-6C55-532E-BC230E55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0D573-5F79-4E2C-066D-68A145C60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ويتحدث باسترسال؟ سنناقش إنتاجاتكم وفق الضوابط التالية: </a:t>
            </a:r>
            <a:b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مطالبة التلاميذ بتعبئة بطاقة التقويم الشخصي الواردة على الصفحة نفسها. 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25A9CD-B7B4-901D-C704-DEE894E2D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3F3994-C6B2-4A24-1035-3E0B6F71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275FB0D-3D50-1A22-320F-F484C80354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AD848D-C7ED-A32B-BCA1-7754B44C241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F643B8-D146-77CD-D287-83DAE466782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3D3A92-358F-EC7F-D63E-C28647442A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6ADAD9E-DD1C-27C6-64D4-29950B555C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5DC6D2-466F-8597-9C3F-EF7FFD35E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05B6CC-6C87-A172-CF72-FC048BD519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77C6242-9AA0-0D1B-A57D-6EADB386BE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430" y="2353995"/>
            <a:ext cx="7130025" cy="299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66972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64A58B-3081-F13C-E162-95546B71E6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CD9D8456-8B02-228C-D01B-86B3F614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بالعناصر التي نصفها أثناء سرد حكاية؟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97BC5D-C1C7-06E4-98C3-BF5857B5377E}"/>
              </a:ext>
            </a:extLst>
          </p:cNvPr>
          <p:cNvSpPr txBox="1"/>
          <p:nvPr/>
        </p:nvSpPr>
        <p:spPr>
          <a:xfrm>
            <a:off x="594240" y="3253865"/>
            <a:ext cx="7955520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يُذَكِّرُنا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بِٱلْعَناصِرِ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أَثْناءَ سَرْدِ حِكايَةٍ؟</a:t>
            </a:r>
          </a:p>
        </p:txBody>
      </p:sp>
    </p:spTree>
    <p:extLst>
      <p:ext uri="{BB962C8B-B14F-4D97-AF65-F5344CB8AC3E}">
        <p14:creationId xmlns:p14="http://schemas.microsoft.com/office/powerpoint/2010/main" val="113492888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B4E6C-AA53-6730-338D-BF26FEB2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520381-D826-43DC-C722-EF148F526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077F41B-3AC8-5313-4381-18CD83A0B9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F8C4ECC-18BA-9AFE-231B-53038D6260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EF06F1-4A88-7A04-58C9-161F1DE850C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4976EB-74DE-1214-0899-A02DB558838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A5DA4C-6ED9-0F86-4974-955C6F04208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5DE0428-1F4D-E4E5-5CC9-521C486B28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905E2B4-6594-203F-A6A3-67CE91224A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E4293D2-876E-CEDB-47A0-692EEF99A6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3F6A352A-48AA-5EA0-206E-4A1F0C978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الأفكار التي وردت في النص السماعي" برلمان الطفل "؟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FC9E48-E3FA-9AD1-05FA-058F97420136}"/>
              </a:ext>
            </a:extLst>
          </p:cNvPr>
          <p:cNvSpPr/>
          <p:nvPr/>
        </p:nvSpPr>
        <p:spPr>
          <a:xfrm>
            <a:off x="793637" y="2892136"/>
            <a:ext cx="7649972" cy="188414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ٱلْأَفْكارِ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وَرَدَتْ فـي نَصِّ «بَرْلَمانُ ٱلطِّفْلِ»؟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908353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9A82-3F58-D514-4DB3-8362D1074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68BB2D-F9DB-62A9-2877-9781437E53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CC6AEA-155B-72A1-7FDC-AF2D4B8A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442DE1F-BDFA-D2C9-56CE-E38E67756B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EC5E5F-D769-4DAE-5144-DABD9F1765C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E6E3E3-D6B5-F8F2-8921-08FA37061B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36A3F7-F1AB-CEF1-BA35-38E76A5D564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B98234B-EA76-1A89-E067-523BA086FE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7E056F5-4E0F-2D2C-8EBF-6A65CF29BC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EAD91F6-46E6-6225-BCF9-D3945908B4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9A48B987-8FBB-822C-292E-3C8B5756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نشاط " أنجز بمفردي "  وأنجزوه في المنزل على دفاتر البحث. سنصححه في  بداية حصة الإنتاج الكتابي المقبلة.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2CFAAE-ABD2-8F2B-87F4-9F6DB4EDE1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863" y="1500291"/>
            <a:ext cx="3412581" cy="52344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597B36D-4B04-C158-7EA9-AB42778CF69F}"/>
              </a:ext>
            </a:extLst>
          </p:cNvPr>
          <p:cNvSpPr/>
          <p:nvPr/>
        </p:nvSpPr>
        <p:spPr>
          <a:xfrm flipV="1">
            <a:off x="2691864" y="4824914"/>
            <a:ext cx="3395948" cy="12770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93120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A0434C8-2170-6832-EE53-279CA538DC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767811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235E55-B7D9-E2BB-FC1E-E9537E048F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41C6B8-F593-9AD0-4CF6-1C2E024441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815AF8-8A8B-063E-CA7A-C96F888F608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C7DD8B-51D4-95F5-75BF-56B5AF6FA1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041AB2-242E-0BD7-512C-0672FCA17A7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936AAF-1C90-4CFC-B822-F650823C80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7DAA4A-C43A-7F2C-64CF-A3F83664AE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E0C509-DDE6-C2DE-E7D9-08179C802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D214-F1F9-72F5-52C0-68CDA25C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B69BB2F-9F82-95A5-92E3-FC13816A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B532B4-8962-F7B6-2446-6963CF69DC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56A475F4-F61B-2DAA-9ED6-59F2C93F6E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976165-A650-BA08-EF40-068D2CBF8F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05EC69-C774-1A23-A9CC-61C9D1BE7E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EA4B0F-8E76-43D4-6390-E92A18B262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3C217-18A4-F049-769E-37A9DFB5FDA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8B7501-F26D-B167-1E3D-0213B028C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CBDFA0-05CC-AFE2-18B2-4FA6404F38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DF23BB-2675-B0D1-9739-06F08AC6CD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3222CA-F905-744A-1F55-6F4D5D2F1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5BCD2AA-78F5-2D42-5510-E32E7B01E5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35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19070</TotalTime>
  <Words>1723</Words>
  <Application>Microsoft Office PowerPoint</Application>
  <PresentationFormat>Affichage à l'écran (4:3)</PresentationFormat>
  <Paragraphs>347</Paragraphs>
  <Slides>54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54</vt:i4>
      </vt:variant>
    </vt:vector>
  </HeadingPairs>
  <TitlesOfParts>
    <vt:vector size="86" baseType="lpstr">
      <vt:lpstr>Dosis Medium</vt:lpstr>
      <vt:lpstr>Dosis ExtraBold</vt:lpstr>
      <vt:lpstr>Microsoft Uighur</vt:lpstr>
      <vt:lpstr>Wingdings</vt:lpstr>
      <vt:lpstr>Calibri</vt:lpstr>
      <vt:lpstr>Modern Love</vt:lpstr>
      <vt:lpstr>Sakkal Majalla</vt:lpstr>
      <vt:lpstr>Aptos Display</vt:lpstr>
      <vt:lpstr>Arial</vt:lpstr>
      <vt:lpstr>Aptos</vt:lpstr>
      <vt:lpstr>Dosis</vt:lpstr>
      <vt:lpstr>00_Env-Enseignant</vt:lpstr>
      <vt:lpstr>Conception personnalisée</vt:lpstr>
      <vt:lpstr>1_قراءة الحصة 1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بها.</vt:lpstr>
      <vt:lpstr>توجيه</vt:lpstr>
      <vt:lpstr>نبدأ حصتنا بنشاط الطلاقة. من يذكرنا بضوابط القراءة بطلاقة؟</vt:lpstr>
      <vt:lpstr>من يقرأ؟ </vt:lpstr>
      <vt:lpstr>الفائزون في هذه الحصة هم ........................................................................... </vt:lpstr>
      <vt:lpstr>أسئلة  الفهم ( يتم تسجيلها على السبورة. )</vt:lpstr>
      <vt:lpstr>نصحح. </vt:lpstr>
      <vt:lpstr>من يقرأ الأجوبة التالية؟ </vt:lpstr>
      <vt:lpstr>Présentation PowerPoint</vt:lpstr>
      <vt:lpstr>في هذه الحصة ستتدربون على توظيف الوصف أثناء سرد مقاطع  من حكاية ما.</vt:lpstr>
      <vt:lpstr>في البداية، من يذكرنا بالأساليب والظواهر اللغوية التي تساعدنا على الوصف، والتي تعلمتموها في المرحلة الثانية؟ </vt:lpstr>
      <vt:lpstr>من يقرأ؟  </vt:lpstr>
      <vt:lpstr>من يختار أسلوبا أو ظاهرة لغوية ثم يصف عنصرا من المشهد التالي ؟ ( توجيه التلاميذ إلى تغيير الأساليب والصيغ.)</vt:lpstr>
      <vt:lpstr>أنصتوا جيدا للشريط التالي كي تتعلموا طريقة استعمال الوصف أثناء سرد حكاية ما. </vt:lpstr>
      <vt:lpstr>دوركم. من يحاول تقديم أوصاف أخرى للقرية؟ </vt:lpstr>
      <vt:lpstr>من يحاول تقديم أوصاف للمكان الوارد في المقطع التالي؟ </vt:lpstr>
      <vt:lpstr>هذا مقترح آخر. من يقرأ؟ </vt:lpstr>
      <vt:lpstr>ننتقل إلى وصف الشخصيات. من يحاول تقديم أوصاف أخرى للبطل والشيخ؟ </vt:lpstr>
      <vt:lpstr>من يحاول تقديم أوصاف لشخصية دبدوب في المقطع التالي؟ </vt:lpstr>
      <vt:lpstr>ننتقل إلى وصف الأحداث. من يحاول تقديم أوصاف أخرى لكل حدث؟ </vt:lpstr>
      <vt:lpstr> خذوا كراساتكم الصفحة "110". ستنجزون نشاط " أتدرب مع زملائي". من يقرأ التعليمة؟</vt:lpstr>
      <vt:lpstr>نصحح جماعة. سنناقش مقترحاتكم من حيث الأساليب المستعملة وسلامة التعبير.</vt:lpstr>
      <vt:lpstr>هذا مقترح آخر. من يقرأ؟</vt:lpstr>
      <vt:lpstr>Présentation PowerPoint</vt:lpstr>
      <vt:lpstr>ستواصلون مناقشة نص «برلمان الطفل». </vt:lpstr>
      <vt:lpstr>نتذكر، في البداية، معاني المفردات التالية. من يختار مفردة ويقدم معناها؟</vt:lpstr>
      <vt:lpstr>نصحح جماعة. من يقرأ ؟</vt:lpstr>
      <vt:lpstr>استمعوا إلى النص كي تسترجعوا أفكاره. </vt:lpstr>
      <vt:lpstr>ما الأفكار التي علقت في أذهانكم حول موضوع النص؟ </vt:lpstr>
      <vt:lpstr>من يجيب عن السؤال التالي ؟ </vt:lpstr>
      <vt:lpstr>مناقشة الجواب.</vt:lpstr>
      <vt:lpstr>مناقشة الجواب. </vt:lpstr>
      <vt:lpstr>خذوا كراساتكم، الصفحة 111، أجيبوا عن أسئلة نشاط " أستعد للتحدث" باستعمال قلم الرصاص انطلاقا مما علق في أذهانكم  من أفكار  النص.  (توجيه التلاميذ إلى تصحيح الأخطاء  على الكراسة: </vt:lpstr>
      <vt:lpstr> نصحح جماعة. من يجيب عن السؤال الأول؟ ( مناقشة الأجوبة المقترحة قبل الانتقال إلى السؤال الموالي.)</vt:lpstr>
      <vt:lpstr>صححوا على كراساتكم . </vt:lpstr>
      <vt:lpstr>تصحيح السؤال رقم 3.</vt:lpstr>
      <vt:lpstr>ننتقل إلى النشاط الثاني" أتحدث باسترسال" من يقرأ التعليمة؟ </vt:lpstr>
      <vt:lpstr>استعينوا بما سجلتموه على كراساتكم واستعدوا للتحدث باسترسال. </vt:lpstr>
      <vt:lpstr>من يقوم إلى السبورة ويتحدث باسترسال؟ سنناقش إنتاجاتكم وفق الضوابط التالية:   مطالبة التلاميذ بتعبئة بطاقة التقويم الشخصي الواردة على الصفحة نفسها. </vt:lpstr>
      <vt:lpstr>اختتام الحصة</vt:lpstr>
      <vt:lpstr>من يذكرنا بالعناصر التي نصفها أثناء سرد حكاية؟ </vt:lpstr>
      <vt:lpstr>من يذكرنا بأهم الأفكار التي وردت في النص السماعي" برلمان الطفل "؟</vt:lpstr>
      <vt:lpstr>ضعوا علامة أمام نشاط " أنجز بمفردي "  وأنجزوه في المنزل على دفاتر البحث. سنصححه في  بداية حصة الإنتاج الكتابي المقبلة.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272</cp:revision>
  <dcterms:created xsi:type="dcterms:W3CDTF">2023-09-20T21:35:22Z</dcterms:created>
  <dcterms:modified xsi:type="dcterms:W3CDTF">2026-04-12T14:37:19Z</dcterms:modified>
</cp:coreProperties>
</file>