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85"/>
  </p:notesMasterIdLst>
  <p:handoutMasterIdLst>
    <p:handoutMasterId r:id="rId86"/>
  </p:handoutMasterIdLst>
  <p:sldIdLst>
    <p:sldId id="2147482733" r:id="rId15"/>
    <p:sldId id="2147482735" r:id="rId16"/>
    <p:sldId id="2147482472" r:id="rId17"/>
    <p:sldId id="2147482736" r:id="rId18"/>
    <p:sldId id="2147482616" r:id="rId19"/>
    <p:sldId id="2147482445" r:id="rId20"/>
    <p:sldId id="2147482739" r:id="rId21"/>
    <p:sldId id="2147482453" r:id="rId22"/>
    <p:sldId id="2147482669" r:id="rId23"/>
    <p:sldId id="2147482695" r:id="rId24"/>
    <p:sldId id="2147482698" r:id="rId25"/>
    <p:sldId id="2147482699" r:id="rId26"/>
    <p:sldId id="2147482700" r:id="rId27"/>
    <p:sldId id="2147482701" r:id="rId28"/>
    <p:sldId id="2147482702" r:id="rId29"/>
    <p:sldId id="2147482793" r:id="rId30"/>
    <p:sldId id="2147482755" r:id="rId31"/>
    <p:sldId id="2147482885" r:id="rId32"/>
    <p:sldId id="2147482756" r:id="rId33"/>
    <p:sldId id="2147482779" r:id="rId34"/>
    <p:sldId id="2147482780" r:id="rId35"/>
    <p:sldId id="2147482754" r:id="rId36"/>
    <p:sldId id="2147482712" r:id="rId37"/>
    <p:sldId id="2147482848" r:id="rId38"/>
    <p:sldId id="2147482711" r:id="rId39"/>
    <p:sldId id="2147482784" r:id="rId40"/>
    <p:sldId id="2147482860" r:id="rId41"/>
    <p:sldId id="2147482861" r:id="rId42"/>
    <p:sldId id="2147482865" r:id="rId43"/>
    <p:sldId id="2147482863" r:id="rId44"/>
    <p:sldId id="2147482886" r:id="rId45"/>
    <p:sldId id="2147482887" r:id="rId46"/>
    <p:sldId id="2147482703" r:id="rId47"/>
    <p:sldId id="2147482850" r:id="rId48"/>
    <p:sldId id="2147482869" r:id="rId49"/>
    <p:sldId id="2147482870" r:id="rId50"/>
    <p:sldId id="2147482871" r:id="rId51"/>
    <p:sldId id="2147482872" r:id="rId52"/>
    <p:sldId id="2147482873" r:id="rId53"/>
    <p:sldId id="2147482794" r:id="rId54"/>
    <p:sldId id="2147482704" r:id="rId55"/>
    <p:sldId id="2147482874" r:id="rId56"/>
    <p:sldId id="2147482875" r:id="rId57"/>
    <p:sldId id="2147482831" r:id="rId58"/>
    <p:sldId id="2147482789" r:id="rId59"/>
    <p:sldId id="2147482835" r:id="rId60"/>
    <p:sldId id="2147482876" r:id="rId61"/>
    <p:sldId id="2147482877" r:id="rId62"/>
    <p:sldId id="2147482879" r:id="rId63"/>
    <p:sldId id="2147482880" r:id="rId64"/>
    <p:sldId id="2147482883" r:id="rId65"/>
    <p:sldId id="2147482884" r:id="rId66"/>
    <p:sldId id="2147482855" r:id="rId67"/>
    <p:sldId id="2147482737" r:id="rId68"/>
    <p:sldId id="2147482839" r:id="rId69"/>
    <p:sldId id="2147482809" r:id="rId70"/>
    <p:sldId id="2147482810" r:id="rId71"/>
    <p:sldId id="2147482808" r:id="rId72"/>
    <p:sldId id="2147482811" r:id="rId73"/>
    <p:sldId id="2147482820" r:id="rId74"/>
    <p:sldId id="2147482830" r:id="rId75"/>
    <p:sldId id="2147482826" r:id="rId76"/>
    <p:sldId id="2147482828" r:id="rId77"/>
    <p:sldId id="2147482829" r:id="rId78"/>
    <p:sldId id="2147482827" r:id="rId79"/>
    <p:sldId id="2147482740" r:id="rId80"/>
    <p:sldId id="2147482666" r:id="rId81"/>
    <p:sldId id="2147482742" r:id="rId82"/>
    <p:sldId id="2147482744" r:id="rId83"/>
    <p:sldId id="2147482745" r:id="rId84"/>
  </p:sldIdLst>
  <p:sldSz cx="9144000" cy="6858000" type="screen4x3"/>
  <p:notesSz cx="6858000" cy="9144000"/>
  <p:embeddedFontLst>
    <p:embeddedFont>
      <p:font typeface="Dosis ExtraBold" pitchFamily="2" charset="0"/>
      <p:bold r:id="rId87"/>
    </p:embeddedFont>
    <p:embeddedFont>
      <p:font typeface="Dosis SemiBold" pitchFamily="2" charset="0"/>
      <p:bold r:id="rId88"/>
    </p:embeddedFont>
    <p:embeddedFont>
      <p:font typeface="Microsoft Uighur" panose="02000000000000000000" pitchFamily="2" charset="-78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9" autoAdjust="0"/>
    <p:restoredTop sz="94610"/>
  </p:normalViewPr>
  <p:slideViewPr>
    <p:cSldViewPr snapToGrid="0">
      <p:cViewPr varScale="1">
        <p:scale>
          <a:sx n="72" d="100"/>
          <a:sy n="72" d="100"/>
        </p:scale>
        <p:origin x="475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font" Target="fonts/font3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4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slide" Target="slides/slide66.xml"/><Relationship Id="rId85" Type="http://schemas.openxmlformats.org/officeDocument/2006/relationships/notesMaster" Target="notesMasters/notesMaster1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font" Target="fonts/font2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handoutMaster" Target="handoutMasters/handoutMaster1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1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15283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jpe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gif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gif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gif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gif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6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51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663FA54-3DF3-8F9D-6103-D9ED12A5B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استماع</a:t>
            </a: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وتحدث 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الحصة</a:t>
            </a:r>
            <a:r>
              <a:rPr lang="fr-FR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</a:t>
            </a:r>
            <a:r>
              <a:rPr lang="fr-FR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صرف وتحويل 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مراجعة توليف (شكل وفهم) + دعم (50)د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إثرائية (20)د.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73017" y="25250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حمامة السلام.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4226560" y="2122576"/>
            <a:ext cx="241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060" y="3853608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076452" y="43200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ساحر أوز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600166" y="3956313"/>
            <a:ext cx="981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 إثرائية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11401" y="4006598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19" name="Image 18" descr="Une image contenant symbole, cercle, Graphique, logo&#10;&#10;Le contenu généré par l’IA peut être incorrect.">
            <a:extLst>
              <a:ext uri="{FF2B5EF4-FFF2-40B4-BE49-F238E27FC236}">
                <a16:creationId xmlns:a16="http://schemas.microsoft.com/office/drawing/2014/main" id="{295F2F72-63AD-81E5-015A-176DC8E68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831" y="2188717"/>
            <a:ext cx="568458" cy="654407"/>
          </a:xfrm>
          <a:prstGeom prst="rect">
            <a:avLst/>
          </a:prstGeom>
        </p:spPr>
      </p:pic>
      <p:pic>
        <p:nvPicPr>
          <p:cNvPr id="21" name="Image 20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D4B7643-03E9-B8F4-CBF2-510FD26B9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29" y="3817703"/>
            <a:ext cx="633163" cy="72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289382" y="5002004"/>
            <a:ext cx="7581730" cy="890781"/>
            <a:chOff x="1142290" y="4869600"/>
            <a:chExt cx="6883287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4869600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142290" y="5162928"/>
              <a:ext cx="54245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أقصوصة "ساحر اوز" وفهم مضامينها.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0" y="2636012"/>
            <a:ext cx="8069051" cy="890781"/>
            <a:chOff x="879567" y="1647669"/>
            <a:chExt cx="732571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2289" y="1647669"/>
              <a:ext cx="706299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79567" y="1953151"/>
              <a:ext cx="57650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" حمامة السلام " واستثماره لغويا.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5673" y="3830599"/>
            <a:ext cx="7375439" cy="890781"/>
            <a:chOff x="1329577" y="195147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577" y="195147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2083" y="223464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54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</a:t>
            </a:r>
            <a:r>
              <a:rPr lang="ar-MA" dirty="0">
                <a:solidFill>
                  <a:srgbClr val="424D7B"/>
                </a:solidFill>
              </a:rPr>
              <a:t>   </a:t>
            </a:r>
            <a:r>
              <a:rPr lang="fr-FR" dirty="0">
                <a:solidFill>
                  <a:srgbClr val="424D7B"/>
                </a:solidFill>
              </a:rPr>
              <a:t>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991361" y="1771950"/>
            <a:ext cx="5107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حمامة السلام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0990" y="110114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152000" y="277429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كراساتكم، الصفحة 108.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0799C8-1195-9538-E80D-C1F3550339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128" y="1451920"/>
            <a:ext cx="3475054" cy="533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الجملتين في المكان المخصص لذلك. (سأسجلهما على السبورة استعدادا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15EF7F-4906-3394-A172-6BC5135DE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128" y="1451920"/>
            <a:ext cx="3475054" cy="53302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A8AE26-5130-D0BF-E2FD-5BBD961DC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1959" y="5573679"/>
            <a:ext cx="3475054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A6960C-38B3-DE88-47A4-D5386CD52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87" y="2838398"/>
            <a:ext cx="7902625" cy="196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AD994-C5F2-B30D-2EA1-3B3DCA22F036}"/>
              </a:ext>
            </a:extLst>
          </p:cNvPr>
          <p:cNvSpPr txBox="1"/>
          <p:nvPr/>
        </p:nvSpPr>
        <p:spPr>
          <a:xfrm>
            <a:off x="487091" y="2415256"/>
            <a:ext cx="8169817" cy="3046988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مَضى عَلى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حينٌ مِنَ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ٱلزَّمانِ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يَنْعَمونَ بِحَلاوَةِ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ٱلْعَدْلِ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وَيَرْفُلونَ في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ٱلسَّلامِ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يَحومُ بَيْنَ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ٱلْأَدْخِنَةِ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بِلا وَجَلٍ، تَحْتَ لَعْلَعَةِ </a:t>
            </a:r>
            <a:r>
              <a:rPr lang="ar-MA" sz="48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ٱلْقَذائِفِ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على كراسته؟ . (قراءتان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38B2CE-1714-5D68-117E-B9BA1184CB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09" y="1584000"/>
            <a:ext cx="3105811" cy="483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استثمار المعجم وفهم النص المحددة على الشريحة.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CD111-C27A-C7CA-2C50-15E7149B5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792DC9-75D6-D83F-0F4B-11B380DD72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862" y="1550938"/>
            <a:ext cx="3367012" cy="516453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48416F-99A1-2403-EF70-47DEE8AD85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1031" y="2326640"/>
            <a:ext cx="2941290" cy="21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7A36-8381-BC72-1677-5DBC3DB3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21A4B-E54F-2211-C6A6-94A91BD5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(الانتقال إلى السؤال الموالي بعد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1EB1C-8616-4DFD-0E35-45342356CA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7C72C-7A39-7173-8BE8-5D2D079CFAA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0E9F9-5CB4-5D57-BDD9-7FCCFDC6537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606DDB-A9B1-10FA-C3F9-4E3E378A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BAA9BD-01F1-F84C-E900-D29191EE30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993619-4A36-9A2E-F3D9-7DDA4BD3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7B3416-5F90-B6C2-9B6E-08069052BE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90E81C-9038-01BF-238F-3BA8ADD4EE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862" y="1550938"/>
            <a:ext cx="3367012" cy="5164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921CB5-AD2C-CE03-6B5B-EACC9BB6E1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1031" y="2326640"/>
            <a:ext cx="2941290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453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1A7B43-AB9C-8DA4-1423-5BB3D6940A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5973E01-EC02-2B62-C628-D8A588128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624095"/>
              </p:ext>
            </p:extLst>
          </p:nvPr>
        </p:nvGraphicFramePr>
        <p:xfrm>
          <a:off x="488715" y="1706880"/>
          <a:ext cx="7310409" cy="1612392"/>
        </p:xfrm>
        <a:graphic>
          <a:graphicData uri="http://schemas.openxmlformats.org/drawingml/2006/table">
            <a:tbl>
              <a:tblPr rtl="1" firstRow="1" firstCol="1" bandRow="1">
                <a:tableStyleId>{616DA210-FB5B-4158-B5E0-FEB733F419BA}</a:tableStyleId>
              </a:tblPr>
              <a:tblGrid>
                <a:gridCol w="2423279">
                  <a:extLst>
                    <a:ext uri="{9D8B030D-6E8A-4147-A177-3AD203B41FA5}">
                      <a16:colId xmlns:a16="http://schemas.microsoft.com/office/drawing/2014/main" val="1804696382"/>
                    </a:ext>
                  </a:extLst>
                </a:gridCol>
                <a:gridCol w="2225209">
                  <a:extLst>
                    <a:ext uri="{9D8B030D-6E8A-4147-A177-3AD203B41FA5}">
                      <a16:colId xmlns:a16="http://schemas.microsoft.com/office/drawing/2014/main" val="3712486382"/>
                    </a:ext>
                  </a:extLst>
                </a:gridCol>
                <a:gridCol w="2661921">
                  <a:extLst>
                    <a:ext uri="{9D8B030D-6E8A-4147-A177-3AD203B41FA5}">
                      <a16:colId xmlns:a16="http://schemas.microsoft.com/office/drawing/2014/main" val="1983731215"/>
                    </a:ext>
                  </a:extLst>
                </a:gridCol>
              </a:tblGrid>
              <a:tr h="228265">
                <a:tc>
                  <a:txBody>
                    <a:bodyPr/>
                    <a:lstStyle/>
                    <a:p>
                      <a:pPr marL="457200" indent="-365125" algn="r" rtl="1">
                        <a:lnSpc>
                          <a:spcPct val="115000"/>
                        </a:lnSpc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مَفاهيمُ قَريبَةٌ مِنْ مَفْهومِ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ٱلسَّلامِ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سُلوكاتٌ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تُعَزِّزُ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ٱلسَّلامَ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بَيْنَ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ٱلنّاسِ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أَسْبابُ فُقْدانِ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ٱلسَّلامِ</a:t>
                      </a: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بَيْنَ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ٱلنّاسِ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609250"/>
                  </a:ext>
                </a:extLst>
              </a:tr>
              <a:tr h="944448">
                <a:tc>
                  <a:txBody>
                    <a:bodyPr/>
                    <a:lstStyle/>
                    <a:p>
                      <a:pPr marL="457200" indent="-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لْعَدْلُ- 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لْإِحْسانُ- 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لْوِئامُ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لتَّراحُمُ بَيْنَ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ٱلنّاسِ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182563" indent="-182563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إِطْعامُ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ٱلْجائِعِ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182563" indent="-182563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كِسْوَةُ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ٱلْفَقيرِ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0" algn="l"/>
                        </a:tabLst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مْتِدادُ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يَدِ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ٱلشَّرِّ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إِلى قَلْبِ 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لْإِنْسانِ 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182563" indent="-182563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0" algn="l"/>
                        </a:tabLst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نَزْعُ بَذْرَةِ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ٱلْإِحْسانِ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مِنْ قَلْبِهِ.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182563" indent="-182563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اِنْتِشارُ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ٱلْحُروبِ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855890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7C4F37B0-7124-6D71-7F44-EB6C0D6F65D5}"/>
              </a:ext>
            </a:extLst>
          </p:cNvPr>
          <p:cNvSpPr txBox="1"/>
          <p:nvPr/>
        </p:nvSpPr>
        <p:spPr>
          <a:xfrm>
            <a:off x="386209" y="3429000"/>
            <a:ext cx="795700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بَذْرَة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أَصْل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بِدايَة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ٱلشَّيْءِ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-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تُسْتَباح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ُ: تُنْتَهَكُ أَوْ تُؤْخَذُ بِغَيْرِ حَقٍّ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حَسَب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ٱلنَّصِّ، تَغَيَّرَ حالُ ٱلْعالَمِ مِنَ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ٱلسَّلامِ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ٱلْحَرْبِ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ٱمْتَدَّتْ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ٱلشَّرِّ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قَلْبِ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فَنَزَعَتْ عَنْهُ بَذْرَةَ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ٱلْإِحْسانِ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وَأَلْقَتْ فيهِ جَمْرَةَ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ٱلطُّغْيانِ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فَٱنْتَشَرَتِ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ٱلْحُروبُ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وَٱلظُّلْمُ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وَٱلْخَرابُ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182563" indent="-182563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اِ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سْتَطاعَتِ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ٱلْحَمامَةُ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نَشْرَ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ٱلسَّلامِ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بِواسِطَةِ أَجْنِحَتِها ٱلَّتي كانَتْ ت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رِفُ، فَتَخْبُو ٱلنِّيرانُ، وَيَتَلاشى صَوْتُ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ٱلرَّصاصِ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وَيُلْقي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ٱلسِّلاحَ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لدَّعْوَةُ إِلى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ٱلسَّلامِ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وَبَيانُ أَنَّهُ أَساسُ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وَأَنَّ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ٱلْحُروبَ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تَجْلِبُ إِلّا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ٱلظُّلْمَ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وَٱلْخَرابَ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952AA55-E42B-A589-50FE-B81EA89E1E94}"/>
              </a:ext>
            </a:extLst>
          </p:cNvPr>
          <p:cNvSpPr/>
          <p:nvPr/>
        </p:nvSpPr>
        <p:spPr>
          <a:xfrm>
            <a:off x="7599129" y="1401120"/>
            <a:ext cx="325120" cy="365760"/>
          </a:xfrm>
          <a:prstGeom prst="ellipse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96AF85-B2E4-6953-E259-37731B4A6124}"/>
              </a:ext>
            </a:extLst>
          </p:cNvPr>
          <p:cNvSpPr/>
          <p:nvPr/>
        </p:nvSpPr>
        <p:spPr>
          <a:xfrm>
            <a:off x="8347485" y="3500684"/>
            <a:ext cx="325120" cy="365760"/>
          </a:xfrm>
          <a:prstGeom prst="ellipse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AF68FE3-1FA4-D57A-A72B-F44E0F98B97B}"/>
              </a:ext>
            </a:extLst>
          </p:cNvPr>
          <p:cNvSpPr/>
          <p:nvPr/>
        </p:nvSpPr>
        <p:spPr>
          <a:xfrm>
            <a:off x="8347485" y="3938128"/>
            <a:ext cx="325120" cy="365760"/>
          </a:xfrm>
          <a:prstGeom prst="ellipse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F9B3F6C-8395-BFD7-A85D-15192C98198A}"/>
              </a:ext>
            </a:extLst>
          </p:cNvPr>
          <p:cNvSpPr/>
          <p:nvPr/>
        </p:nvSpPr>
        <p:spPr>
          <a:xfrm>
            <a:off x="8374249" y="5203403"/>
            <a:ext cx="325120" cy="365760"/>
          </a:xfrm>
          <a:prstGeom prst="ellipse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04E8FAE-5B66-D1BD-AEA5-960781361757}"/>
              </a:ext>
            </a:extLst>
          </p:cNvPr>
          <p:cNvSpPr/>
          <p:nvPr/>
        </p:nvSpPr>
        <p:spPr>
          <a:xfrm>
            <a:off x="8374249" y="5991120"/>
            <a:ext cx="325120" cy="365760"/>
          </a:xfrm>
          <a:prstGeom prst="ellipse">
            <a:avLst/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AC9B1-9664-9938-BF88-4A30F2383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E37559-DFB4-40C6-5B1C-FC6969340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رأيكم في الفكرة التالية؟ أذكركم بضرورة تبرير آرائكم.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052A1D-46E6-6F3B-736D-9D7D823F7F1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645CF-EB57-AB65-2F0B-DD285532B27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232668-0EE5-9ECB-83D1-E8F4A18D87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E6A1CE-8C8F-B1FD-8BAF-C49927B380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B9B4BB-6C06-6CBD-F720-643CC634BB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8734A4-9E36-DFB9-2622-5C2ECDCEC8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EA68A9-786C-034D-A18A-3DEE406C3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908D496-33F7-F32C-B868-D586645A4FCD}"/>
              </a:ext>
            </a:extLst>
          </p:cNvPr>
          <p:cNvSpPr txBox="1"/>
          <p:nvPr/>
        </p:nvSpPr>
        <p:spPr>
          <a:xfrm>
            <a:off x="779906" y="2305288"/>
            <a:ext cx="7584188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اَلسَّلامُ أَساسُ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6D681EF-F0C4-A357-EA59-593D2043702A}"/>
              </a:ext>
            </a:extLst>
          </p:cNvPr>
          <p:cNvSpPr txBox="1"/>
          <p:nvPr/>
        </p:nvSpPr>
        <p:spPr>
          <a:xfrm>
            <a:off x="6120370" y="4719796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473331F-1054-B7F2-2EEE-39FEA9C2D338}"/>
              </a:ext>
            </a:extLst>
          </p:cNvPr>
          <p:cNvSpPr txBox="1"/>
          <p:nvPr/>
        </p:nvSpPr>
        <p:spPr>
          <a:xfrm>
            <a:off x="893712" y="4685744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20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332A3955-4CC1-F8D2-1E99-31360C7EB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970082" y="4561426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6573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أسئلة استثمار الظواهر اللغوية. أجيبوا عن الأسئلة  5 و6 و7.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التلاميذ إلى تصحيح رسم همزة الوصل في بداية  الكلمتين: الجمعيات / الوئام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981B962-3D87-0B8C-50BC-EEE1F55A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368000"/>
            <a:ext cx="574359" cy="66081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C3EAEE-267E-A98A-8431-06A27C0FE2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862" y="1550938"/>
            <a:ext cx="3367012" cy="51645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BA2D164-7B44-9CDA-B01A-6B6D541C35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5862" y="4558352"/>
            <a:ext cx="3367012" cy="164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8751E0-78B5-5BBF-FA3E-FDCE8A0347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683" y="2006454"/>
            <a:ext cx="7724633" cy="40955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9075-D166-77D1-5B7A-C758F1B4B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370BA-62E1-9A96-2E1E-6ECE0482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CFA07-C7F1-FBF2-4584-9E97AFC91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F92AB-D49B-4AA6-F026-87255CF66B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4849A-869F-161D-406A-A9E6F2F1DE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01145-7ADF-FA19-54F6-28AFD05C8E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1F059-A869-46D9-B0CD-A95961087A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1F3EC-D2F0-23B6-C126-23C6E8917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AB9698-EBD6-AB0C-5909-05623C06A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9A256C-BA9E-5ECF-7258-12D0CB760B80}"/>
              </a:ext>
            </a:extLst>
          </p:cNvPr>
          <p:cNvSpPr txBox="1"/>
          <p:nvPr/>
        </p:nvSpPr>
        <p:spPr>
          <a:xfrm>
            <a:off x="631495" y="1534892"/>
            <a:ext cx="7881010" cy="5170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5.-  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هُمْ: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عاشوا في سَلامٍ وَوِئامٍ وَسَعَوْا لِنَشْرِهِ بَيْنَ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tabLst>
                <a:tab pos="182563" algn="l"/>
                <a:tab pos="263525" algn="l"/>
                <a:tab pos="630238" algn="l"/>
              </a:tabLst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 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أَنْتُنَّ: 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عِشْتُنَّ في سَلامٍ وَوِئامٍ وَسَعَيْتُنَّ لِنَشْرِهِ بَيْنَ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tabLst>
                <a:tab pos="182563" algn="l"/>
                <a:tab pos="263525" algn="l"/>
                <a:tab pos="630238" algn="l"/>
              </a:tabLst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- 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نَحْنُ: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عِشْنا في سَلامٍ وَوِئامٍ وَسَعَيْنا لِنَشْرِهِ بَيْنَ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1077913" indent="-1077913"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-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سَعَتِ: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فِعْلٌ ماضٍ، 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وَٱلتّاءُ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تاءُ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ٱلتَّأْنيثِ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ٱلسّاكِنَةِ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مَحَلَّ لَها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ٱلْإِعْرابِ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1077913" indent="-1077913"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اَلْجَمْعِيّاتُ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فاعِلٌ مَرْفوعٌ وَعَلامَةُ رَفْعِهِ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ٱلضَّمَّةُ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-	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إِلى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حَرْفُ جَرٍّ.</a:t>
            </a:r>
          </a:p>
          <a:p>
            <a:pPr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 	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نَشْرِ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اِسْمٌ مَجْرورٌ وَعَلامَةُ جَرِّهِ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ٱلْكَسْرَةُ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وَهُوَ مُضافٌ.</a:t>
            </a:r>
          </a:p>
          <a:p>
            <a:pPr algn="just" rtl="1">
              <a:tabLst>
                <a:tab pos="182563" algn="l"/>
              </a:tabLst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 اَلْوِئامِ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مُضافٌ إِلَيْهِ مَجْرورٌ وَعَلامَةُ جَرِّهِ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ٱلْكَسْرَةُ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tabLst>
                <a:tab pos="182563" algn="l"/>
              </a:tabLst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7.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بِمُناسَبَةِ ذِكْر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تَأْسيسِ مُسْتَشْفـ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أُمِّ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ٱلْقُر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اِحْتَف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بِمَرْض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ٱلْكُل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وَقَدَّموا لَهُمْ هَداي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قَيِّمَةً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976535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8FC-BBE5-E05C-F0E0-4DABD81B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AD86224-354D-904E-CA1D-974ECBBA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E091AC-1406-60DA-8FD4-47723B48E18B}"/>
              </a:ext>
            </a:extLst>
          </p:cNvPr>
          <p:cNvSpPr txBox="1"/>
          <p:nvPr/>
        </p:nvSpPr>
        <p:spPr>
          <a:xfrm>
            <a:off x="988849" y="2233492"/>
            <a:ext cx="6840000" cy="286035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التركيز خلال الأنشطة الموالية على دعم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سجلت نسب تحكم ضعيفة.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37154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بخطوات صياغة ملخص حكاية؟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D8D2C9-BD41-54C7-4BDC-1B56647F72F4}"/>
              </a:ext>
            </a:extLst>
          </p:cNvPr>
          <p:cNvSpPr txBox="1"/>
          <p:nvPr/>
        </p:nvSpPr>
        <p:spPr>
          <a:xfrm>
            <a:off x="1259840" y="3288337"/>
            <a:ext cx="6441440" cy="10215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أَصوغُ مُلَخَّصَ حِكايَةٍ؟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84951-8348-399B-CF79-9DE8F746D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E568A6-BFBE-E947-BE4A-7AA87F3B9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0E3B39-9472-FA54-B21C-E067AFCBDAD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DE7B43-DDC8-521E-D8DC-45CC83EE446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161B2D-0B9C-983B-8D1C-6F76422E362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82D10E-73AD-C69E-B020-D3553AEAB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85C3B3-C520-F62E-F2DA-F96046A1D9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C61FF1-EA74-FF97-9540-C1650344A7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1E315F-8711-CA3E-3908-A922D98A99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C27A053-F8C0-66E6-94F7-B9818E308C01}"/>
              </a:ext>
            </a:extLst>
          </p:cNvPr>
          <p:cNvSpPr txBox="1"/>
          <p:nvPr/>
        </p:nvSpPr>
        <p:spPr>
          <a:xfrm>
            <a:off x="607747" y="2668577"/>
            <a:ext cx="7794811" cy="286035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55600" indent="-355600" algn="just" rtl="1">
              <a:tabLst>
                <a:tab pos="630238" algn="l"/>
              </a:tabLs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	أَرْسُمُ خُطاطَةَ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وَأُعَبِّئُها؛</a:t>
            </a:r>
          </a:p>
          <a:p>
            <a:pPr marL="355600" indent="-355600" algn="just" rtl="1">
              <a:tabLst>
                <a:tab pos="630238" algn="l"/>
              </a:tabLs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	  أَكْتُبُ نَصّاً مُنْسَجِماً يَضُمُّ عَناصِرَ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ٱلْخُطاطَةِ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مُسْتَعْمِلاً أَدَواتِ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ٱلْمُناسِبَةَ. </a:t>
            </a:r>
          </a:p>
        </p:txBody>
      </p:sp>
    </p:spTree>
    <p:extLst>
      <p:ext uri="{BB962C8B-B14F-4D97-AF65-F5344CB8AC3E}">
        <p14:creationId xmlns:p14="http://schemas.microsoft.com/office/powerpoint/2010/main" val="21310436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القسم. وسجلوا تاريخ اليوم.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03A1C-9BDA-089A-76EB-57A1D728DE8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5785" y="232488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1944-3344-D9AC-7D5D-47D159E6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65E8C2-EAF1-8961-A831-0D5D91887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19014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ستحددون  على دفاتركم عناصر حكاية  "حمامة السلام ". من يذكرنا في البداية بعناصر خطاطة الحكاية؟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7D424-BACF-21FC-56D4-DBDA4244BE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0F84D-AD07-C443-B96A-65FB9CD598E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40E115-08B9-1D73-62BA-8DA2BDE445D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D3B51-6E79-DB2D-8A98-A95C618653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6E7E95-06BF-6214-C235-858A955DA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9A2837-2E4B-D350-DDCE-2D21277660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33E0E1-61ED-9E91-F4E7-EE3E9BF6B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78546E7-1357-E619-CE7F-67D403298A7A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449579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AA147-6578-E600-768B-748BB5A8E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69FA5-7917-0E8F-2B21-9B53B3FC1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EF97EA-3223-7156-0AFB-36DC4F4EDB2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B97490-4885-205E-C2E0-2C84E8F21A9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1051B8-A251-DB38-8A0B-1A846CAF1D4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42D696-DC61-6420-A7B8-23675F6527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2C8E34-8CCD-D9CF-239F-BD8678BE1A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5AAB02-6D40-84B9-A71C-F49E7B2D16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77AF1B-9E64-06AE-0B5F-F3B56B5530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BCE2F9-74CA-F5C1-C193-1AF33AF1906B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59409E-7605-2930-A879-87C0EAD28E19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369840-C05B-A1D1-53B3-168B13E930AA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1B69591-4CA0-6D22-2834-61136DD02ECA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E3C7BDB-A4A4-B43B-A442-0C5B4CD80031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42298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7B22F-19F5-272E-2106-ABECF81F7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D8287F-47DE-7ADD-333E-7FCF488B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دفاتركم العناصر التالية وقوموا بتعبئتها انطلاقا من حكاية  "حمامة السلام".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EF0D28-3F11-A41B-76DC-4D18414CE79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F488A-9A9A-88DD-2DB0-1F5E937019A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D10477-621F-6669-2E59-D7B57B22F2A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D7CE53-17D4-DE84-9BE3-92294C1013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7E222B-F750-0CF6-3DBE-C891EF30FD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25F19C-BEB0-E728-1D3B-8AB7BE6252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FE21D4-6115-A9A5-0B37-2B4A897FB1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1A3A689-BED0-44C3-CA6E-4F238C05025C}"/>
              </a:ext>
            </a:extLst>
          </p:cNvPr>
          <p:cNvSpPr txBox="1"/>
          <p:nvPr/>
        </p:nvSpPr>
        <p:spPr>
          <a:xfrm>
            <a:off x="6442305" y="1873887"/>
            <a:ext cx="2092409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1. وَضْعِيَّةُ </a:t>
            </a:r>
            <a:r>
              <a:rPr lang="ar-MA" sz="2800" dirty="0" err="1"/>
              <a:t>ٱلْبِدايَةِ</a:t>
            </a:r>
            <a:endParaRPr lang="fr-FR" sz="2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7B429A-7CE0-D636-4170-3BB0BE398B04}"/>
              </a:ext>
            </a:extLst>
          </p:cNvPr>
          <p:cNvSpPr txBox="1"/>
          <p:nvPr/>
        </p:nvSpPr>
        <p:spPr>
          <a:xfrm>
            <a:off x="6442305" y="2572235"/>
            <a:ext cx="2092409" cy="64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2. اَلْحَدَثُ </a:t>
            </a:r>
            <a:r>
              <a:rPr lang="ar-MA" sz="3200" dirty="0" err="1"/>
              <a:t>ٱلْمُرْبِكُ</a:t>
            </a:r>
            <a:endParaRPr lang="fr-FR" sz="32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4B88BD-AF7C-71E5-F419-635B60CD76C8}"/>
              </a:ext>
            </a:extLst>
          </p:cNvPr>
          <p:cNvSpPr txBox="1"/>
          <p:nvPr/>
        </p:nvSpPr>
        <p:spPr>
          <a:xfrm>
            <a:off x="6442305" y="3807631"/>
            <a:ext cx="2092409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3. أَحْداثُ </a:t>
            </a:r>
            <a:r>
              <a:rPr lang="ar-MA" sz="2800" dirty="0" err="1"/>
              <a:t>ٱلْعُقْدَةِ</a:t>
            </a:r>
            <a:r>
              <a:rPr lang="ar-MA" sz="2800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8A54EA7-2034-B622-BB51-4FE1BF117C05}"/>
              </a:ext>
            </a:extLst>
          </p:cNvPr>
          <p:cNvSpPr txBox="1"/>
          <p:nvPr/>
        </p:nvSpPr>
        <p:spPr>
          <a:xfrm>
            <a:off x="6572204" y="4961100"/>
            <a:ext cx="2092409" cy="64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4. اَلْحَلُّ</a:t>
            </a:r>
            <a:endParaRPr lang="fr-FR" sz="32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CD4D3C-C0C8-C603-5220-735B67B7BEFC}"/>
              </a:ext>
            </a:extLst>
          </p:cNvPr>
          <p:cNvSpPr txBox="1"/>
          <p:nvPr/>
        </p:nvSpPr>
        <p:spPr>
          <a:xfrm>
            <a:off x="6586190" y="5829869"/>
            <a:ext cx="2064439" cy="64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5. وَضْعِيَّةُ ٱلنِّهايَةِ</a:t>
            </a:r>
            <a:endParaRPr lang="fr-FR" sz="3200" dirty="0"/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7618F90-AFFA-85FA-38B8-C3896C2B9BA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704702" y="1953816"/>
            <a:ext cx="551874" cy="470583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F5A9ED2-75EC-5B34-4417-D4DEDDAFCC2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735182" y="2723248"/>
            <a:ext cx="551874" cy="470583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35B55A2-E5F9-58E9-E330-4F27AD9917B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825869" y="3924014"/>
            <a:ext cx="551874" cy="470583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595DC03-D963-E829-068A-20BA3747A72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825870" y="5141247"/>
            <a:ext cx="551874" cy="470583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4EF8B9A-0DD0-A045-5F1E-96549D437AA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890431" y="5936069"/>
            <a:ext cx="551874" cy="470583"/>
          </a:xfrm>
          <a:prstGeom prst="roundRect">
            <a:avLst/>
          </a:prstGeom>
          <a:noFill/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AF8E039-862E-A095-3B77-8B0C864D2916}"/>
              </a:ext>
            </a:extLst>
          </p:cNvPr>
          <p:cNvSpPr/>
          <p:nvPr/>
        </p:nvSpPr>
        <p:spPr>
          <a:xfrm>
            <a:off x="479678" y="3424588"/>
            <a:ext cx="5346191" cy="1469437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9E4EBD7-60BD-E7B1-3501-3E78C9344434}"/>
              </a:ext>
            </a:extLst>
          </p:cNvPr>
          <p:cNvSpPr/>
          <p:nvPr/>
        </p:nvSpPr>
        <p:spPr>
          <a:xfrm>
            <a:off x="561255" y="4978809"/>
            <a:ext cx="5209345" cy="864747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B39B72C-0350-D2EE-63BC-95B87D6DA371}"/>
              </a:ext>
            </a:extLst>
          </p:cNvPr>
          <p:cNvSpPr/>
          <p:nvPr/>
        </p:nvSpPr>
        <p:spPr>
          <a:xfrm>
            <a:off x="586436" y="5936069"/>
            <a:ext cx="5209345" cy="64215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8415816-8018-95BE-E160-C0454199EAD9}"/>
              </a:ext>
            </a:extLst>
          </p:cNvPr>
          <p:cNvSpPr/>
          <p:nvPr/>
        </p:nvSpPr>
        <p:spPr>
          <a:xfrm>
            <a:off x="425487" y="1929067"/>
            <a:ext cx="5277229" cy="51685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7BAAABC-F6B7-A237-D695-D8382A33354D}"/>
              </a:ext>
            </a:extLst>
          </p:cNvPr>
          <p:cNvSpPr/>
          <p:nvPr/>
        </p:nvSpPr>
        <p:spPr>
          <a:xfrm>
            <a:off x="493371" y="2752287"/>
            <a:ext cx="5277229" cy="46693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AD84B6AA-D561-09D3-8A2B-4F05008D1E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01" y="1340881"/>
            <a:ext cx="579709" cy="66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6376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0CA0E-0642-B425-74DF-4631A4112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6DBF35-3D18-ED80-7F54-9C361F543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يحدد عنصر البداية؟  (الانتقال إلى العنصر  الموالي بعد مناقشة المقترحات.)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3EC8C3-3DAC-88D5-E541-1D8C99EBC0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126476-EDC8-33DA-1BFE-231697B1C4A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777478-A64B-CBED-4622-C6327F2A5ED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82CB31-4E01-20B7-CCA2-9515197AB6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7C4042-5F05-C39E-BA25-9D62807063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A94C27-E9F7-392E-9B85-BA7CC2023D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4FF510-E38C-08F6-51E7-E11A4C66F9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B821B-3003-174C-DBAA-3A7F1DA4A238}"/>
              </a:ext>
            </a:extLst>
          </p:cNvPr>
          <p:cNvSpPr txBox="1"/>
          <p:nvPr/>
        </p:nvSpPr>
        <p:spPr>
          <a:xfrm>
            <a:off x="6442305" y="1873887"/>
            <a:ext cx="2092409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1. وَضْعِيَّةُ </a:t>
            </a:r>
            <a:r>
              <a:rPr lang="ar-MA" sz="2800" dirty="0" err="1"/>
              <a:t>ٱلْبِدايَةِ</a:t>
            </a:r>
            <a:endParaRPr lang="fr-FR" sz="2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14BEFC-EAB8-1672-3B3F-9FF1603139D1}"/>
              </a:ext>
            </a:extLst>
          </p:cNvPr>
          <p:cNvSpPr txBox="1"/>
          <p:nvPr/>
        </p:nvSpPr>
        <p:spPr>
          <a:xfrm>
            <a:off x="6442305" y="2572235"/>
            <a:ext cx="2092409" cy="64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2. اَلْحَدَثُ </a:t>
            </a:r>
            <a:r>
              <a:rPr lang="ar-MA" sz="3200" dirty="0" err="1"/>
              <a:t>ٱلْمُرْبِكُ</a:t>
            </a:r>
            <a:endParaRPr lang="fr-FR" sz="32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8E61C6D-EE73-78E1-2EC0-AD2960BD40C7}"/>
              </a:ext>
            </a:extLst>
          </p:cNvPr>
          <p:cNvSpPr txBox="1"/>
          <p:nvPr/>
        </p:nvSpPr>
        <p:spPr>
          <a:xfrm>
            <a:off x="6442305" y="3807631"/>
            <a:ext cx="2092409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3. أَحْداثُ </a:t>
            </a:r>
            <a:r>
              <a:rPr lang="ar-MA" sz="2800" dirty="0" err="1"/>
              <a:t>ٱلْعُقْدَةِ</a:t>
            </a:r>
            <a:r>
              <a:rPr lang="ar-MA" sz="2800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55BB1D-C2E1-6D3F-B1A9-0B68973AD030}"/>
              </a:ext>
            </a:extLst>
          </p:cNvPr>
          <p:cNvSpPr txBox="1"/>
          <p:nvPr/>
        </p:nvSpPr>
        <p:spPr>
          <a:xfrm>
            <a:off x="6572204" y="4961100"/>
            <a:ext cx="2092409" cy="64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4. اَلْحَلُّ</a:t>
            </a:r>
            <a:endParaRPr lang="fr-FR" sz="32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9D6FA19-3B5C-9F9C-9450-84A2E4A3D96E}"/>
              </a:ext>
            </a:extLst>
          </p:cNvPr>
          <p:cNvSpPr txBox="1"/>
          <p:nvPr/>
        </p:nvSpPr>
        <p:spPr>
          <a:xfrm>
            <a:off x="6586190" y="5829869"/>
            <a:ext cx="2064439" cy="64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5. وَضْعِيَّةُ ٱلنِّهايَةِ</a:t>
            </a:r>
            <a:endParaRPr lang="fr-FR" sz="3200" dirty="0"/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A76F966-43FE-8AF8-0333-E3317B95B10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704702" y="1953816"/>
            <a:ext cx="551874" cy="470583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B53570B-1489-EB52-A3FD-7E416F0A762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735182" y="2723248"/>
            <a:ext cx="551874" cy="470583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520CD14-B966-3FDA-C691-90697D09F23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825869" y="3924014"/>
            <a:ext cx="551874" cy="470583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8A92760-69C6-324A-3E4F-130352B7AC9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825870" y="5141247"/>
            <a:ext cx="551874" cy="470583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F843EE9-368A-025D-0419-F1940341684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890431" y="5936069"/>
            <a:ext cx="551874" cy="470583"/>
          </a:xfrm>
          <a:prstGeom prst="roundRect">
            <a:avLst/>
          </a:prstGeom>
          <a:noFill/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F94B5E3-5A60-CA5D-2D57-754F8C1D40DB}"/>
              </a:ext>
            </a:extLst>
          </p:cNvPr>
          <p:cNvSpPr/>
          <p:nvPr/>
        </p:nvSpPr>
        <p:spPr>
          <a:xfrm>
            <a:off x="479678" y="3424588"/>
            <a:ext cx="5346191" cy="1469437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BB5D676-5F18-DAB8-1BE1-BC0D44253115}"/>
              </a:ext>
            </a:extLst>
          </p:cNvPr>
          <p:cNvSpPr/>
          <p:nvPr/>
        </p:nvSpPr>
        <p:spPr>
          <a:xfrm>
            <a:off x="561255" y="4978809"/>
            <a:ext cx="5209345" cy="864747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2292241-84FE-DB3F-B324-1C129BBF1AB5}"/>
              </a:ext>
            </a:extLst>
          </p:cNvPr>
          <p:cNvSpPr/>
          <p:nvPr/>
        </p:nvSpPr>
        <p:spPr>
          <a:xfrm>
            <a:off x="586436" y="5936069"/>
            <a:ext cx="5209345" cy="64215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1934F79-95D4-A7FC-9E51-9A7C4E18D448}"/>
              </a:ext>
            </a:extLst>
          </p:cNvPr>
          <p:cNvSpPr/>
          <p:nvPr/>
        </p:nvSpPr>
        <p:spPr>
          <a:xfrm>
            <a:off x="425487" y="1929067"/>
            <a:ext cx="5277229" cy="51685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DB54F01-A70D-AF8F-415A-63355CA9F5AE}"/>
              </a:ext>
            </a:extLst>
          </p:cNvPr>
          <p:cNvSpPr/>
          <p:nvPr/>
        </p:nvSpPr>
        <p:spPr>
          <a:xfrm>
            <a:off x="457953" y="2691026"/>
            <a:ext cx="5277229" cy="46693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177691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05876-BEF2-147E-4A9E-D643ADDEF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487B3F-C03C-28E4-EF25-F878D76FE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 مقترحات أخرى 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144C7C-34A4-8DF6-EAF1-C63386A1802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117A5F-8C2E-98B8-4AD8-A737036D076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EB5325-D326-89AC-5C03-88816E2C74E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4375CB-52DB-2818-5D16-F52FA319C6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DB7BC5-C723-209D-57F8-18820F4C4B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C866AB-9991-C79E-8533-C876451069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74C94-E497-153E-619A-CB9FF2019C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066A49D-9958-3E93-7289-9C6269FC662D}"/>
              </a:ext>
            </a:extLst>
          </p:cNvPr>
          <p:cNvSpPr txBox="1"/>
          <p:nvPr/>
        </p:nvSpPr>
        <p:spPr>
          <a:xfrm>
            <a:off x="6949440" y="1873887"/>
            <a:ext cx="1764930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1. وَضْعِيَّةُ </a:t>
            </a:r>
            <a:r>
              <a:rPr lang="ar-MA" sz="2400" dirty="0" err="1"/>
              <a:t>ٱلْبِدايَةِ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F84690-734D-1100-A49C-98A198F372C5}"/>
              </a:ext>
            </a:extLst>
          </p:cNvPr>
          <p:cNvSpPr txBox="1"/>
          <p:nvPr/>
        </p:nvSpPr>
        <p:spPr>
          <a:xfrm>
            <a:off x="6908800" y="2635166"/>
            <a:ext cx="1764930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2. اَلْحَدَثُ </a:t>
            </a:r>
            <a:r>
              <a:rPr lang="ar-MA" sz="2400" dirty="0" err="1"/>
              <a:t>ٱلْمُرْبِكُ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738C2BB-FEE9-FF64-CBA9-35267CE25269}"/>
              </a:ext>
            </a:extLst>
          </p:cNvPr>
          <p:cNvSpPr txBox="1"/>
          <p:nvPr/>
        </p:nvSpPr>
        <p:spPr>
          <a:xfrm>
            <a:off x="6990080" y="3776310"/>
            <a:ext cx="1793527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3. أحداث </a:t>
            </a:r>
            <a:r>
              <a:rPr lang="ar-MA" sz="2800" dirty="0" err="1"/>
              <a:t>ٱلْعُقْدَةُ</a:t>
            </a:r>
            <a:r>
              <a:rPr lang="ar-MA" sz="2800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B54F02-3570-B556-6422-A60B90AB337C}"/>
              </a:ext>
            </a:extLst>
          </p:cNvPr>
          <p:cNvSpPr txBox="1"/>
          <p:nvPr/>
        </p:nvSpPr>
        <p:spPr>
          <a:xfrm>
            <a:off x="6949440" y="5135446"/>
            <a:ext cx="1834167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4. اَلْحَلُّ</a:t>
            </a:r>
            <a:endParaRPr lang="fr-FR" sz="28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FC204C5-8AD9-C356-4B19-FDB4BA13CFAA}"/>
              </a:ext>
            </a:extLst>
          </p:cNvPr>
          <p:cNvSpPr txBox="1"/>
          <p:nvPr/>
        </p:nvSpPr>
        <p:spPr>
          <a:xfrm>
            <a:off x="6990806" y="5897782"/>
            <a:ext cx="1834168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5. وَضْعِيَّةُ ٱلنِّهايَةِ</a:t>
            </a:r>
            <a:endParaRPr lang="fr-FR" sz="2800" dirty="0"/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1BA562-1B8F-A1DB-BAF1-FA65167E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05087" y="1893196"/>
            <a:ext cx="551874" cy="470583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0FF3229-A6CE-6BBB-E9CC-7ABD61B765F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29594" y="2655263"/>
            <a:ext cx="551874" cy="470583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515EDF-8E7F-0D07-0D96-673655DD28A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56926" y="3818230"/>
            <a:ext cx="551874" cy="470583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38D28F-31D2-7360-8485-D27B691F397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65182" y="5257527"/>
            <a:ext cx="551874" cy="470583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C36824-AF4C-14BC-E6C1-AB9D44F194A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675" y="6006081"/>
            <a:ext cx="551874" cy="470583"/>
          </a:xfrm>
          <a:prstGeom prst="roundRect">
            <a:avLst/>
          </a:prstGeom>
          <a:noFill/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A8733E3-2443-9345-A163-6E17E2F9D103}"/>
              </a:ext>
            </a:extLst>
          </p:cNvPr>
          <p:cNvSpPr/>
          <p:nvPr/>
        </p:nvSpPr>
        <p:spPr>
          <a:xfrm>
            <a:off x="349060" y="3342942"/>
            <a:ext cx="6016122" cy="173392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اِنْتَشَرَتِ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ٱلْحُروبُ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وفُقِدَ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ٱلسَّلامُ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اِمْتَدَّتِ ٱلنِّيرانُ وَسادَ جَوٌّ مِنَ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ٱلظُّلْمِ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وَٱلْخَرابِ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يَرْتَعِبونَ مِنَ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ٱلْقَذائِفِ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وَصَوْتِ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ٱلرَّصاصِ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عَمَّ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ٱلْخَوْفُ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وَٱلْحُزْنُ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مَكانٍ.</a:t>
            </a:r>
            <a:endParaRPr lang="fr-FR" sz="24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281DD33-290D-8BC5-AB52-C9547F1D0B57}"/>
              </a:ext>
            </a:extLst>
          </p:cNvPr>
          <p:cNvSpPr/>
          <p:nvPr/>
        </p:nvSpPr>
        <p:spPr>
          <a:xfrm>
            <a:off x="356525" y="5135446"/>
            <a:ext cx="5948562" cy="57888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ظَهَرَتْ حَمامَةُ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ٱلسَّلامِ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حامِلَةً غُصْنَ زَيْتونٍ وخَمَدَتِ ٱلنِّيرانَ وَأَلْقَى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ٱلسِّلاحَ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1F286A1-699E-DE2B-2714-6BCF75D7D3E3}"/>
              </a:ext>
            </a:extLst>
          </p:cNvPr>
          <p:cNvSpPr/>
          <p:nvPr/>
        </p:nvSpPr>
        <p:spPr>
          <a:xfrm>
            <a:off x="313474" y="5908770"/>
            <a:ext cx="5948562" cy="64215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أَدْرَكَ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ٱلسَّلامَ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أَساسُ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AD67AFF-798B-DC9F-4BA9-7F55A88A1A4E}"/>
              </a:ext>
            </a:extLst>
          </p:cNvPr>
          <p:cNvSpPr/>
          <p:nvPr/>
        </p:nvSpPr>
        <p:spPr>
          <a:xfrm>
            <a:off x="356526" y="1865690"/>
            <a:ext cx="5919344" cy="51685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عاشَ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عالَمٍ يَعُمُّهُ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ٱلسَّلامُ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وَٱلْعَدْلُ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وَٱلتَّراحُمُ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B8735DF-54E3-2BF0-BCE8-E99366D89C1B}"/>
              </a:ext>
            </a:extLst>
          </p:cNvPr>
          <p:cNvSpPr/>
          <p:nvPr/>
        </p:nvSpPr>
        <p:spPr>
          <a:xfrm>
            <a:off x="356525" y="2437409"/>
            <a:ext cx="5965866" cy="831903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اِمْتَدَّتْ يَدُ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ٱلشَّرِّ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قَلْبِ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وَنَزَعَتْ عَنْهُ بَذْرَةَ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ٱلْإِحْسانِ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زَرَعَتْ فيهِ جَمْرَةَ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ٱلطُّغْيانِ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7AC7E1CB-001E-8A53-155A-F3F1F2DBDA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8" y="949230"/>
            <a:ext cx="900000" cy="103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4707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B220-B6AE-7EAB-1BB2-8B16B0181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3686D-466F-4CC8-0F26-34134A33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استعينوا بالعناصر التالية واكتبوا على دفاتركم ملخص الحكاية.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0CC0CE-E15A-FB53-76B9-BF3FAF0FF0F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03B20D-50B4-AF50-CD66-7A2192B6BD7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BF9645-72A6-C824-65E3-61E28A7650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C159BD-66C1-39D3-C68F-A098DA43B5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1B1717-7A7A-D7CD-D721-3A8C456C66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E50D37-7452-0660-4577-FB4EA8FC42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B72096-00EF-1867-B755-1081721E37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85C65B-C531-9C5C-0217-78D1BAC1C475}"/>
              </a:ext>
            </a:extLst>
          </p:cNvPr>
          <p:cNvSpPr txBox="1"/>
          <p:nvPr/>
        </p:nvSpPr>
        <p:spPr>
          <a:xfrm>
            <a:off x="6949440" y="1873887"/>
            <a:ext cx="1764930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1. وَضْعِيَّةُ </a:t>
            </a:r>
            <a:r>
              <a:rPr lang="ar-MA" sz="2400" dirty="0" err="1"/>
              <a:t>ٱلْبِدايَةِ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5E381D5-C125-82D0-11B9-9CF5ECEC8936}"/>
              </a:ext>
            </a:extLst>
          </p:cNvPr>
          <p:cNvSpPr txBox="1"/>
          <p:nvPr/>
        </p:nvSpPr>
        <p:spPr>
          <a:xfrm>
            <a:off x="6908800" y="2635166"/>
            <a:ext cx="1764930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400" dirty="0"/>
              <a:t>2. اَلْحَدَثُ </a:t>
            </a:r>
            <a:r>
              <a:rPr lang="ar-MA" sz="2400" dirty="0" err="1"/>
              <a:t>ٱلْمُرْبِكُ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6AE7C9A-579B-E825-348A-E660B72A85C3}"/>
              </a:ext>
            </a:extLst>
          </p:cNvPr>
          <p:cNvSpPr txBox="1"/>
          <p:nvPr/>
        </p:nvSpPr>
        <p:spPr>
          <a:xfrm>
            <a:off x="6990080" y="3776310"/>
            <a:ext cx="1793527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3. أحداث </a:t>
            </a:r>
            <a:r>
              <a:rPr lang="ar-MA" sz="2800" dirty="0" err="1"/>
              <a:t>ٱلْعُقْدَةِ</a:t>
            </a:r>
            <a:r>
              <a:rPr lang="ar-MA" sz="2800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BA67396-B631-C9C6-0E3C-3026A3023663}"/>
              </a:ext>
            </a:extLst>
          </p:cNvPr>
          <p:cNvSpPr txBox="1"/>
          <p:nvPr/>
        </p:nvSpPr>
        <p:spPr>
          <a:xfrm>
            <a:off x="6949440" y="5135446"/>
            <a:ext cx="1834167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4. اَلْحَلُّ</a:t>
            </a:r>
            <a:endParaRPr lang="fr-FR" sz="28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65D377D-041E-1601-3A54-EADBA7514A0C}"/>
              </a:ext>
            </a:extLst>
          </p:cNvPr>
          <p:cNvSpPr txBox="1"/>
          <p:nvPr/>
        </p:nvSpPr>
        <p:spPr>
          <a:xfrm>
            <a:off x="6990806" y="5897782"/>
            <a:ext cx="1834168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5. وَضْعِيَّةُ ٱلنِّهايَةِ</a:t>
            </a:r>
            <a:endParaRPr lang="fr-FR" sz="2800" dirty="0"/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1916E3-FE62-D470-C16A-8EA1D113366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05087" y="1893196"/>
            <a:ext cx="551874" cy="470583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9C62AD-796A-66AB-7B47-7732B02F875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29594" y="2655263"/>
            <a:ext cx="551874" cy="470583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B3403F3-63E1-E922-9716-5F09AB973BA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56926" y="3818230"/>
            <a:ext cx="551874" cy="470583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AB4D1E0-F2C2-28DB-582C-3FE06502A47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65182" y="5257527"/>
            <a:ext cx="551874" cy="470583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BD7A0B7-7C35-DC29-62E9-AAEDAF3B720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675" y="6006081"/>
            <a:ext cx="551874" cy="470583"/>
          </a:xfrm>
          <a:prstGeom prst="roundRect">
            <a:avLst/>
          </a:prstGeom>
          <a:noFill/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51AE903-6010-24DD-449E-4E6AA23E13FD}"/>
              </a:ext>
            </a:extLst>
          </p:cNvPr>
          <p:cNvSpPr/>
          <p:nvPr/>
        </p:nvSpPr>
        <p:spPr>
          <a:xfrm>
            <a:off x="349060" y="3342942"/>
            <a:ext cx="6016122" cy="173392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اِنْتَشَرَتِ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ٱلْحُروبُ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وفُقِدَ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ٱلسَّلامُ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اِمْتَدَّتِ ٱلنِّيرانُ وَسادَ جَوٌّ مِنَ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ٱلظُّلْمِ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وَٱلْخَرابِ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يَرْتَعِبونَ مِنَ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ٱلْقَذائِفِ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وَصَوْتِ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ٱلرَّصاصِ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عَمَّ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ٱلْخَوْفُ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وَٱلْحُزْنُ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مَكانٍ.</a:t>
            </a:r>
            <a:endParaRPr lang="fr-FR" sz="24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B0F7C4-E220-0A35-F929-A0ED18827AF5}"/>
              </a:ext>
            </a:extLst>
          </p:cNvPr>
          <p:cNvSpPr/>
          <p:nvPr/>
        </p:nvSpPr>
        <p:spPr>
          <a:xfrm>
            <a:off x="356525" y="5135446"/>
            <a:ext cx="5948562" cy="57888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ظَهَرَتْ حَمامَةُ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ٱلسَّلامِ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حامِلَةً غُصْنَ زَيْتونٍ وخَمَدَتِ ٱلنِّيرانُ وَأَلْقَى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ٱلسِّلاحَ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088D279-76D2-9F1D-C56A-0B48BF03DA14}"/>
              </a:ext>
            </a:extLst>
          </p:cNvPr>
          <p:cNvSpPr/>
          <p:nvPr/>
        </p:nvSpPr>
        <p:spPr>
          <a:xfrm>
            <a:off x="313474" y="5908770"/>
            <a:ext cx="5948562" cy="64215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أَدْرَكَ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ٱلسَّلامَ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أَساسُ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98BD79E-3A6D-A6C5-A040-13F3D79DE9D9}"/>
              </a:ext>
            </a:extLst>
          </p:cNvPr>
          <p:cNvSpPr/>
          <p:nvPr/>
        </p:nvSpPr>
        <p:spPr>
          <a:xfrm>
            <a:off x="356526" y="1865690"/>
            <a:ext cx="5919344" cy="51685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عاشَ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عالَمٍ يَعُمُّهُ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ٱلسَّلامُ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وَٱلْعَدْلُ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وَٱلتَّراحُمُ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A308BAF-17B6-E074-0EDB-E99DE42F2B1E}"/>
              </a:ext>
            </a:extLst>
          </p:cNvPr>
          <p:cNvSpPr/>
          <p:nvPr/>
        </p:nvSpPr>
        <p:spPr>
          <a:xfrm>
            <a:off x="356525" y="2437409"/>
            <a:ext cx="5965866" cy="831903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اِمْتَدَّتْ يَدُ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ٱلشَّرِّ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قَلْبِ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وَنَزَعَتْ عَنْهُ بَذْرَةَ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ٱلْإِحْسانِ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زَرَعَتْ فيهِ جَمْرَةَ </a:t>
            </a:r>
            <a:r>
              <a:rPr lang="ar-MA" sz="24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ٱلطُّغْيانِ</a:t>
            </a:r>
            <a:r>
              <a:rPr lang="ar-MA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A49D7019-7CEA-7A01-AEDD-502A943CAE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8" y="949230"/>
            <a:ext cx="900000" cy="103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7988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3D9C2-1832-C289-137F-03226894B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63163D-2909-DBBD-6180-B87D2A2C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الملخص الذي قام بتحريره؟ سنناقشه من حيث احترام عناصر الحكاية والسلامة اللغوية.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646F16-3D87-9B00-D420-C7625BB4616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A75C35-8D2E-0568-3E26-1B94272308E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DDE6CB-8161-7C31-C729-F7FA3B7E9D0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6A5A33-3D90-F922-E6DA-5C88577C9F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4ECEDB-BA3D-852E-124A-A83FBAAB1B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02A69A-B3DE-18E2-51F9-80BF397139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05F72-B757-F33E-F711-385B2BCC38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DFFC5D3-0044-1CB9-8083-C7BBAC5EE544}"/>
              </a:ext>
            </a:extLst>
          </p:cNvPr>
          <p:cNvSpPr txBox="1"/>
          <p:nvPr/>
        </p:nvSpPr>
        <p:spPr>
          <a:xfrm>
            <a:off x="2285999" y="3246120"/>
            <a:ext cx="4693965" cy="12258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549655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539BC-BF9E-284F-60C6-D5CBEEAB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6CC3-3234-B356-458A-9054A9B1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2D091-2303-71A1-7C40-EE37FA9819B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1F23F-094D-3480-0F08-FBE0147C3B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8844E-871B-EBC5-06BD-53DFF5ED5CD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20F4E-B988-EB73-16F0-93EADE3CA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D3C77B-2906-705C-E9FC-55529D8B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B21A0-4B19-3897-8936-F3B0CCF26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4DFBE6-6B57-C56A-2241-863470B9B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70830B-820C-6023-0D97-F4F5632DEDF6}"/>
              </a:ext>
            </a:extLst>
          </p:cNvPr>
          <p:cNvSpPr txBox="1"/>
          <p:nvPr/>
        </p:nvSpPr>
        <p:spPr>
          <a:xfrm>
            <a:off x="403569" y="2119275"/>
            <a:ext cx="8336862" cy="4154329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ar-MA" sz="3400" dirty="0"/>
              <a:t>     عاشَ </a:t>
            </a:r>
            <a:r>
              <a:rPr lang="ar-MA" sz="3400" dirty="0" err="1"/>
              <a:t>ٱلنّاسُ</a:t>
            </a:r>
            <a:r>
              <a:rPr lang="ar-MA" sz="3400" dirty="0"/>
              <a:t> في عالَمٍ يَعُمُّهُ </a:t>
            </a:r>
            <a:r>
              <a:rPr lang="ar-MA" sz="3400" dirty="0" err="1"/>
              <a:t>ٱلسَّلامُ</a:t>
            </a:r>
            <a:r>
              <a:rPr lang="ar-MA" sz="3400" dirty="0"/>
              <a:t> </a:t>
            </a:r>
            <a:r>
              <a:rPr lang="ar-MA" sz="3400" dirty="0" err="1"/>
              <a:t>وَٱلْعَدْلُ</a:t>
            </a:r>
            <a:r>
              <a:rPr lang="ar-MA" sz="3400" dirty="0"/>
              <a:t> </a:t>
            </a:r>
            <a:r>
              <a:rPr lang="ar-MA" sz="3400" dirty="0" err="1"/>
              <a:t>وَٱلتَّراحُمُ</a:t>
            </a:r>
            <a:r>
              <a:rPr lang="ar-MA" sz="3400" dirty="0"/>
              <a:t>، </a:t>
            </a:r>
            <a:r>
              <a:rPr lang="ar-MA" sz="3400" dirty="0">
                <a:solidFill>
                  <a:srgbClr val="C00000"/>
                </a:solidFill>
              </a:rPr>
              <a:t>غَيْرَ أَنَّ هَذا </a:t>
            </a:r>
            <a:r>
              <a:rPr lang="ar-MA" sz="3400" dirty="0" err="1">
                <a:solidFill>
                  <a:srgbClr val="C00000"/>
                </a:solidFill>
              </a:rPr>
              <a:t>ٱلْهَناءَ</a:t>
            </a:r>
            <a:r>
              <a:rPr lang="ar-MA" sz="3400" dirty="0">
                <a:solidFill>
                  <a:srgbClr val="C00000"/>
                </a:solidFill>
              </a:rPr>
              <a:t> لَمْ يَدُمْ طَويلاً</a:t>
            </a:r>
            <a:r>
              <a:rPr lang="ar-MA" sz="3400" dirty="0"/>
              <a:t>؛ إِذِ </a:t>
            </a:r>
            <a:r>
              <a:rPr lang="ar-MA" sz="3400" dirty="0" err="1"/>
              <a:t>ٱمْتَدَّتْ</a:t>
            </a:r>
            <a:r>
              <a:rPr lang="ar-MA" sz="3400" dirty="0"/>
              <a:t> يَدُ </a:t>
            </a:r>
            <a:r>
              <a:rPr lang="ar-MA" sz="3400" dirty="0" err="1"/>
              <a:t>ٱلشَّرِّ</a:t>
            </a:r>
            <a:r>
              <a:rPr lang="ar-MA" sz="3400" dirty="0"/>
              <a:t> إِلى قَلْبِ </a:t>
            </a:r>
            <a:r>
              <a:rPr lang="ar-MA" sz="3400" dirty="0" err="1"/>
              <a:t>ٱلْإِنْسانِ</a:t>
            </a:r>
            <a:r>
              <a:rPr lang="ar-MA" sz="3400" dirty="0"/>
              <a:t>، وَنَزَعَتْ عَنْهُ بَذْرَةَ </a:t>
            </a:r>
            <a:r>
              <a:rPr lang="ar-MA" sz="3400" dirty="0" err="1"/>
              <a:t>ٱلْإِحْسانِ</a:t>
            </a:r>
            <a:r>
              <a:rPr lang="ar-MA" sz="3400" dirty="0"/>
              <a:t>، ثُمَّ زَرَعَتْ فيهِ جَمْرَةَ </a:t>
            </a:r>
            <a:r>
              <a:rPr lang="ar-MA" sz="3400" dirty="0" err="1"/>
              <a:t>ٱلطُّغْيانِ</a:t>
            </a:r>
            <a:r>
              <a:rPr lang="ar-MA" sz="3400" dirty="0"/>
              <a:t>. </a:t>
            </a:r>
            <a:r>
              <a:rPr lang="ar-MA" sz="3400" dirty="0" err="1">
                <a:solidFill>
                  <a:srgbClr val="C00000"/>
                </a:solidFill>
              </a:rPr>
              <a:t>ف</a:t>
            </a:r>
            <a:r>
              <a:rPr lang="ar-MA" sz="3400" dirty="0" err="1"/>
              <a:t>َٱنْتَشَرَتِ</a:t>
            </a:r>
            <a:r>
              <a:rPr lang="ar-MA" sz="3400" dirty="0"/>
              <a:t> </a:t>
            </a:r>
            <a:r>
              <a:rPr lang="ar-MA" sz="3400" dirty="0" err="1"/>
              <a:t>ٱلْحُروبُ</a:t>
            </a:r>
            <a:r>
              <a:rPr lang="ar-MA" sz="3400" dirty="0"/>
              <a:t> وَفُقِدَ </a:t>
            </a:r>
            <a:r>
              <a:rPr lang="ar-MA" sz="3400" dirty="0" err="1"/>
              <a:t>ٱلسَّلامُ</a:t>
            </a:r>
            <a:r>
              <a:rPr lang="ar-MA" sz="3400" dirty="0"/>
              <a:t> بَيْنَ </a:t>
            </a:r>
            <a:r>
              <a:rPr lang="ar-MA" sz="3400" dirty="0" err="1"/>
              <a:t>ٱلنّاسِ</a:t>
            </a:r>
            <a:r>
              <a:rPr lang="ar-MA" sz="3400" dirty="0"/>
              <a:t>، </a:t>
            </a:r>
            <a:r>
              <a:rPr lang="ar-MA" sz="3400" dirty="0" err="1"/>
              <a:t>وَٱمْتَدَّتِ</a:t>
            </a:r>
            <a:r>
              <a:rPr lang="ar-MA" sz="3400" dirty="0"/>
              <a:t> ٱلنِّيرانُ وَسادَ جَوٌّ مِنَ </a:t>
            </a:r>
            <a:r>
              <a:rPr lang="ar-MA" sz="3400" dirty="0" err="1"/>
              <a:t>ٱلظُّلْمِ</a:t>
            </a:r>
            <a:r>
              <a:rPr lang="ar-MA" sz="3400" dirty="0"/>
              <a:t> </a:t>
            </a:r>
            <a:r>
              <a:rPr lang="ar-MA" sz="3400" dirty="0" err="1"/>
              <a:t>وَٱلْخَرابِ</a:t>
            </a:r>
            <a:r>
              <a:rPr lang="ar-MA" sz="3400" dirty="0"/>
              <a:t>، </a:t>
            </a:r>
            <a:r>
              <a:rPr lang="ar-MA" sz="3400" dirty="0">
                <a:solidFill>
                  <a:srgbClr val="C00000"/>
                </a:solidFill>
              </a:rPr>
              <a:t>حَتَّى</a:t>
            </a:r>
            <a:r>
              <a:rPr lang="ar-MA" sz="3400" dirty="0"/>
              <a:t> أَصْبَحَ </a:t>
            </a:r>
            <a:r>
              <a:rPr lang="ar-MA" sz="3400" dirty="0" err="1"/>
              <a:t>ٱلنّاسُ</a:t>
            </a:r>
            <a:r>
              <a:rPr lang="ar-MA" sz="3400" dirty="0"/>
              <a:t> يَرْتَعِبونَ مِنَ </a:t>
            </a:r>
            <a:r>
              <a:rPr lang="ar-MA" sz="3400" dirty="0" err="1"/>
              <a:t>ٱلْقَذائِفِ</a:t>
            </a:r>
            <a:r>
              <a:rPr lang="ar-MA" sz="3400" dirty="0"/>
              <a:t> وَصَوْتِ </a:t>
            </a:r>
            <a:r>
              <a:rPr lang="ar-MA" sz="3400" dirty="0" err="1"/>
              <a:t>ٱلرَّصاصِ</a:t>
            </a:r>
            <a:r>
              <a:rPr lang="ar-MA" sz="3400" dirty="0"/>
              <a:t>، وَعَمَّ </a:t>
            </a:r>
            <a:r>
              <a:rPr lang="ar-MA" sz="3400" dirty="0" err="1"/>
              <a:t>ٱلْخَوْفُ</a:t>
            </a:r>
            <a:r>
              <a:rPr lang="ar-MA" sz="3400" dirty="0"/>
              <a:t> </a:t>
            </a:r>
            <a:r>
              <a:rPr lang="ar-MA" sz="3400" dirty="0" err="1"/>
              <a:t>وَٱلْحُزْنُ</a:t>
            </a:r>
            <a:r>
              <a:rPr lang="ar-MA" sz="3400" dirty="0"/>
              <a:t> في كُلِّ مَكانٍ. </a:t>
            </a:r>
            <a:r>
              <a:rPr lang="ar-MA" sz="3400" dirty="0">
                <a:solidFill>
                  <a:srgbClr val="C00000"/>
                </a:solidFill>
              </a:rPr>
              <a:t>وَفي خِضَمِّ هذا </a:t>
            </a:r>
            <a:r>
              <a:rPr lang="ar-MA" sz="3400" dirty="0" err="1">
                <a:solidFill>
                  <a:srgbClr val="C00000"/>
                </a:solidFill>
              </a:rPr>
              <a:t>ٱلظَّلامِ</a:t>
            </a:r>
            <a:r>
              <a:rPr lang="ar-MA" sz="3400" dirty="0"/>
              <a:t>، ظَهَرَتْ حَمامَةُ </a:t>
            </a:r>
            <a:r>
              <a:rPr lang="ar-MA" sz="3400" dirty="0" err="1"/>
              <a:t>ٱلسَّلامِ</a:t>
            </a:r>
            <a:r>
              <a:rPr lang="ar-MA" sz="3400" dirty="0"/>
              <a:t> حامِلَةً غُصْنَ زَيْتونٍ، </a:t>
            </a:r>
            <a:r>
              <a:rPr lang="ar-MA" sz="3400" dirty="0">
                <a:solidFill>
                  <a:srgbClr val="C00000"/>
                </a:solidFill>
              </a:rPr>
              <a:t>فَ</a:t>
            </a:r>
            <a:r>
              <a:rPr lang="ar-MA" sz="3400" dirty="0"/>
              <a:t>ــخَمَدَتِ ٱلنِّيرانُ وَأَلْقى </a:t>
            </a:r>
            <a:r>
              <a:rPr lang="ar-MA" sz="3400" dirty="0" err="1"/>
              <a:t>ٱلنّاسُ</a:t>
            </a:r>
            <a:r>
              <a:rPr lang="ar-MA" sz="3400" dirty="0"/>
              <a:t> </a:t>
            </a:r>
            <a:r>
              <a:rPr lang="ar-MA" sz="3400" dirty="0" err="1"/>
              <a:t>ٱلسِّلاحَ</a:t>
            </a:r>
            <a:r>
              <a:rPr lang="ar-MA" sz="3400" dirty="0"/>
              <a:t>، وَأَدْرَكوا أَنَّ </a:t>
            </a:r>
            <a:r>
              <a:rPr lang="ar-MA" sz="3400" dirty="0" err="1"/>
              <a:t>ٱلسَّلامَ</a:t>
            </a:r>
            <a:r>
              <a:rPr lang="ar-MA" sz="3400" dirty="0"/>
              <a:t> أَساسُ </a:t>
            </a:r>
            <a:r>
              <a:rPr lang="ar-MA" sz="3400" dirty="0" err="1"/>
              <a:t>ٱلْحَياةِ</a:t>
            </a:r>
            <a:r>
              <a:rPr lang="ar-MA" sz="3400" dirty="0"/>
              <a:t>.</a:t>
            </a:r>
            <a:endParaRPr lang="fr-FR" sz="3400" dirty="0"/>
          </a:p>
        </p:txBody>
      </p:sp>
    </p:spTree>
    <p:extLst>
      <p:ext uri="{BB962C8B-B14F-4D97-AF65-F5344CB8AC3E}">
        <p14:creationId xmlns:p14="http://schemas.microsoft.com/office/powerpoint/2010/main" val="360633335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939BA-109C-DF56-8C41-A5692968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BF3785-359E-8775-1274-00F14A65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تصريف الفعل المعتل في الماضي. من يذكرنا بقاعدة تصريف الفعل المثال؟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5CEC0E-3059-F35C-3B75-E7678A7486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ED140A-44FA-0713-F3D5-7DD00D7337F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4AC9FF-86A8-E285-7148-95402C277BC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A18D5B-2063-D5D3-F089-46CD95EB8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7BE445-345A-D552-8181-1E0E2F53FD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61D784-2F10-33CB-BC1B-8B00CD7DD0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27E0AF-E247-0FA4-7DF6-B716A2A71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C80C9F-60B5-621A-6F43-016E4BDCEBAE}"/>
              </a:ext>
            </a:extLst>
          </p:cNvPr>
          <p:cNvSpPr/>
          <p:nvPr/>
        </p:nvSpPr>
        <p:spPr>
          <a:xfrm>
            <a:off x="944880" y="2967376"/>
            <a:ext cx="7579360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قاعِدَةُ تَصْريفِ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ٱلْفِعْلِ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ٱلْمِثالِ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ٱلْماضي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 </a:t>
            </a:r>
          </a:p>
        </p:txBody>
      </p:sp>
    </p:spTree>
    <p:extLst>
      <p:ext uri="{BB962C8B-B14F-4D97-AF65-F5344CB8AC3E}">
        <p14:creationId xmlns:p14="http://schemas.microsoft.com/office/powerpoint/2010/main" val="177102590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9CB95-5042-FD16-B536-C0C605421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4ABB0E-51E2-B39F-9510-497A9ED87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4534E-39A0-3873-EEE3-9BF242F6EDB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066335-BC66-9219-A707-F35022B243D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E52AB4-5354-E8FC-E03E-0E1C923EB82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927820-DD98-0D65-CEC5-2831FED89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EE6524-382E-8768-CD1E-5876117C4F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250AF2-80E0-669C-D5A0-90E4696101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8DC459-FDA3-716C-5B7A-060C32BEBD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12C1FC8-7C55-06A2-AB76-E095C516A21E}"/>
              </a:ext>
            </a:extLst>
          </p:cNvPr>
          <p:cNvSpPr/>
          <p:nvPr/>
        </p:nvSpPr>
        <p:spPr>
          <a:xfrm>
            <a:off x="2072319" y="1770222"/>
            <a:ext cx="4340665" cy="10630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50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اَلْفِعْلُ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ٱلْمِثالُ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ECF5D4-E04E-80E5-9D0C-10C1245BF94D}"/>
              </a:ext>
            </a:extLst>
          </p:cNvPr>
          <p:cNvSpPr/>
          <p:nvPr/>
        </p:nvSpPr>
        <p:spPr>
          <a:xfrm>
            <a:off x="2004564" y="3939222"/>
            <a:ext cx="5134872" cy="12093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أُصَرِّفُهُ دونَ تَغْييرٍ في حُروفِهِ.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41AFB09-50FA-FEC6-DF16-B2B834DED496}"/>
              </a:ext>
            </a:extLst>
          </p:cNvPr>
          <p:cNvSpPr/>
          <p:nvPr/>
        </p:nvSpPr>
        <p:spPr>
          <a:xfrm>
            <a:off x="4199255" y="3227070"/>
            <a:ext cx="372745" cy="4038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4400"/>
          </a:p>
        </p:txBody>
      </p:sp>
    </p:spTree>
    <p:extLst>
      <p:ext uri="{BB962C8B-B14F-4D97-AF65-F5344CB8AC3E}">
        <p14:creationId xmlns:p14="http://schemas.microsoft.com/office/powerpoint/2010/main" val="46836638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5FB9C-09CE-6078-F087-E5F8C9B29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B285B6-FD45-50A6-0BC1-B2347F817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بقاعدة تصريف الفعل الأجوف في الماضي؟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D4F1B0-BDFF-4AA6-B3ED-6F70799E69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A01C60-3434-6C6B-7D3F-2F5218DCE1C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E7587-69B3-6008-73EF-B3A74AF19C3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2D9785-9755-F0D6-1179-90F19BA17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EAD5D1-B79C-FB3F-C89C-3BBB3CDA5A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F803E3-8ED0-3A47-4039-58A20C1E7B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E1ED03-87D1-491F-633C-6469B9554D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6A6692-B6B8-541A-0F9F-669B61129172}"/>
              </a:ext>
            </a:extLst>
          </p:cNvPr>
          <p:cNvSpPr/>
          <p:nvPr/>
        </p:nvSpPr>
        <p:spPr>
          <a:xfrm>
            <a:off x="648510" y="3018176"/>
            <a:ext cx="7879369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قاعِدَةُ تَصْريفِ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ٱلْفِعْلِ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ٱلْأَجْوَفِ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ٱلْماضي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 </a:t>
            </a:r>
          </a:p>
        </p:txBody>
      </p:sp>
    </p:spTree>
    <p:extLst>
      <p:ext uri="{BB962C8B-B14F-4D97-AF65-F5344CB8AC3E}">
        <p14:creationId xmlns:p14="http://schemas.microsoft.com/office/powerpoint/2010/main" val="385115126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6FAD0-124B-B1DE-98EF-73985F9A5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CF4351-BF19-D6E6-6BE3-FB526E6C4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F2ED70-9C3F-0F39-CB7B-184E6D9C767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FC84A6-0E04-BCE3-5C25-39E735D532A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60801D-6219-1763-9E6F-585821C4E900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6F13DB4-2827-646E-4192-E82A2C9DD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A22F3FF-77E7-332C-75C4-A5A2042C56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F50292-C180-76D6-B2BF-BA9077C078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0F971A-94D0-72F1-2DDA-F153681A49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479842-F984-72E5-17D7-F96C3913D334}"/>
              </a:ext>
            </a:extLst>
          </p:cNvPr>
          <p:cNvSpPr/>
          <p:nvPr/>
        </p:nvSpPr>
        <p:spPr>
          <a:xfrm>
            <a:off x="2894853" y="2314073"/>
            <a:ext cx="3514353" cy="11149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50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اَلْفِعْلُ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ٱلْأَجْوَفُ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 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BE9F6C5-2F81-416A-C62D-69F788274ACB}"/>
              </a:ext>
            </a:extLst>
          </p:cNvPr>
          <p:cNvSpPr/>
          <p:nvPr/>
        </p:nvSpPr>
        <p:spPr>
          <a:xfrm>
            <a:off x="930646" y="4039576"/>
            <a:ext cx="7447279" cy="18227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أَحْذِفُ حَرْفَ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ٱلْعِلَّةِ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مَعَ جَميعِ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ٱلضَّمائِرِ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،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بٱِسْتِثْناءِ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: هُوَ - هِيَ - هُما - هُمْ.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4608139B-C1C4-E452-6828-EF019F3326EF}"/>
              </a:ext>
            </a:extLst>
          </p:cNvPr>
          <p:cNvSpPr/>
          <p:nvPr/>
        </p:nvSpPr>
        <p:spPr>
          <a:xfrm>
            <a:off x="4503295" y="3614387"/>
            <a:ext cx="271391" cy="3515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3600"/>
          </a:p>
        </p:txBody>
      </p:sp>
    </p:spTree>
    <p:extLst>
      <p:ext uri="{BB962C8B-B14F-4D97-AF65-F5344CB8AC3E}">
        <p14:creationId xmlns:p14="http://schemas.microsoft.com/office/powerpoint/2010/main" val="220194899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94090-E602-3723-08C1-D508D111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8AF7E-8988-DEE5-32E3-55A7CB243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بقاعدة تصريف الفعل الناقص في الماضي؟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273294-34A3-AAD3-3325-541834C3FD2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8B1A9E-1559-42F6-78A8-F5BECB513FF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61041C-CF58-4C4B-E79B-FF13CA71DE00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306C57-645F-8952-7357-6C227D0E8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5F2B1B-8FBA-4BCE-C847-18A3012972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595E9D-14E7-13E0-AEAA-CCC57B810F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E7F502-44E0-06BE-AE79-C14D7EB9EC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B8B4F4A-A125-DAAC-2EA1-D0D3E2BD111A}"/>
              </a:ext>
            </a:extLst>
          </p:cNvPr>
          <p:cNvSpPr/>
          <p:nvPr/>
        </p:nvSpPr>
        <p:spPr>
          <a:xfrm>
            <a:off x="566694" y="3169817"/>
            <a:ext cx="7879369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قاعِدَةُ تَصْريفِ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ٱلْفِعْلِ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ٱلنّاقِصِ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ٱلْماضي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 </a:t>
            </a:r>
          </a:p>
        </p:txBody>
      </p:sp>
    </p:spTree>
    <p:extLst>
      <p:ext uri="{BB962C8B-B14F-4D97-AF65-F5344CB8AC3E}">
        <p14:creationId xmlns:p14="http://schemas.microsoft.com/office/powerpoint/2010/main" val="56107214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0572C-D4E1-80D1-1E4C-B5342FC1A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892D11-0A2A-5808-C5CB-60E637EFE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7D539D-E9CA-AAF1-B072-66DBE8FFD6A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254F58-8755-6AB2-430F-6F4E51C605E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DABB5A-9789-0651-2E23-DA86D6DBF63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663A20-425B-2475-68FA-69818CFE4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D3E1-0BCB-9D00-7B65-65946DC9B0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B7EEFB-BB38-74BB-FAB7-CC85399B0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609E4A-7FAB-4402-14A3-AEFD24DAD3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99641F-AB7C-AFA1-AA8D-719B6C50671A}"/>
              </a:ext>
            </a:extLst>
          </p:cNvPr>
          <p:cNvSpPr/>
          <p:nvPr/>
        </p:nvSpPr>
        <p:spPr>
          <a:xfrm>
            <a:off x="1644779" y="2290188"/>
            <a:ext cx="5827594" cy="11149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50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اَلْفِعْلُ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ٱلنّاقِصُ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(حَرْفُ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ٱلْعِلَّةِ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(أَلِفٌ))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FAA6E4E-79E7-5F32-9309-329F568ED386}"/>
              </a:ext>
            </a:extLst>
          </p:cNvPr>
          <p:cNvSpPr/>
          <p:nvPr/>
        </p:nvSpPr>
        <p:spPr>
          <a:xfrm>
            <a:off x="932985" y="4103877"/>
            <a:ext cx="7278029" cy="19981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أَحْذِفُ حَرْفَ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ٱلْعِلَّةِ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مَعَ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ٱلضَّمائِرِ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: هُمْ – هِيَ – هُما (اَلْمُؤَنَّثُ) وَأَقْلِبُه إلى أَصْلِهِ مَعَ باقي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ٱلضَّمائِر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. 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8567287A-8973-10F0-B00A-B97E21608A93}"/>
              </a:ext>
            </a:extLst>
          </p:cNvPr>
          <p:cNvSpPr/>
          <p:nvPr/>
        </p:nvSpPr>
        <p:spPr>
          <a:xfrm>
            <a:off x="4660711" y="3644354"/>
            <a:ext cx="271391" cy="3515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3600"/>
          </a:p>
        </p:txBody>
      </p:sp>
    </p:spTree>
    <p:extLst>
      <p:ext uri="{BB962C8B-B14F-4D97-AF65-F5344CB8AC3E}">
        <p14:creationId xmlns:p14="http://schemas.microsoft.com/office/powerpoint/2010/main" val="151985245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9E7D9-F22D-6365-E3EE-FCA01A4C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7A948-588C-002C-B58F-555025F6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A65EA6-2D3E-1973-2094-8C9EB0BA28A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5B4E7-0848-926C-5487-9596C9708261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DC932E-4FAB-F6B7-09A1-67C4329AC32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8CADB4-CB77-75E7-7A38-E0B2B7FB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ED35F1-AAE8-7B46-85BB-EA7277058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6A7EC4-47EE-8FFF-3222-2DA085851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EBFC6-DEE7-5D42-C901-346A632A33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8D3C2B-2F95-B7DC-92C9-61D0A2C03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01" y="2010403"/>
            <a:ext cx="4912906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8837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45401-5D48-35F2-1242-0845C9B6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04CC-F597-B888-5AA9-25A723D5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صرفوا الفعل التالي  في الماضي مع الضمائر المقترحة. سنناقش الأجوبة بعد رفع الألواح.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64C09B-18A5-BF5D-1B09-EFEEC3C14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C3A73E-3DF6-6DEE-44E5-D326E06DD8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5B4D-23CF-C7C4-227D-B80A75D94B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443E-D14A-4110-EF97-D0C31A55A3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EF2726-4223-FBEB-E247-ADA75B2D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39DCE-F7EA-277C-7C10-621F3FAA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58C4BC-6399-D98B-5E65-B48ADAC27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C6F748-E169-23C8-CCF0-BFD8F6FED5A4}"/>
              </a:ext>
            </a:extLst>
          </p:cNvPr>
          <p:cNvSpPr txBox="1"/>
          <p:nvPr/>
        </p:nvSpPr>
        <p:spPr>
          <a:xfrm>
            <a:off x="3606800" y="1812057"/>
            <a:ext cx="1930400" cy="851297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نَما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86B3D9-5EE3-C572-F85C-C8ACE719AD3D}"/>
              </a:ext>
            </a:extLst>
          </p:cNvPr>
          <p:cNvSpPr txBox="1"/>
          <p:nvPr/>
        </p:nvSpPr>
        <p:spPr>
          <a:xfrm>
            <a:off x="1910687" y="2971203"/>
            <a:ext cx="4841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8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هُما .............................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77834668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CA00E-343F-2FD0-A178-45B35A88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F8E7C-0B4D-16B3-1611-824C98C2B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صرفوا الفعل التالي  في الماضي مع الضمائر المقترحة. سنناقش الأجوبة بعد رفع الألواح.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الإشارة إلى  أن اللفيف المقرون يصرف  تصريف الفعل الناقص.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B64B797-9130-B61C-43BA-382C072F01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754CD5-C92D-C356-0DC2-CE7E04385A9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FB3683-AC3D-115C-D23A-5C370D8578A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22E12-C306-694D-B63F-8C3A0E61045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76D4A0-CD18-506A-F4A1-846FB1ED7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782C4F-9114-AFEB-9AD0-DA05DFB63F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D69C03-B664-8133-F982-82E4F968D4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41A6FDF-1E76-617C-B422-AD3D8932BF12}"/>
              </a:ext>
            </a:extLst>
          </p:cNvPr>
          <p:cNvSpPr txBox="1"/>
          <p:nvPr/>
        </p:nvSpPr>
        <p:spPr>
          <a:xfrm>
            <a:off x="3606800" y="1812057"/>
            <a:ext cx="1930400" cy="851297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رَوى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AD9540-B261-BDA1-6D6E-2CD89778C013}"/>
              </a:ext>
            </a:extLst>
          </p:cNvPr>
          <p:cNvSpPr txBox="1"/>
          <p:nvPr/>
        </p:nvSpPr>
        <p:spPr>
          <a:xfrm>
            <a:off x="1910687" y="2971203"/>
            <a:ext cx="4841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أَنتَ 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أَنْتُنَّ................................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 .............................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46656422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89CF1-B8E7-5E40-EC72-234277914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81A596-0FE5-32BA-E35E-323D93EC6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صرفوا الفعل التالي  في الماضي مع الضمائر المقترحة. سنناقش الأجوبة بعد رفع الألواح.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الإشارة إلى  أن اللفيف المفروق  تطبق عليه قاعدتا  تصريف المثال والناقص  معا.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1C431E8-B5BA-F0AF-3BBF-C132C37882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3C9261E-6C86-F0F2-8274-58F08D070E6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2BC0D5-97FB-BFB1-4420-A6E35850E83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60C0D8-E9A1-73BC-FFAC-117A494E875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C6FD3F-4A87-64CE-7358-F08B47D27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AF797D-AC6B-33CC-D763-5F985C2047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92422A-DB40-BA04-93E4-8F10ECA2A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AA5207E-D327-FF33-C3E5-A7FC0FAEF8B9}"/>
              </a:ext>
            </a:extLst>
          </p:cNvPr>
          <p:cNvSpPr txBox="1"/>
          <p:nvPr/>
        </p:nvSpPr>
        <p:spPr>
          <a:xfrm>
            <a:off x="3606800" y="1812057"/>
            <a:ext cx="1930400" cy="851297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3C1725-5256-314F-0C38-5FE1201E072F}"/>
              </a:ext>
            </a:extLst>
          </p:cNvPr>
          <p:cNvSpPr txBox="1"/>
          <p:nvPr/>
        </p:nvSpPr>
        <p:spPr>
          <a:xfrm>
            <a:off x="1910687" y="2971203"/>
            <a:ext cx="4841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أَنتَ 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أَنْتُنَّ................................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 .............................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9228028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80F0A-BA8E-B459-0DF0-9C23C253E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C82D9-F894-FD8B-4179-2FBEAAD70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ستتدربون على إعراب الأفعال الخمسة. من يذكرنا بتعريفها؟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6A1ADE0-29E4-F976-BBAE-580CE892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092F3A-90BE-67D1-AF5B-B652BFFB4B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4F60B6-56C2-103A-0823-2B09663547E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9839D9-E3AA-0F26-9249-73B4A96822C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1E2BDB-94D8-45CA-A8A7-3C97EF421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929C77-24E3-FA93-3179-3F4FCB10D3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114480-21BE-0152-AC88-1DA58C02B6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91D4EDD-F05B-E594-BA35-364BD5EA0B42}"/>
              </a:ext>
            </a:extLst>
          </p:cNvPr>
          <p:cNvSpPr/>
          <p:nvPr/>
        </p:nvSpPr>
        <p:spPr>
          <a:xfrm>
            <a:off x="1784051" y="2967376"/>
            <a:ext cx="575994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 نَقْصِدُ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بِٱلْأَفْعالِ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ٱلْخَمْسَةِ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75598374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DD43C-93DB-3691-0A7C-D9755710D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5C41B-86AA-F9BD-FCAE-6FDDB25B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D519FBB-BDBF-86DC-826D-6CE8D9A15D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F5182E-BCA8-B4FA-A498-6F530091E38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4C8F9-AAF5-3A32-FB39-9A72779A0FB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409BF3-D19C-6EB5-87D6-6F293595026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9EA96C-0DF8-E252-0A28-983DE0370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EBC1DA-2E58-7C94-ACE3-2FD6CD8482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4CBCA0-5098-96C2-A5B7-6C15D609A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BD441D-74C4-17D5-FF2B-07B9395CDC6E}"/>
              </a:ext>
            </a:extLst>
          </p:cNvPr>
          <p:cNvSpPr txBox="1"/>
          <p:nvPr/>
        </p:nvSpPr>
        <p:spPr>
          <a:xfrm>
            <a:off x="648510" y="2930967"/>
            <a:ext cx="7336509" cy="146423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اَلْأَفْعالُ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ٱلْخَمْسَةُ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صِيَغُ تَصْريفِ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ٱلضَّمائِرِ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 – أَنْتُما – هُما – أَنْتُمْ – هُمْ.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720806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F9EC6-2CA2-50AC-5C2E-EC04BA823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D34CA-6C42-EF5E-E9A1-80135DD6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اكتبوا صيغ الأفعال الخمسة من الفعل التالي :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32C7DB-AFAB-CAEA-823D-2A476D1C61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32C739-4739-EF11-2137-E5396AE60B1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F6CAC5-6314-A2FF-116C-3D34C1E7430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BB5680-8019-FC68-1BB3-48A17962210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AAB92A-7A3B-EAF2-EDC3-D2EE03AF8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44A82C-2C59-B176-04E1-B816A1E9C5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653D89-493F-4100-6745-070EFC005D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46298-129E-0F6C-2D94-07626C29F891}"/>
              </a:ext>
            </a:extLst>
          </p:cNvPr>
          <p:cNvSpPr txBox="1"/>
          <p:nvPr/>
        </p:nvSpPr>
        <p:spPr>
          <a:xfrm>
            <a:off x="1988331" y="2783546"/>
            <a:ext cx="4872099" cy="2060138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11500" dirty="0"/>
              <a:t>اِحْتَرَمَ </a:t>
            </a:r>
            <a:endParaRPr lang="fr-FR" sz="11500" dirty="0"/>
          </a:p>
        </p:txBody>
      </p:sp>
    </p:spTree>
    <p:extLst>
      <p:ext uri="{BB962C8B-B14F-4D97-AF65-F5344CB8AC3E}">
        <p14:creationId xmlns:p14="http://schemas.microsoft.com/office/powerpoint/2010/main" val="145275434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0504F-FA73-63AC-25B1-771557E0A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A5409D-DE1C-ED02-524F-EF9635C19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 من يقرأ؟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00784CB-520B-2340-40E9-F353ECA2D9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88D3F8-6652-7039-5E88-128BAAB0736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0FE893-2B4B-7DD8-73C2-4996253E275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5E958C-8A76-3FDE-97F3-29EA8AAD242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A52EA20-B112-8250-7A76-3CA8B31AC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8B24F2-101E-3813-2F19-16C5AB2F9D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58EC3-3754-FF65-EA90-ABD82B6D62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E7396F1-C7DA-2047-EFB6-8014BFFE7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747569"/>
              </p:ext>
            </p:extLst>
          </p:nvPr>
        </p:nvGraphicFramePr>
        <p:xfrm>
          <a:off x="1880601" y="2045883"/>
          <a:ext cx="5011518" cy="3877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3835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073168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6324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اَلْأَفْعالُ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اَلضَّمائِرُ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6324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تَحْتَرِمينَ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  <a:tr h="676982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تَحْتَرِمانِ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أَنْتُما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589"/>
                  </a:ext>
                </a:extLst>
              </a:tr>
              <a:tr h="63244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يَحْتَرِمانِ- تَحْتَرِمانِ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هُما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3972"/>
                  </a:ext>
                </a:extLst>
              </a:tr>
              <a:tr h="6324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تَحْتَرِمونَ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أَنْتُمْ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48880"/>
                  </a:ext>
                </a:extLst>
              </a:tr>
              <a:tr h="632443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يَحْتَرِمونَ</a:t>
                      </a:r>
                      <a:endParaRPr lang="fr-FR" sz="36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هُمْ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49553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319C9-21D3-7E99-6670-0835072CA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27FDBC-844A-C3B3-0F1C-9CAE9FD36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يقرأ إعراب : تحترمين"؟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334596D-EB7E-2CDA-FDA6-C00899274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5BCF4C-0B42-5577-17EE-62AA1D43172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CEFB13-2ABF-EC6D-A4ED-3E74BF78F04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110975-B9D4-AC8C-D039-EF2496F144C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67E755-82BD-7A04-9BD9-BE6437A61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D5E5AC-919E-881C-2304-8942F881FA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94AA08-A331-CFB6-75F1-3E0D045542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F44124A-2617-CFAD-403C-6E3C8AD704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354920"/>
              </p:ext>
            </p:extLst>
          </p:nvPr>
        </p:nvGraphicFramePr>
        <p:xfrm>
          <a:off x="457200" y="2996031"/>
          <a:ext cx="8229599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18913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1910686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633643"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اَلْإِعْرابُ</a:t>
                      </a:r>
                      <a:endParaRPr lang="fr-FR" sz="4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669083">
                <a:tc>
                  <a:txBody>
                    <a:bodyPr/>
                    <a:lstStyle/>
                    <a:p>
                      <a:pPr algn="just" rtl="1"/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فِعْلٌ مُضارِعٌ مَرْفوعٌ وَعَلامَةُ رَفْعِهِ </a:t>
                      </a:r>
                      <a:r>
                        <a:rPr lang="ar-MA" sz="4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ثُبوتُ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ٱلنّونِ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وَٱلْياءُ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ضَميرٌ مُتَّصِلٌ في مَحَلِّ رَفْعٍ فاعِلٌ.</a:t>
                      </a:r>
                      <a:endParaRPr lang="fr-FR" sz="4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000" b="1" kern="1200" dirty="0">
                          <a:solidFill>
                            <a:srgbClr val="0070C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تَحْتَرِم</a:t>
                      </a:r>
                      <a:r>
                        <a:rPr lang="ar-MA" sz="6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</a:t>
                      </a:r>
                      <a:r>
                        <a:rPr lang="ar-MA" sz="6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</a:t>
                      </a:r>
                      <a:endParaRPr lang="fr-FR" sz="6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56431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3A65A-40E9-001A-F92D-B7E2FFE23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BE093E-FDBD-7791-0178-66DD4F33D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يحاول إعراب " تحترمان"؟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37ABEE-C090-01A9-0705-9C6705236C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BD8829-73A7-C372-007A-B8D72CFF414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F16EDF-60BA-DB53-5458-3B94572AA49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0C8348-9F6D-B206-2A7D-A2F1DB6198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1806989-38D5-6492-D23D-2F45B1F3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1C4B4E-9C90-F594-EADC-A314993C5C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940BAA-C9C9-3346-4386-9482FBC35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90249BE-0111-564B-CCEA-92117335B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329489"/>
              </p:ext>
            </p:extLst>
          </p:nvPr>
        </p:nvGraphicFramePr>
        <p:xfrm>
          <a:off x="833120" y="2600246"/>
          <a:ext cx="768096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63364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اَلْإِعْرابُ</a:t>
                      </a:r>
                      <a:endParaRPr lang="fr-FR" sz="4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669083">
                <a:tc>
                  <a:txBody>
                    <a:bodyPr/>
                    <a:lstStyle/>
                    <a:p>
                      <a:pPr algn="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000" b="1" kern="1200" dirty="0">
                          <a:solidFill>
                            <a:srgbClr val="0070C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تَحْتَرِم</a:t>
                      </a:r>
                      <a:r>
                        <a:rPr lang="ar-MA" sz="6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6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نِ</a:t>
                      </a:r>
                      <a:endParaRPr lang="fr-FR" sz="6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10891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9885-6846-306E-B711-63C924673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3147D-9011-6E8A-B835-526ACCF58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E38B06F-6A47-54E5-2BBE-1321AAC489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2CD826-C2BC-2FB3-4B3D-2C3A38C1156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81A0CE-5FB6-4E1B-3482-7D368F502FA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754F9-CBA0-DFCA-A6F0-5725D9B5284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75220C-A503-E8F5-C390-69B6FF003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BF8EAD-C507-BBA7-58ED-A0FE6ACC91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378154B-8665-1638-1B4E-A92C7DD1FF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C39C298-460E-A37D-DE1A-1F0273C76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761671"/>
              </p:ext>
            </p:extLst>
          </p:nvPr>
        </p:nvGraphicFramePr>
        <p:xfrm>
          <a:off x="506028" y="2695780"/>
          <a:ext cx="8131943" cy="21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2562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1799381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633643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اَلْإِعْرابُ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669083">
                <a:tc>
                  <a:txBody>
                    <a:bodyPr/>
                    <a:lstStyle/>
                    <a:p>
                      <a:pPr algn="r" rtl="1"/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فِعْلٌ مُضارِعٌ مَرْفوعٌ وَعَلامَةُ رَفْعِهِ ثُبوتُ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ٱلنّونِ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وَٱلْأَلِفُ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ضَميرٌ مُتَّصِلٌ في مَحَلِّ رَفْعٍ فاعِلٌ.</a:t>
                      </a:r>
                      <a:endParaRPr lang="fr-FR" sz="4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</a:t>
                      </a:r>
                      <a:r>
                        <a:rPr lang="ar-MA" sz="6000" b="1" kern="1200" dirty="0">
                          <a:solidFill>
                            <a:srgbClr val="0070C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َحْتَرِم</a:t>
                      </a:r>
                      <a:r>
                        <a:rPr lang="ar-MA" sz="6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6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نِ</a:t>
                      </a:r>
                      <a:endParaRPr lang="fr-FR" sz="6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55654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51733-6FF0-CA93-3BD1-231659EC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A43A7-4FB4-3556-F8FE-FF67E4D5F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البحث وأعربوا " يحترمون"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25FD5CE-9B58-E414-E5D7-B82CA8A1A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301A26-44BB-1AD8-15DB-9D17EFEA2F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DE452D-084E-2EAB-B3E8-874BB45D7DF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E41696-D47F-A239-0C44-703F66DF0CA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15D6FB-3613-5107-031A-3FDB114AB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CAAC823-7795-D2D1-A29A-7EABB19F26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4C8862-C4F2-E131-6F6A-486262B3C9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9C9AACC-2925-05B0-6CDD-A2CD77B3D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498933"/>
              </p:ext>
            </p:extLst>
          </p:nvPr>
        </p:nvGraphicFramePr>
        <p:xfrm>
          <a:off x="731520" y="3036975"/>
          <a:ext cx="7680960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63364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اَلْإِعْرابُ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669083">
                <a:tc>
                  <a:txBody>
                    <a:bodyPr/>
                    <a:lstStyle/>
                    <a:p>
                      <a:pPr algn="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يَحْتَرِمونَ</a:t>
                      </a:r>
                      <a:endParaRPr lang="fr-FR" sz="6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35478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DAD18-DD3C-9A5D-8CCC-E93E97741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737556-2B0C-A4EF-A992-603F54193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2784C4F-1A2E-49E2-D573-078FD7C2FD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EEE88DC-78A8-A06A-420B-F13B4FAFCF1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49DC-27FE-0F2E-D0B0-67351838B21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5D78F7-1891-F509-A408-7D7815997D2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S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إثرائية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606F06-C386-7AD7-7E7C-B4B2ADD72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435AAF-7361-C430-3990-C853028D7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9043BA-119C-18F8-252C-0504E7D2C5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189637E-68F0-E296-D0AD-883419B3E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21267"/>
              </p:ext>
            </p:extLst>
          </p:nvPr>
        </p:nvGraphicFramePr>
        <p:xfrm>
          <a:off x="560619" y="2791315"/>
          <a:ext cx="8022761" cy="195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76659">
                  <a:extLst>
                    <a:ext uri="{9D8B030D-6E8A-4147-A177-3AD203B41FA5}">
                      <a16:colId xmlns:a16="http://schemas.microsoft.com/office/drawing/2014/main" val="3003486195"/>
                    </a:ext>
                  </a:extLst>
                </a:gridCol>
                <a:gridCol w="2046102">
                  <a:extLst>
                    <a:ext uri="{9D8B030D-6E8A-4147-A177-3AD203B41FA5}">
                      <a16:colId xmlns:a16="http://schemas.microsoft.com/office/drawing/2014/main" val="2972883347"/>
                    </a:ext>
                  </a:extLst>
                </a:gridCol>
              </a:tblGrid>
              <a:tr h="633643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اَلْإِعْرابُ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53813"/>
                  </a:ext>
                </a:extLst>
              </a:tr>
              <a:tr h="669083"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فِعْلٌ مُضارِعٌ مَرْفوعٌ وَعَلامَةُ رَفْعِهِ ثُبوتُ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ٱلنّونِ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وَٱلْواوُ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ضَميرٌ مُتَّصِلٌ في مَحَلِّ رَفْعٍ فاعِلٍ.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يَحْ</a:t>
                      </a:r>
                      <a:r>
                        <a:rPr lang="ar-MA" sz="6000" b="1" kern="1200" dirty="0">
                          <a:solidFill>
                            <a:srgbClr val="0070C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تَرِم</a:t>
                      </a:r>
                      <a:r>
                        <a:rPr lang="ar-MA" sz="6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</a:t>
                      </a:r>
                      <a:r>
                        <a:rPr lang="ar-MA" sz="6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</a:t>
                      </a:r>
                      <a:endParaRPr lang="fr-FR" sz="6000" b="1" kern="1200" dirty="0">
                        <a:solidFill>
                          <a:srgbClr val="00B05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4944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335971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B3CA5-A98E-768E-CDB1-4E5DBE725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36029"/>
            <a:ext cx="7886700" cy="720000"/>
          </a:xfrm>
        </p:spPr>
        <p:txBody>
          <a:bodyPr/>
          <a:lstStyle/>
          <a:p>
            <a:r>
              <a:rPr lang="ar-MA" dirty="0"/>
              <a:t>توجيه</a:t>
            </a:r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2BCBC9A-A1D9-4748-5C79-9B19CBC4B805}"/>
              </a:ext>
            </a:extLst>
          </p:cNvPr>
          <p:cNvSpPr txBox="1">
            <a:spLocks/>
          </p:cNvSpPr>
          <p:nvPr/>
        </p:nvSpPr>
        <p:spPr>
          <a:xfrm>
            <a:off x="341194" y="2183642"/>
            <a:ext cx="8367499" cy="3862316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التلاميذ على كتيب نصوصي القرائية، يواصل الأستاذ الاشتغال على دعم </a:t>
            </a:r>
            <a:r>
              <a:rPr lang="ar-MA" sz="6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التعلمات</a:t>
            </a:r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السابقة بتقديم أنشطة إضافية. 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638829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قراءة إثرائية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420" y="2637045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قراءة الأقصوصة وفهم مضامينها 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955819" y="1777877"/>
            <a:ext cx="1215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ساحر أوز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4052" y="1054536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9138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AC2C-9518-3AAF-791C-4FE20683D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37D4B-D6BC-709B-8DBE-7A4EF117A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نصوصي القرائية. ستقرؤون أقصوصة " ساحر أوز"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0FDDE-029A-9999-4902-6AF610343CD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706C9A-025B-D9B3-EB93-8642D7E87F3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E43B4C-FD1F-4330-7FB3-67E8D12285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5AE15B-DB4B-14BD-4DDE-D35EB529F1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7686A5-5D9F-83C8-F00B-9FFDF774E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B69E4A-7348-E806-DA59-73AEAAAA73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2D03D2-E29B-8B24-CBC6-49E0F71A1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dessin humoristique, texte, fiction, affiche&#10;&#10;Le contenu généré par l’IA peut être incorrect.">
            <a:extLst>
              <a:ext uri="{FF2B5EF4-FFF2-40B4-BE49-F238E27FC236}">
                <a16:creationId xmlns:a16="http://schemas.microsoft.com/office/drawing/2014/main" id="{04C2F066-36EE-470F-AE4E-840C02F092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391" y="1902891"/>
            <a:ext cx="2440951" cy="37555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BA5158-E82C-18AF-91A7-38F6FB1295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2468880"/>
            <a:ext cx="2473021" cy="363312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2F6948-9A1B-E214-10C2-A243C59356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9950" y="2076939"/>
            <a:ext cx="2647471" cy="375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9748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35E0D-D0C3-BA29-421A-8F4FEC29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45A0C2-4768-EFD9-691E-5EDAD8CB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علام يدل العنوان؟ ما المقصود بـ" ساحر أوز"؟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B37C3-2F09-C22E-6BC6-EB553EE7268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5279C1-5913-81F8-B0DD-BA5F09D7AA3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DC8AC3-EBD4-BA8A-CF0A-91C91C23ED0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C19C5A-2D81-A02D-B2D3-91BE66A5A2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C54FE2-7654-0A9E-F229-BEEC9AF69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FB2F05-3C6A-E77C-7506-67DDEFC757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767C86-91A1-A905-6FE4-26AD393BD2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B1F4ED-255B-4E62-2E74-94510E1487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950" y="2076939"/>
            <a:ext cx="2647471" cy="375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0033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52528-2F68-F117-9AC5-3BC8FDF79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79603-598B-8BA8-7744-698A5B2DF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30" y="756000"/>
            <a:ext cx="684000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توقعكم حول مضمون الأقصوصة؟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BE6598-20EF-3A30-C5DB-BC576B42CAF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40CC50-6FC2-8388-439D-EDFA0B3E682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912728-48E8-2082-0ADB-B0AF3DD6034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D9B295-F0DD-491D-0BFE-D3B429163C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C7ED57-AB06-470A-F321-A120620EA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DBCB81-477E-F75A-6CF6-F17DD854BF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0E8FFD-4922-AFFA-7DD8-B811516B0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41AC36-3E42-ADE6-2BAA-68060523F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950" y="2076939"/>
            <a:ext cx="2647471" cy="375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9878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15BF-FE2C-8EC4-A5EB-A9FF2AFE9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94EAD7-5E75-D6AC-2063-32BCE385A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تصفحوا الأقصوصة من ص 25 إلى ص32 . استعينوا بالصور المرفقة، وحاولوا التحقق من توقعاتكم.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5E835D-EAF7-C368-E68C-373833E8CA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62CB23-C130-0619-F31A-110D53EDDD1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62CAA0-853D-9C30-FC5E-1448E88E1C9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D80C83E-B2B6-4467-35EC-0DF1F9FB81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E2DA68-D3F9-C25D-A7D4-BFF4CC800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7927F9-ADF9-49AF-9BBF-B06713F923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36F999-A42D-2481-6F1C-575CF5551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BDAB1749-1611-04D8-63D2-BA0DFC6792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2" y="1368000"/>
            <a:ext cx="906613" cy="10433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FEBDF1-D5A9-A7AC-0345-07E143BC19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1588" y="1693469"/>
            <a:ext cx="2677981" cy="378488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1F4946-CEAA-AAA6-5967-79CC35E93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432" y="2600960"/>
            <a:ext cx="2677981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770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8A144-1641-C496-3364-7009214A9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BFA024-CDE9-8520-EDE3-59D45780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اطلاعكم على صور الأقصوصة. من يقدم توقعه ويوضح كيف تحقق منه؟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456C49-2BFF-3119-15D9-01A3AA37EAB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68B75D-0D90-1C5A-E559-33B09E72087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EFAF58-EC37-8DB0-19D8-4A13AC10CBA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93B0A3-19A2-1F0E-2790-D77A1217D2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3232E0-8780-EC7E-F4A4-67A5392FE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F19D39-706B-C423-81EA-0A39B45995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71BFD7-2584-8341-F040-0EF4F60C49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4A93AF67-74FF-1781-9AB2-533BA1F8B607}"/>
              </a:ext>
            </a:extLst>
          </p:cNvPr>
          <p:cNvSpPr txBox="1">
            <a:spLocks/>
          </p:cNvSpPr>
          <p:nvPr/>
        </p:nvSpPr>
        <p:spPr>
          <a:xfrm>
            <a:off x="1698170" y="3550243"/>
            <a:ext cx="3739243" cy="793157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7675" indent="-447675"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0">
            <a:extLst>
              <a:ext uri="{FF2B5EF4-FFF2-40B4-BE49-F238E27FC236}">
                <a16:creationId xmlns:a16="http://schemas.microsoft.com/office/drawing/2014/main" id="{91F3615A-DA75-C2FC-B8DB-7CC83885154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8207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8BC4-AA6E-D297-D36B-022C67123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810054-9BA5-4227-480E-A91E7DFAA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الأقصوصة. سنركز خلال هذه الحصة على الطلاقة. من يقرأ الضوابط التالية؟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874F6E-42BF-C5C0-B82A-3CC9CF6F1B6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57CB53-DD79-3D1A-25FF-D576916B081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F8FDF8-5D72-006B-BDAE-A62E3492DEB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3F33A4-4043-CF5A-191B-5FAFB6624C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123514-1158-38F1-28FD-766E400C0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8A97D4-BCFD-1A52-D9D1-8155F99D8A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97219-A792-7F57-1C70-8F9B9524E6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C4867D0-9EFA-91F3-2375-AFFA367F5171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A4CED3-F652-86FA-AF3F-2BAE6ADFC343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7790866-8CC6-7219-2544-36B9A728C763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624BF9B2-F8F2-BB8D-C979-D5371D39EA67}"/>
              </a:ext>
            </a:extLst>
          </p:cNvPr>
          <p:cNvSpPr txBox="1">
            <a:spLocks/>
          </p:cNvSpPr>
          <p:nvPr/>
        </p:nvSpPr>
        <p:spPr>
          <a:xfrm>
            <a:off x="1246561" y="2122045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83DE82D-A7B7-1A3C-B041-74D77AEE1BB0}"/>
              </a:ext>
            </a:extLst>
          </p:cNvPr>
          <p:cNvSpPr txBox="1">
            <a:spLocks/>
          </p:cNvSpPr>
          <p:nvPr/>
        </p:nvSpPr>
        <p:spPr>
          <a:xfrm>
            <a:off x="1246561" y="3070350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AAC9DF5F-F1EB-A2F0-97BF-9AB377EC106D}"/>
              </a:ext>
            </a:extLst>
          </p:cNvPr>
          <p:cNvSpPr txBox="1">
            <a:spLocks/>
          </p:cNvSpPr>
          <p:nvPr/>
        </p:nvSpPr>
        <p:spPr>
          <a:xfrm>
            <a:off x="1246561" y="3979726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4B696A5-20C4-B891-1594-901B04F71075}"/>
              </a:ext>
            </a:extLst>
          </p:cNvPr>
          <p:cNvSpPr/>
          <p:nvPr/>
        </p:nvSpPr>
        <p:spPr>
          <a:xfrm>
            <a:off x="7349818" y="2122045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344CC06-A495-49AB-83F3-77C2507A2C35}"/>
              </a:ext>
            </a:extLst>
          </p:cNvPr>
          <p:cNvSpPr/>
          <p:nvPr/>
        </p:nvSpPr>
        <p:spPr>
          <a:xfrm>
            <a:off x="7349819" y="3070350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8487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4980-6528-C47B-5E1C-F2E8B5311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24BCA-432A-97E0-1ABB-FAC666B06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عن بعض الأسئلة. من يجيب عن السؤال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E14088-3760-E5DC-1706-D1B51BBDB19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481DD-5548-52E0-7E78-1146B4E8D42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C6CF6-69D7-7884-CEA8-8CB185B9F25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9B1B00-ADB4-776B-CB13-35FEF5CF3E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57337D-0ECD-D464-FE56-653D7FBC8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501EBB-68D3-D6ED-B7C0-CD02FD25C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0DDB40-75FE-D480-E93D-3CFA2B2034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4511A1-F670-71F1-F61F-B698245FA80A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009283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EE052-3421-5ECB-8224-D2FAA9D85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F7E23F-BD34-0495-0CAD-38CC543A2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الأجوبة.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238A86-2CB8-6053-7E0A-77C91EFCB96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049FCA-717B-209E-D2EA-FC4B76E77B6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CBA8B-D2C1-7A55-4A32-78EF4491E64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7B19BC-D5DC-66DF-5BC2-5BE1264A36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290600-C020-05DD-1C72-23ED636B1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F75CFE-A515-A31D-D23E-68C7350D60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C3F7A4-0662-11E1-B96A-064224DCC8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590036-5D5E-B3C1-6D88-23C3C34292B8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741806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9F74B-9A72-DC7E-CA50-C1C2BBB6B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30AD4-3115-C92D-9B64-0CC17C596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الأجوبة.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DB4430-DC11-B0D6-0BD4-F4184083F41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0174CB-0E36-14CB-D167-D32F5F57A64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A7BD1-8E08-7AF5-E1A8-B40B08076E9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E03A4BF-01D3-E9A8-3677-ECDBD22E2F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FD57B7-A2DA-0DD3-D46A-8C7CAEFD9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B97378-30D7-9ADD-5E27-1F6E4B123D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101B20-0E73-DE52-01F0-19D562CD68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EA388B-003F-EC1E-1B60-3C7EF6B61A5F}"/>
              </a:ext>
            </a:extLst>
          </p:cNvPr>
          <p:cNvSpPr txBox="1"/>
          <p:nvPr/>
        </p:nvSpPr>
        <p:spPr>
          <a:xfrm>
            <a:off x="1152000" y="3150215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ٱخْتارَ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ٱلْكاتِبُ عِبارَةَ "ساحِرُ أوز" عُنْواناً لِلْحِكايَةِ؟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103723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F2DB7-3178-D50D-56B1-78CFF1E3B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4C4E6B-36D2-804D-BD13-FA96E2A42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 مع تبرير اختياراته.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13CC52-194F-ADC8-9D35-7C5FD985D69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F19861-0722-3062-CDDC-D52FE73D884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C0B34-E3D1-876F-1E0E-46B7E5C2C1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91D58D-1B96-A1F7-99FE-07C718946B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B61659-9F75-CC5F-E029-240B54318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F003D0-1E9B-A8DC-F2C3-8699D88A4C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A1371E-FAEA-889A-B955-CB387E6A33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95C9480-D32A-6D6D-029A-72370C06D49A}"/>
              </a:ext>
            </a:extLst>
          </p:cNvPr>
          <p:cNvSpPr txBox="1"/>
          <p:nvPr/>
        </p:nvSpPr>
        <p:spPr>
          <a:xfrm>
            <a:off x="1152000" y="296733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ٱلَّذي أَعْجَبَك في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51970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42E82-9253-AB3D-FE23-0646BC384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4BA069-4951-C743-18EC-BBDC9B685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041470" cy="6120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 ترتيب الأحداث.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B8C561-2EDB-457B-EF5A-3DBD928F94B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0FC7C-50E3-5644-120A-AE7DC991DDC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D4193-9348-C9C1-3742-45BA6D64331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641F7E-23B2-E9E7-6AE3-766337F9DD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FFB927-F560-9595-B4CE-ECA88A60A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32A4D3-AD07-180F-319D-BE14434A66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8B8C39-7303-DFAF-3DF0-1055C89A1A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C93324-0BA7-60D2-7B44-96766D207D54}"/>
              </a:ext>
            </a:extLst>
          </p:cNvPr>
          <p:cNvSpPr txBox="1"/>
          <p:nvPr/>
        </p:nvSpPr>
        <p:spPr>
          <a:xfrm>
            <a:off x="1152000" y="3426582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يُعيدُ سَرْدَ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بِأُسْلوبِهِ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84222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9DB78-63BD-C632-589D-C8868BB0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الأقصوصة في المنزل وأعدوا أسئلة حول شخصياتها وأحداثها.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D4653-EA97-DD6D-D550-89CE8EA8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51A10-6A1D-782F-59E9-A4D6600F51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D40EDE-B7AC-2FA9-55D2-9CF882BFD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139D07-8163-FA9C-C7F4-4515141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3A9CC3-5B3C-5861-A4A1-DDB7423B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9AEB3B-A296-4081-14C8-813B75B7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C3CD2-825C-BAAD-F560-F997E08119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AB39077-241A-3E8B-61B5-FAB4B5867EAC}"/>
              </a:ext>
            </a:extLst>
          </p:cNvPr>
          <p:cNvSpPr txBox="1"/>
          <p:nvPr/>
        </p:nvSpPr>
        <p:spPr>
          <a:xfrm>
            <a:off x="1152000" y="3150215"/>
            <a:ext cx="6840000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ٱلْأُقْصوصَةِ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وَأُعِدُّ أَسْئِلَةً أُخْرى حَوْلَ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402537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مراجعة وتوليف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19608</TotalTime>
  <Words>2264</Words>
  <Application>Microsoft Office PowerPoint</Application>
  <PresentationFormat>Affichage à l'écran (4:3)</PresentationFormat>
  <Paragraphs>455</Paragraphs>
  <Slides>70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70</vt:i4>
      </vt:variant>
    </vt:vector>
  </HeadingPairs>
  <TitlesOfParts>
    <vt:vector size="93" baseType="lpstr">
      <vt:lpstr>Calibri</vt:lpstr>
      <vt:lpstr>Aptos Display</vt:lpstr>
      <vt:lpstr>Arial</vt:lpstr>
      <vt:lpstr>Viga</vt:lpstr>
      <vt:lpstr>Aptos</vt:lpstr>
      <vt:lpstr>Dosis SemiBold</vt:lpstr>
      <vt:lpstr>Dosis ExtraBold</vt:lpstr>
      <vt:lpstr>Wingdings</vt:lpstr>
      <vt:lpstr>Microsoft Uighur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حصة اللغة العربية.</vt:lpstr>
      <vt:lpstr>Présentation PowerPoint</vt:lpstr>
      <vt:lpstr>ضعوا الكراسة والدفتر واللوحة في القمطر.</vt:lpstr>
      <vt:lpstr> في حصة اليوم، ستشكلون جملا من نص ثم تستثمرونه لغويا بعد فهم مضامينه. </vt:lpstr>
      <vt:lpstr>خذوا كراساتكم، الصفحة 108. اقرؤوا النص قراءة صامتة.</vt:lpstr>
      <vt:lpstr>قوموا بشكل الجملتين في المكان المخصص لذلك. (سأسجلهما على السبورة استعدادا للتصحيح.)</vt:lpstr>
      <vt:lpstr>من يقوم إلى السبورة لشكل الجملة الأولى؟ (مناقشة الجواب قبل الانتقال إلى الجملة الموالية.)</vt:lpstr>
      <vt:lpstr>صححوا أخطاءكم.</vt:lpstr>
      <vt:lpstr>من يقرأ النص بطلاقة على كراسته؟ . (قراءتان فقط). </vt:lpstr>
      <vt:lpstr>أجيبوا عن أسئلة استثمار المعجم وفهم النص المحددة على الشريحة. </vt:lpstr>
      <vt:lpstr>نصحح. من يجيب عن السؤال الأول؟ (الانتقال إلى السؤال الموالي بعد مناقشة الأجوبة المقترحة.)</vt:lpstr>
      <vt:lpstr>صححوا على كراساتكم. </vt:lpstr>
      <vt:lpstr>ما رأيكم في الفكرة التالية؟ أذكركم بضرورة تبرير آرائكم.</vt:lpstr>
      <vt:lpstr>ننتقل إلى أسئلة استثمار الظواهر اللغوية. أجيبوا عن الأسئلة  5 و6 و7. توجيه التلاميذ إلى تصحيح رسم همزة الوصل في بداية  الكلمتين: الجمعيات / الوئام</vt:lpstr>
      <vt:lpstr>نصحح جماعة. </vt:lpstr>
      <vt:lpstr>صححوا على كراساتكم.</vt:lpstr>
      <vt:lpstr>توجيه</vt:lpstr>
      <vt:lpstr>من يذكرنا بخطوات صياغة ملخص حكاية؟ </vt:lpstr>
      <vt:lpstr>نتذكر جماعة. من يقرأ؟ </vt:lpstr>
      <vt:lpstr>خذوا دفاتر القسم. وسجلوا تاريخ اليوم.</vt:lpstr>
      <vt:lpstr>ستحددون  على دفاتركم عناصر حكاية  "حمامة السلام ". من يذكرنا في البداية بعناصر خطاطة الحكاية؟  </vt:lpstr>
      <vt:lpstr>نتذكر جماعة. من يقرأ؟ </vt:lpstr>
      <vt:lpstr>سجلوا على دفاتركم العناصر التالية وقوموا بتعبئتها انطلاقا من حكاية  "حمامة السلام".</vt:lpstr>
      <vt:lpstr>من يحدد عنصر البداية؟  (الانتقال إلى العنصر  الموالي بعد مناقشة المقترحات.)</vt:lpstr>
      <vt:lpstr>هذه مقترحات أخرى من يقرأ؟</vt:lpstr>
      <vt:lpstr>استعينوا بالعناصر التالية واكتبوا على دفاتركم ملخص الحكاية.</vt:lpstr>
      <vt:lpstr>من يقرأ الملخص الذي قام بتحريره؟ سنناقشه من حيث احترام عناصر الحكاية والسلامة اللغوية.</vt:lpstr>
      <vt:lpstr>هذا مقترح آخر. من يقرأ؟ </vt:lpstr>
      <vt:lpstr>ننتقل إلى درس تصريف الفعل المعتل في الماضي. من يذكرنا بقاعدة تصريف الفعل المثال؟</vt:lpstr>
      <vt:lpstr>من يقرأ؟ </vt:lpstr>
      <vt:lpstr>من يذكرنا بقاعدة تصريف الفعل الأجوف في الماضي؟</vt:lpstr>
      <vt:lpstr>من يقرأ؟ </vt:lpstr>
      <vt:lpstr>من يذكرنا بقاعدة تصريف الفعل الناقص في الماضي؟</vt:lpstr>
      <vt:lpstr>من يقرأ؟ </vt:lpstr>
      <vt:lpstr>خذوا ألواحكم.</vt:lpstr>
      <vt:lpstr>صرفوا الفعل التالي  في الماضي مع الضمائر المقترحة. سنناقش الأجوبة بعد رفع الألواح.</vt:lpstr>
      <vt:lpstr>صرفوا الفعل التالي  في الماضي مع الضمائر المقترحة. سنناقش الأجوبة بعد رفع الألواح. الإشارة إلى  أن اللفيف المقرون يصرف  تصريف الفعل الناقص.</vt:lpstr>
      <vt:lpstr>صرفوا الفعل التالي  في الماضي مع الضمائر المقترحة. سنناقش الأجوبة بعد رفع الألواح. الإشارة إلى  أن اللفيف المفروق  تطبق عليه قاعدتا  تصريف المثال والناقص  معا. </vt:lpstr>
      <vt:lpstr>الآن. ستتدربون على إعراب الأفعال الخمسة. من يذكرنا بتعريفها؟</vt:lpstr>
      <vt:lpstr>نتذكر جماعة. من يقرأ؟ </vt:lpstr>
      <vt:lpstr>خذوا ألواحكم. اكتبوا صيغ الأفعال الخمسة من الفعل التالي : </vt:lpstr>
      <vt:lpstr>نصحح.  من يقرأ؟</vt:lpstr>
      <vt:lpstr> من يقرأ إعراب : تحترمين"؟ </vt:lpstr>
      <vt:lpstr>من يحاول إعراب " تحترمان"؟</vt:lpstr>
      <vt:lpstr>نصحح. من يقرأ؟ </vt:lpstr>
      <vt:lpstr>خذوا دفاتر البحث وأعربوا " يحترمون" </vt:lpstr>
      <vt:lpstr>نصحح. من يقرأ؟</vt:lpstr>
      <vt:lpstr>توجيه</vt:lpstr>
      <vt:lpstr> قراءة إثرائية</vt:lpstr>
      <vt:lpstr>خذوا كتيبات نصوصي القرائية. ستقرؤون أقصوصة " ساحر أوز"</vt:lpstr>
      <vt:lpstr>علام يدل العنوان؟ ما المقصود بـ" ساحر أوز"؟</vt:lpstr>
      <vt:lpstr>ما توقعكم حول مضمون الأقصوصة؟ </vt:lpstr>
      <vt:lpstr>تصفحوا الأقصوصة من ص 25 إلى ص32 . استعينوا بالصور المرفقة، وحاولوا التحقق من توقعاتكم.</vt:lpstr>
      <vt:lpstr>بعد اطلاعكم على صور الأقصوصة. من يقدم توقعه ويوضح كيف تحقق منه؟ </vt:lpstr>
      <vt:lpstr>ستقرؤون الأقصوصة. سنركز خلال هذه الحصة على الطلاقة. من يقرأ الضوابط التالية؟ </vt:lpstr>
      <vt:lpstr>سنجيب عن بعض الأسئلة. من يجيب عن السؤال التالي:</vt:lpstr>
      <vt:lpstr>مناقشة الأجوبة.</vt:lpstr>
      <vt:lpstr>مناقشة الأجوبة.</vt:lpstr>
      <vt:lpstr>من يجيب عن السؤال التالي مع تبرير اختياراته. </vt:lpstr>
      <vt:lpstr>مناقشة  ترتيب الأحداث.</vt:lpstr>
      <vt:lpstr>اختتام الحصة</vt:lpstr>
      <vt:lpstr>اقرؤوا الأقصوصة في المنزل وأعدوا أسئلة حول شخصياتها وأحداثها.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249</cp:revision>
  <dcterms:created xsi:type="dcterms:W3CDTF">2023-09-20T21:35:22Z</dcterms:created>
  <dcterms:modified xsi:type="dcterms:W3CDTF">2026-04-08T18:28:01Z</dcterms:modified>
</cp:coreProperties>
</file>