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69"/>
  </p:notesMasterIdLst>
  <p:handoutMasterIdLst>
    <p:handoutMasterId r:id="rId70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450" r:id="rId28"/>
    <p:sldId id="2147482509" r:id="rId29"/>
    <p:sldId id="2147482772" r:id="rId30"/>
    <p:sldId id="2147482773" r:id="rId31"/>
    <p:sldId id="2147482459" r:id="rId32"/>
    <p:sldId id="2147482726" r:id="rId33"/>
    <p:sldId id="2147482707" r:id="rId34"/>
    <p:sldId id="2147482628" r:id="rId35"/>
    <p:sldId id="2147482629" r:id="rId36"/>
    <p:sldId id="2147482713" r:id="rId37"/>
    <p:sldId id="2147482725" r:id="rId38"/>
    <p:sldId id="2147482730" r:id="rId39"/>
    <p:sldId id="2147482715" r:id="rId40"/>
    <p:sldId id="2147482731" r:id="rId41"/>
    <p:sldId id="2147482752" r:id="rId42"/>
    <p:sldId id="2147482630" r:id="rId43"/>
    <p:sldId id="2147482634" r:id="rId44"/>
    <p:sldId id="2147482665" r:id="rId45"/>
    <p:sldId id="2147482635" r:id="rId46"/>
    <p:sldId id="2147482744" r:id="rId47"/>
    <p:sldId id="2147482753" r:id="rId48"/>
    <p:sldId id="2147482774" r:id="rId49"/>
    <p:sldId id="2147482775" r:id="rId50"/>
    <p:sldId id="2147482708" r:id="rId51"/>
    <p:sldId id="2147482452" r:id="rId52"/>
    <p:sldId id="2147482711" r:id="rId53"/>
    <p:sldId id="2147482754" r:id="rId54"/>
    <p:sldId id="2147482736" r:id="rId55"/>
    <p:sldId id="2147482745" r:id="rId56"/>
    <p:sldId id="2147482755" r:id="rId57"/>
    <p:sldId id="2147482776" r:id="rId58"/>
    <p:sldId id="2147482777" r:id="rId59"/>
    <p:sldId id="2147482666" r:id="rId60"/>
    <p:sldId id="2147482746" r:id="rId61"/>
    <p:sldId id="2147482704" r:id="rId62"/>
    <p:sldId id="2147482484" r:id="rId63"/>
    <p:sldId id="2147482724" r:id="rId64"/>
    <p:sldId id="2147482771" r:id="rId65"/>
    <p:sldId id="2147482579" r:id="rId66"/>
    <p:sldId id="2147482710" r:id="rId67"/>
    <p:sldId id="2147482701" r:id="rId68"/>
  </p:sldIdLst>
  <p:sldSz cx="9144000" cy="6858000" type="screen4x3"/>
  <p:notesSz cx="6858000" cy="9144000"/>
  <p:embeddedFontLst>
    <p:embeddedFont>
      <p:font typeface="Dosis ExtraBold" pitchFamily="2" charset="0"/>
      <p:bold r:id="rId71"/>
    </p:embeddedFont>
    <p:embeddedFont>
      <p:font typeface="Dosis SemiBold" pitchFamily="2" charset="0"/>
      <p:bold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Sakkal Majalla" panose="02000000000000000000" pitchFamily="2" charset="-78"/>
      <p:regular r:id="rId75"/>
      <p:bold r:id="rId7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64" d="100"/>
          <a:sy n="64" d="100"/>
        </p:scale>
        <p:origin x="138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notesMaster" Target="notesMasters/notesMaster1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0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46E914E-6F72-D2ED-092A-AEF597543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– الحصة1 (30</a:t>
            </a:r>
            <a:r>
              <a:rPr lang="ar-SA" dirty="0"/>
              <a:t>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استماع.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والتحدث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إثرائية  (20)د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صرف وتحويل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225747" y="3380220"/>
            <a:ext cx="138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ثورة الروبوتات 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حكاية خيالية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مفردات معجم الأسبوع.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"ثورة الروبوتات".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88896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بمراجعة المعجم. من يذكرنا بالمفردات الجديدة التي تعلمتموها في هذا الأسبوع ؟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92306" y="4192854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اَلْواجِبُ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319240" y="2009304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بَرْلَمانُ ٱلطِّفْلِ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492306" y="1957581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اَلدّيمُقْراطِيَّةُ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379182" y="4152340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اَلرَّأْيُ</a:t>
            </a:r>
            <a:endParaRPr lang="ar-MA" sz="4000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326610" y="2955810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اَلْمُمَثِّلُ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80563" y="2990199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حُقوقُ ٱلطِّفْلِ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305676" y="4111001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اَلْحَقُّ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305676" y="1963851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اَلاِنْتِخاباتُ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379182" y="3023914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اَلاِخْتِيارُ</a:t>
            </a:r>
            <a:endParaRPr lang="ar-MA" sz="40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اَلْبَرْمَجَةُ 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ثَوْرَةُ اَلرّوبوتاتِ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اَلْمُشارَكَةُ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AA60-D47C-9690-075F-64026B02E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AE429E-FFB6-12C3-60B3-650CC9D21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1A7B81-2BCC-CE8B-28DB-F27B746FCD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2E7125-9E40-E039-7E89-EAAC9870D14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E5283E-98D2-D776-2E74-E588B707490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E096A-F111-30ED-50F3-2593AD28609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48E7F9-05F0-A839-A392-24FBD4F6603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4A3C71-803B-A85B-E4A1-FBCB73295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985215-6690-48A3-B4A4-1793DA386F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BE2276-A061-9F19-1803-65B4166A6B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B1EFDE-C7AB-31F1-8A4E-43015EE24C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7A138A-E036-C6B1-9742-2821E6993272}"/>
              </a:ext>
            </a:extLst>
          </p:cNvPr>
          <p:cNvSpPr txBox="1"/>
          <p:nvPr/>
        </p:nvSpPr>
        <p:spPr>
          <a:xfrm>
            <a:off x="492306" y="4192854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اَلْواجِبُ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BE8A64BA-84DE-B7B3-0215-B38F3EAAF804}"/>
              </a:ext>
            </a:extLst>
          </p:cNvPr>
          <p:cNvSpPr txBox="1"/>
          <p:nvPr/>
        </p:nvSpPr>
        <p:spPr>
          <a:xfrm>
            <a:off x="6319240" y="2009304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بَرْلَمانُ ٱلطِّفْلِ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FC63D722-5CFE-E1D2-01C0-674CE97F0A66}"/>
              </a:ext>
            </a:extLst>
          </p:cNvPr>
          <p:cNvSpPr txBox="1"/>
          <p:nvPr/>
        </p:nvSpPr>
        <p:spPr>
          <a:xfrm>
            <a:off x="492306" y="1957581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اَلدّيمُقْراطِيَّةُ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2FAC1CA4-F43A-5610-E42A-CC50C236ECAA}"/>
              </a:ext>
            </a:extLst>
          </p:cNvPr>
          <p:cNvSpPr txBox="1"/>
          <p:nvPr/>
        </p:nvSpPr>
        <p:spPr>
          <a:xfrm>
            <a:off x="6379182" y="4152340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اَلرَّأْيُ</a:t>
            </a:r>
            <a:endParaRPr lang="ar-MA" sz="4000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F79CCDBC-52BB-50DC-D506-147ED3BAF7C3}"/>
              </a:ext>
            </a:extLst>
          </p:cNvPr>
          <p:cNvSpPr txBox="1"/>
          <p:nvPr/>
        </p:nvSpPr>
        <p:spPr>
          <a:xfrm>
            <a:off x="3326610" y="2955810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اَلْمُمَثِّلُ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617843E-052C-27D4-3FBE-B6457A4984AB}"/>
              </a:ext>
            </a:extLst>
          </p:cNvPr>
          <p:cNvSpPr txBox="1"/>
          <p:nvPr/>
        </p:nvSpPr>
        <p:spPr>
          <a:xfrm>
            <a:off x="480563" y="2990199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حُقوقُ ٱلطِّفْلِ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B81B807-655B-6B78-51E4-0F3D5951DC2A}"/>
              </a:ext>
            </a:extLst>
          </p:cNvPr>
          <p:cNvSpPr txBox="1"/>
          <p:nvPr/>
        </p:nvSpPr>
        <p:spPr>
          <a:xfrm>
            <a:off x="3305676" y="4111001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اَلْحَقُّ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5DD40D9E-CEC4-496D-3AF0-69D0B13E3A19}"/>
              </a:ext>
            </a:extLst>
          </p:cNvPr>
          <p:cNvSpPr txBox="1"/>
          <p:nvPr/>
        </p:nvSpPr>
        <p:spPr>
          <a:xfrm>
            <a:off x="3305676" y="1963851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اَلاِنْتِخاباتُ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1FF782D-D7E8-656C-752F-6D9248C1D5FE}"/>
              </a:ext>
            </a:extLst>
          </p:cNvPr>
          <p:cNvSpPr txBox="1"/>
          <p:nvPr/>
        </p:nvSpPr>
        <p:spPr>
          <a:xfrm>
            <a:off x="6379182" y="3023914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اَلاِخْتِيارُ</a:t>
            </a:r>
            <a:endParaRPr lang="ar-MA" sz="40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4DB9571-D6BB-3CF1-9E0C-CF26ADAE0DE3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اَلْبَرْمَجَةُ 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C99C964-8582-C564-A766-CCF3FAAAE8F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ثَوْرَةُ اَلرّوبوتاتِ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01A6A8-EC7F-3494-1944-9EE1E768789E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اَلْمُشارَكَةُ</a:t>
            </a:r>
          </a:p>
        </p:txBody>
      </p:sp>
    </p:spTree>
    <p:extLst>
      <p:ext uri="{BB962C8B-B14F-4D97-AF65-F5344CB8AC3E}">
        <p14:creationId xmlns:p14="http://schemas.microsoft.com/office/powerpoint/2010/main" val="138546142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D489E-D0F5-100A-E104-3C3696D71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0CA67-DFD0-CEA5-BD32-A721668C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اكتبوا فقرة من 20 كلمة على الأقل حول موضوع إحدى البطاقات.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DFA446-1255-D700-BC98-B2CB533235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C54CB4-6CB7-952F-0336-3B5B5BBF6BE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7EB7D8-C49A-8F82-1603-DAE515C9602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A98F32-8F21-4615-8283-FDBBE4FB6BC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477D42-654B-34AB-87DB-327519EAFC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639287-9A97-8307-FCBF-81A144338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D0F17C-F0EB-3999-C2B0-6F612E686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7DC9AA-D67A-4D4F-29AA-C20FAE495D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14ECFA-4854-40A4-38B6-674B659387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BFBB89-6305-02D0-BE50-E4F4C3FE40DC}"/>
              </a:ext>
            </a:extLst>
          </p:cNvPr>
          <p:cNvSpPr txBox="1"/>
          <p:nvPr/>
        </p:nvSpPr>
        <p:spPr>
          <a:xfrm>
            <a:off x="492306" y="4192854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اَلْواجِبُ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4DF1F7FB-27E5-7002-0F39-EB29B54B8C28}"/>
              </a:ext>
            </a:extLst>
          </p:cNvPr>
          <p:cNvSpPr txBox="1"/>
          <p:nvPr/>
        </p:nvSpPr>
        <p:spPr>
          <a:xfrm>
            <a:off x="6319240" y="2009304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بَرْلَمانُ ٱلطِّفْلِ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9F962D27-7A88-AE79-4842-1A76B4A75359}"/>
              </a:ext>
            </a:extLst>
          </p:cNvPr>
          <p:cNvSpPr txBox="1"/>
          <p:nvPr/>
        </p:nvSpPr>
        <p:spPr>
          <a:xfrm>
            <a:off x="492306" y="1957581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اَلدّيمُقْراطِيَّةُ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0C127036-5416-22A5-D7AC-435F03643CC1}"/>
              </a:ext>
            </a:extLst>
          </p:cNvPr>
          <p:cNvSpPr txBox="1"/>
          <p:nvPr/>
        </p:nvSpPr>
        <p:spPr>
          <a:xfrm>
            <a:off x="6379182" y="4152340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اَلرَّأْيُ</a:t>
            </a:r>
            <a:endParaRPr lang="ar-MA" sz="4000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EF771F21-93C9-BC64-40D8-8D8E8FFA9F3E}"/>
              </a:ext>
            </a:extLst>
          </p:cNvPr>
          <p:cNvSpPr txBox="1"/>
          <p:nvPr/>
        </p:nvSpPr>
        <p:spPr>
          <a:xfrm>
            <a:off x="3326610" y="2955810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اَلْمُمَثِّلُ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0280472-F940-BB8A-3668-A936FABBB60C}"/>
              </a:ext>
            </a:extLst>
          </p:cNvPr>
          <p:cNvSpPr txBox="1"/>
          <p:nvPr/>
        </p:nvSpPr>
        <p:spPr>
          <a:xfrm>
            <a:off x="480563" y="2990199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حُقوقُ ٱلطِّفْلِ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E0EB3DC-9540-B1BF-AFB3-EBC3D9C3B998}"/>
              </a:ext>
            </a:extLst>
          </p:cNvPr>
          <p:cNvSpPr txBox="1"/>
          <p:nvPr/>
        </p:nvSpPr>
        <p:spPr>
          <a:xfrm>
            <a:off x="3305676" y="4111001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اَلْحَقُّ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D98435F-9CB3-483C-C0CF-27D3725B98C6}"/>
              </a:ext>
            </a:extLst>
          </p:cNvPr>
          <p:cNvSpPr txBox="1"/>
          <p:nvPr/>
        </p:nvSpPr>
        <p:spPr>
          <a:xfrm>
            <a:off x="3305676" y="1963851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اَلاِنْتِخاباتُ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D5BCC7-BCBD-A6A9-8A94-668571F0E552}"/>
              </a:ext>
            </a:extLst>
          </p:cNvPr>
          <p:cNvSpPr txBox="1"/>
          <p:nvPr/>
        </p:nvSpPr>
        <p:spPr>
          <a:xfrm>
            <a:off x="6379182" y="3023914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اَلاِخْتِيارُ</a:t>
            </a:r>
            <a:endParaRPr lang="ar-MA" sz="40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DD384F5-C8E3-EB25-402D-93823352CD87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اَلْبَرْمَجَةُ 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00B887-2D0C-A477-3523-C60CC79CF4CE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ثَوْرَةُ اَلرّوبوتاتِ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61605DA-73B7-473B-AA43-8F34624F2D01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اَلْمُشارَكَةُ</a:t>
            </a:r>
          </a:p>
        </p:txBody>
      </p:sp>
    </p:spTree>
    <p:extLst>
      <p:ext uri="{BB962C8B-B14F-4D97-AF65-F5344CB8AC3E}">
        <p14:creationId xmlns:p14="http://schemas.microsoft.com/office/powerpoint/2010/main" val="235765751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ثورة الروبوتات.(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ثورة الروبوتات". خذوا كراساتكم، الصفحة 98.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779294" y="2808644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D585F9-2626-A228-6EA5-2DE0D0CAF7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9" y="2127403"/>
            <a:ext cx="2686339" cy="41204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C23944-E7A2-4FB3-9ACE-7FABECDD71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26" y="1902891"/>
            <a:ext cx="2803256" cy="41978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6FDD0E1-85B6-7299-7D0C-C12605DA4B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9" y="2300123"/>
            <a:ext cx="2686340" cy="4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استخرجوا من النص 4  كلمات تنتمي إلى شبكة كلمة " الروبوت".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2145476" y="3149600"/>
            <a:ext cx="485304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شَبَكَةُ كَلِمَةِ "اَلرّوبوتُ"</a:t>
            </a:r>
            <a:endParaRPr lang="fr-FR" sz="6000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8E9937-9E01-EAFF-7299-4EB6AE0F1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82" y="17212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648510" y="2580640"/>
            <a:ext cx="7971055" cy="27736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اَلرّوبوتاتُ - اَلْبَرْمَجَةُ – اَلْبَرْنامَجُ –اَلْآلاتُ- اَلْأَجْهِزَةُ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اَلْأَنْظِمَةُ- اَلْخَلَلُ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ٱلْفَنِّيُّ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يُحاكي- تَعَطَّلَ- اِخْتِراقُ - ذَكِيَّةٌ...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الفقرة الثانية من النص عن كلمات رسمت في آخرها ألف مقصورة.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7A6E851-91DB-60B5-9BDC-57749DF43A1D}"/>
              </a:ext>
            </a:extLst>
          </p:cNvPr>
          <p:cNvSpPr txBox="1">
            <a:spLocks/>
          </p:cNvSpPr>
          <p:nvPr/>
        </p:nvSpPr>
        <p:spPr>
          <a:xfrm>
            <a:off x="793842" y="3435240"/>
            <a:ext cx="7556316" cy="118453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كَلِماتٌ رُسِمَتْ في آخِرِها أَلِفٌ مَقْصورَةٌ.</a:t>
            </a:r>
            <a:endParaRPr lang="fr-FR" sz="6000" dirty="0"/>
          </a:p>
        </p:txBody>
      </p:sp>
      <p:pic>
        <p:nvPicPr>
          <p:cNvPr id="13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84DA993-7386-D74F-B02C-F65ECC018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45644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BF1-8CBB-3713-F290-8A6A671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4AF6-7419-A16C-C984-AC3E17F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(مناقشة سبب  كتابة الألف المقصورة في آخر الكلمة.)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EB990-B059-2805-4DB1-9B4EF024D1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A5EC9-8206-40E7-9D23-48DF3885837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19E7-7F22-D738-761C-EC5C6CCE28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62D78-54F3-5E65-4F72-A25CCEF4A7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E5E946-1127-27DC-8C1A-0DC085A9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92977-A7AC-712A-4E48-B53F2D0D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E55F42-9DF0-1042-A0AC-40D4A3953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945CCC-095F-F51F-6A94-60F4DF1D0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9C74AB-3147-D1BA-0480-2C697AE5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F9922F64-41B7-B152-575B-B79E790C139A}"/>
              </a:ext>
            </a:extLst>
          </p:cNvPr>
          <p:cNvSpPr txBox="1">
            <a:spLocks/>
          </p:cNvSpPr>
          <p:nvPr/>
        </p:nvSpPr>
        <p:spPr>
          <a:xfrm>
            <a:off x="770496" y="3087281"/>
            <a:ext cx="7243771" cy="16112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8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أُخْرى – سِوى – حَتّى</a:t>
            </a:r>
            <a:endParaRPr lang="fr-FR" sz="88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232846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طرح أسئلة حول النص. من يختار فقرة  ثم يطرح سؤالا عن مضمونها كما في المثال 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394093" y="4876132"/>
            <a:ext cx="7337717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ٱلسّارُّ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أَعْلَنَتْهُ لَوْحاتُ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ٱلْإِعْلاناتِ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ٱلذَّكِيَّةُ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>
            <a:cxnSpLocks/>
          </p:cNvCxnSpPr>
          <p:nvPr/>
        </p:nvCxnSpPr>
        <p:spPr>
          <a:xfrm>
            <a:off x="7546786" y="2661920"/>
            <a:ext cx="110953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65632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>
            <a:cxnSpLocks/>
          </p:cNvCxnSpPr>
          <p:nvPr/>
        </p:nvCxnSpPr>
        <p:spPr>
          <a:xfrm flipH="1">
            <a:off x="7741918" y="5301781"/>
            <a:ext cx="91440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762D-E519-224B-969A-61B0A0F4B9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1" y="1508593"/>
            <a:ext cx="6967663" cy="317516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  103 ودفاتر القسم. أجيبوا عن الأسئلة المحددة على الشريحة.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توجيه التلاميذ إلى استبدال كلمة التخيلية  بكلمة الخيالية في السؤال رقم 3.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D840B-EAE0-292A-1EDC-5EB7E08AC1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82" y="1584000"/>
            <a:ext cx="3229377" cy="49534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FB81E5-5547-DABC-64A1-A7964156AE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6704" y="2405450"/>
            <a:ext cx="3229377" cy="35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0C7D9E-7ED4-3E8E-6E8F-7E27C99EFE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82" y="1584000"/>
            <a:ext cx="3229377" cy="49534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84C60B-786F-2809-73ED-5DF5B650F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6704" y="2405450"/>
            <a:ext cx="3229377" cy="35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(جواب السؤال الثاني  في الشريحة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484094" y="1907577"/>
            <a:ext cx="802714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اِسْتَعادَتِ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ٱلرّوبوتاتُ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وَعْيَها وَعادَتْ إِلى أَداءِ مَهامِّها ٱلطَّبيعِيَّةِ.</a:t>
            </a:r>
          </a:p>
          <a:p>
            <a:pPr algn="just" rtl="1"/>
            <a:endParaRPr lang="ar-MA" sz="1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3. أَعْتَقِدُ أَنَّ ذلِكَ وارِدٌ في ٱلْمُسْتَقْبَلِ، لِأَنَّ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ٱلذَّكاءَ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ٱلاِصْطِناعِيَّ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يَتَطَوَّرُ بِسُرْعَةٍ كَبيرَةٍ، وَقَدْ يُفْضي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ٱلاِعْتِمادُ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ٱلْكُلِّيُّ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إِلى مَخاطِرَ غَيْرِ مُتَوَقَّعَةٍ.</a:t>
            </a:r>
          </a:p>
          <a:p>
            <a:pPr marL="268288" indent="-268288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أَوْجُهُ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ٱلتَّشابُهِ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ٱلْحِكايَتَيْنِ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marL="806450" indent="-442913" algn="just" rtl="1">
              <a:buFont typeface="Arial" panose="020B0604020202020204" pitchFamily="34" charset="0"/>
              <a:buChar char="•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كِلْتا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ٱلْحِكايَتَيْنِ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تَدورانِ في إِطارٍ مُسْتَقْبَلِيٍّ خَيالِيٍّ.</a:t>
            </a:r>
          </a:p>
          <a:p>
            <a:pPr marL="806450" indent="-442913" algn="just" rtl="1">
              <a:buFont typeface="Arial" panose="020B0604020202020204" pitchFamily="34" charset="0"/>
              <a:buChar char="•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كِلْتاهُما تَتَحَدَّثُ عَنْ مُشْكِلٍ كَبيرٍ يُهَدِّدُ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ٱلْبَشَرِيَّةَ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806450" indent="-442913" algn="just" rtl="1">
              <a:buFont typeface="Arial" panose="020B0604020202020204" pitchFamily="34" charset="0"/>
              <a:buChar char="•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كِلْتاهُما تَنْتَهي بِنِهايَةٍ سَعيدَةٍ تَعودُ فيها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طَبيعَتِها.</a:t>
            </a:r>
          </a:p>
          <a:p>
            <a:pPr marL="268288" indent="-268288" algn="just" rtl="1"/>
            <a:endParaRPr lang="ar-MA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08E2-F935-9524-AC4C-86761CC0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6FE0D-555E-41C8-05AC-A6D2983F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السؤال الثاني.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4BD6E7-738A-8D6D-068A-8FCE8DED7CD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93C6B8-80DB-243B-F3CD-CFA1C21B13F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9FF6C-67B2-C427-42A3-7D9D324A9BB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0559F-A1CF-D4C2-EE71-57F9089C4BF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E4CD5B-921E-1571-2F7B-0EB7AFA20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B4CE52-8AC9-F2B8-B1AF-92A3A113A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51B3C1-0AAF-99F4-4C4F-9E4C8130CB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588786-0FC4-3FDF-9BD2-5E56B34E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C42A4E-4CF7-656D-6B98-9AA67648BD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61B74B2-432E-5251-266B-5528C265F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270284"/>
              </p:ext>
            </p:extLst>
          </p:nvPr>
        </p:nvGraphicFramePr>
        <p:xfrm>
          <a:off x="482536" y="1788491"/>
          <a:ext cx="8178927" cy="446405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665981">
                  <a:extLst>
                    <a:ext uri="{9D8B030D-6E8A-4147-A177-3AD203B41FA5}">
                      <a16:colId xmlns:a16="http://schemas.microsoft.com/office/drawing/2014/main" val="2783873408"/>
                    </a:ext>
                  </a:extLst>
                </a:gridCol>
                <a:gridCol w="2553050">
                  <a:extLst>
                    <a:ext uri="{9D8B030D-6E8A-4147-A177-3AD203B41FA5}">
                      <a16:colId xmlns:a16="http://schemas.microsoft.com/office/drawing/2014/main" val="3513213733"/>
                    </a:ext>
                  </a:extLst>
                </a:gridCol>
                <a:gridCol w="3959896">
                  <a:extLst>
                    <a:ext uri="{9D8B030D-6E8A-4147-A177-3AD203B41FA5}">
                      <a16:colId xmlns:a16="http://schemas.microsoft.com/office/drawing/2014/main" val="1783165816"/>
                    </a:ext>
                  </a:extLst>
                </a:gridCol>
              </a:tblGrid>
              <a:tr h="2460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اَلْعُنْصُرُ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أُحَدِّدُ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ٱلْعُنْصُرَ</a:t>
                      </a: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ٱلْحِكايَةِ</a:t>
                      </a: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377273"/>
                  </a:ext>
                </a:extLst>
              </a:tr>
              <a:tr h="361008"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وَضْعِيَّةُ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ٱلْبِدايَةِ</a:t>
                      </a: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اَلْمَكانُ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اَلْمَدينَةُ</a:t>
                      </a:r>
                      <a:endParaRPr lang="fr-FR" sz="2200" b="1" kern="120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extLst>
                  <a:ext uri="{0D108BD9-81ED-4DB2-BD59-A6C34878D82A}">
                    <a16:rowId xmlns:a16="http://schemas.microsoft.com/office/drawing/2014/main" val="124772973"/>
                  </a:ext>
                </a:extLst>
              </a:tr>
              <a:tr h="3979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اَلزَّمانُ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اَلْمُسْتَقْبَلُ</a:t>
                      </a:r>
                      <a:r>
                        <a:rPr lang="ar-M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</a:t>
                      </a:r>
                      <a:endParaRPr lang="fr-FR" sz="2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extLst>
                  <a:ext uri="{0D108BD9-81ED-4DB2-BD59-A6C34878D82A}">
                    <a16:rowId xmlns:a16="http://schemas.microsoft.com/office/drawing/2014/main" val="1911183699"/>
                  </a:ext>
                </a:extLst>
              </a:tr>
              <a:tr h="5035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اَلشَّخْصِيّاتُ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سيرينُ - اَلْعُلَماءُ - سُكّانُ ٱلْمَدينَةِ - اَلرّوبوتاتُ</a:t>
                      </a:r>
                      <a:endParaRPr lang="fr-FR" sz="2200" b="1" kern="120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extLst>
                  <a:ext uri="{0D108BD9-81ED-4DB2-BD59-A6C34878D82A}">
                    <a16:rowId xmlns:a16="http://schemas.microsoft.com/office/drawing/2014/main" val="3680347411"/>
                  </a:ext>
                </a:extLst>
              </a:tr>
              <a:tr h="67689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ٱلْمُرْبِكُ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شُروعُ 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ٱلرّوبوتاتِ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إِصْدارِ تَصَرُّفاتٍ غَريبَةٍ وَمُهاجَمَةِ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ٱلنّاسِ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وَتَخْريبِ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ٱلْمَباني</a:t>
                      </a:r>
                      <a:r>
                        <a:rPr lang="ar-M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798529"/>
                  </a:ext>
                </a:extLst>
              </a:tr>
              <a:tr h="8140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اَلأَحْداثُ 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ٱلرَّئيسَةُ</a:t>
                      </a: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لِلْعُقْدَةِ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اِنْتِشارُ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ٱلرّوبوتاتِ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شَوارِعِ ٱلْمَدينَةِ. - تَفاقُمُ تَصَرُّفاتِها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ٱلْعُدْوانِيَّةِ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- فَشَلُ مُحاوَلاتِ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ٱلْإِصْلاحِ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-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ٱنْكِبابُ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سيرينَ عَلى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ٱلْبَحْثِ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ٱلسَّبَبِ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– اِكْتِشافُ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ٱلْخَطَأِ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ٱلْبَرْمَجَةِ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ٱلرَّئيسِيَّةِ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15839"/>
                  </a:ext>
                </a:extLst>
              </a:tr>
              <a:tr h="53775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حَلُّ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ٱلْمُشْكِلِ</a:t>
                      </a: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تَطْويرُ سيرينَ بِمُساعَدَةِ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ٱلْعُلَماءِ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بَرْنامَجاً جَديداً، وَنَصْبُ فَخٍّ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لِلر</a:t>
                      </a:r>
                      <a:r>
                        <a:rPr lang="ar-M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ّ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وبوتاتِ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وَإِعادَةُ بَرْمَجَتِها بِنَجاحٍ.</a:t>
                      </a:r>
                      <a:endParaRPr lang="fr-FR" sz="2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94493"/>
                  </a:ext>
                </a:extLst>
              </a:tr>
              <a:tr h="8140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وَصْفُ وَضْعِيَّة</a:t>
                      </a: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r>
                        <a:rPr lang="ar-S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ٱلنِّهايَةِ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 anchor="ctr"/>
                </a:tc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اِسْتَعادَتِ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</a:t>
                      </a:r>
                      <a:r>
                        <a:rPr lang="ar-M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ّ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وبوتاتُ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وَعْيَها وَعادَتْ </a:t>
                      </a:r>
                      <a:r>
                        <a:rPr lang="ar-M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</a:t>
                      </a:r>
                      <a:r>
                        <a:rPr lang="ar-M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ى مَ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هامِّها، وَأَصْبَحَتْ سيرينُ رَمْزاً لِلْأَمَلِ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وَٱلاِبْتِكارِ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وَحَذَّرَتْ مِنْ مَخاطِرِ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ٱلاِعْتِمادِ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ٱلْكُلِّيِّ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SA" sz="2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ٱلتِّكْنولوجْيا</a:t>
                      </a:r>
                      <a:r>
                        <a:rPr lang="ar-SA" sz="2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7689" marR="67689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8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83816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5318-D657-BF42-8C91-AA7AA47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44542-4A1F-C9C5-8A1D-DE38701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التالية؟ أذكركم  بضرورة تبرير آرائكم.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A420D8-CE84-706A-0AAC-FE6514BC78D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CF649-B66F-A7EB-1F3C-2ACF9128A06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87691D-6277-896B-2B07-962CA672D2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FD776-BBDE-1860-3980-A504C450EA0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F952CA-F89C-D46B-426F-7B25E3FCA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11A1ED-0F38-0A27-6980-B393A431F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FAAAD-1D85-93CD-5F81-4316D4D59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59079C-295C-FF9F-92D6-5A1157364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164A89-55F2-FA65-D99E-874466E4F51E}"/>
              </a:ext>
            </a:extLst>
          </p:cNvPr>
          <p:cNvSpPr txBox="1"/>
          <p:nvPr/>
        </p:nvSpPr>
        <p:spPr>
          <a:xfrm>
            <a:off x="698035" y="2341880"/>
            <a:ext cx="7584188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اِخْتِراعُ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ٱلرّوبوتاتِ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مُفيدٌ لِلْبَشَرِيَّةِ. 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7DF915-C0BF-8BF1-6B60-CA6B5B462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3173721-3273-67B2-A268-DF42F228BF8A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750731-7F98-096A-21CA-C43D59F5A24E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F36D3EFA-FE50-DB39-023D-6850E0BE8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8902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B17CE-7698-5B42-B9D6-7B6A39F63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DE4CD-C56A-9530-6E6B-24216AC7A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38BA57-8619-EDD5-366D-AC5DB3142C2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20493-F278-7A53-215B-36B1FD4BF2B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AF58D-E59D-EC08-91B0-CD000167070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048B69-8422-AEE9-1176-3254156E09E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8DDD82-97A0-5936-B7A3-244ACC9F48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ED87F1-B39D-ACFD-FCE1-C0DC0F4E1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9551D0-6C85-AA76-9AEA-5FAC3E89E3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3EBDD5-54A7-CE61-8380-9CF377FB5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4CC09CE-A23B-B3FA-C633-418E1DDEFE60}"/>
              </a:ext>
            </a:extLst>
          </p:cNvPr>
          <p:cNvSpPr txBox="1"/>
          <p:nvPr/>
        </p:nvSpPr>
        <p:spPr>
          <a:xfrm>
            <a:off x="698035" y="2341880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يُمْكِنُ أَنْ يَتَفَوَّقَ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ٱلذَّكاءُ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ٱلاِصْطِناعِيُّ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ذَكاءِ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DA913D-1718-B99F-1C90-B4F236B1B6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63850C1-F14F-C9D3-3CF3-08155A686271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B0E1F2-EB51-8F6B-0908-559FE9563EC2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4B4B9F7C-1C6B-A313-584C-5612EE99EE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4257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94ACA-AD9B-08B6-CBB0-39A321A49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953C2-5882-7E6C-5943-A8509B3B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847E8-0524-B21B-A7F9-A522E681147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F39139-CF8D-FB64-9CE2-E597E1053A9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9D62CF-2349-6CB8-A914-3FCB2DF2953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AF9F69-9B02-2F3A-E410-4927A84ECC3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994468-0C10-58BB-466C-935908626B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2AD384-B723-C3FD-36A7-BB2B0F463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94B7DF-6A5F-415D-7725-F9D65254E3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E765A-B8C5-7F6D-5AD4-8C92B83F2A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34A1C82-8A03-DAC9-20BF-3CFEBE0D5A38}"/>
              </a:ext>
            </a:extLst>
          </p:cNvPr>
          <p:cNvSpPr txBox="1"/>
          <p:nvPr/>
        </p:nvSpPr>
        <p:spPr>
          <a:xfrm>
            <a:off x="698035" y="2341880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يُمْكِنُ لِلرّوبوتاتِ أَنْ تَقومَ بِبَعْضِ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ECA71D-C536-8DBE-F9A9-A272103B5C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D52176-F428-A78E-EC6A-0D69CB188F90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809F21-2342-FECD-3A6B-EE93698E24ED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820BB91B-EE96-D0CC-8DF2-1FD6F3639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36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حكاية خيالية.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ستتدربون على كتابة حكاية خيالية انطلاقا من صور.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2D7A9-385B-0F75-F89B-0B250EC0392B}"/>
              </a:ext>
            </a:extLst>
          </p:cNvPr>
          <p:cNvSpPr txBox="1"/>
          <p:nvPr/>
        </p:nvSpPr>
        <p:spPr>
          <a:xfrm>
            <a:off x="779474" y="2828835"/>
            <a:ext cx="7144775" cy="255389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أَتَدَرَّبُ عَلى كِتابَةِ حِكايَةٍ خَيالِيَّةٍ.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الحكاية الخيالية؟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97D5E1-33A7-F7EB-2BB3-A1653633C6B1}"/>
              </a:ext>
            </a:extLst>
          </p:cNvPr>
          <p:cNvSpPr txBox="1"/>
          <p:nvPr/>
        </p:nvSpPr>
        <p:spPr>
          <a:xfrm>
            <a:off x="999612" y="3292299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570A-F25F-2FD1-832D-CBC9A1D0D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9373-AFF2-F891-30F1-1417A6A1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96CC25-0810-CEA1-164E-8DC32DFFA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F2F6FF-E006-39C6-D2D1-B48A141365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3778-FF96-CC26-EB40-0A006C5773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B06A-B4A0-F315-0404-FB1C0E6CBDB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687BA-6616-3EEF-E472-0984A307D66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F3C811-22DD-62B9-D5F4-4D60C53D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388A1F-D1A4-4128-6F56-466215FD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11D969-62EF-4B05-90DE-F2D98FF3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9065AE-C292-AE6E-4A0D-613CBAA2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CBF6A0-B695-D8D0-BBB9-453D639334CB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68834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20AFA-1803-7BE8-7747-5F7F46300F40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12128D-6AAE-D85C-0937-499833DDF65D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1F7821-7C66-1B8C-BCDB-A43E05383CC1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440B38-46FD-2CAA-32AE-CDDE109C8A6E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A17104-813F-D41A-A1B4-9C54F6B554A0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2D7CEA3-ED1E-D778-8BCF-0215ABF93759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4C70-FB94-BF89-F73E-351163C6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F368-1445-2496-5921-256D4BD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يذكرنا بعناصر تصميم الحكاية الخيالية؟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7BFDA8-705A-9E89-2C5B-9DF107F8D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CB8A25-8F5F-9BC8-178C-3E14A27CDDD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5B2C8-7DFE-9270-E204-8F8A9FE38E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A21BD-0EC4-7BDC-47BD-437386A70A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803F9-6AC1-AC3B-8861-C19961AF4A0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878F2-292B-7544-9B35-07E36667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686EAB-50A6-8303-4FFA-2F501E59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284F8-8C76-8719-FE09-F814C6FA8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9C1A6-514E-4D5D-777E-B99D50BD7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9CCEB04-24D1-6712-A56F-6D051471D268}"/>
              </a:ext>
            </a:extLst>
          </p:cNvPr>
          <p:cNvSpPr txBox="1"/>
          <p:nvPr/>
        </p:nvSpPr>
        <p:spPr>
          <a:xfrm>
            <a:off x="1269409" y="3429000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330697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D101F-21B2-A777-EDEC-FE1252560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C34377-5EB2-D345-4DFB-892CD514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0A2CCB-233C-6645-E9F1-DC29915D54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6F6C84-1531-54FE-984F-CE2DE05A15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891B39-41B1-3124-8637-123B54D8944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048083-E1CE-D610-630B-3FEF3366AD1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7A235C-A565-C2E7-30DA-D5ABE78D2F9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5FD370-A49D-D1CA-CB6B-2E87B491D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AF5327-2C20-0996-046C-B51766AD5D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9B1286-E3BC-EEFE-4234-CD1C7C0E3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DCBC90-C8C2-49DD-89E3-72745C41FE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 de texte 25">
            <a:extLst>
              <a:ext uri="{FF2B5EF4-FFF2-40B4-BE49-F238E27FC236}">
                <a16:creationId xmlns:a16="http://schemas.microsoft.com/office/drawing/2014/main" id="{8DA87756-B8D1-E93E-6C35-3C0BAE187406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وَضْعِيَّةُ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ٱلْبِدايَةِ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500B9318-BFD7-89A2-E42A-B27298310649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اَلْحَدَثُ </a:t>
            </a:r>
            <a:r>
              <a:rPr lang="ar-MA" dirty="0" err="1"/>
              <a:t>ٱلْمُرْبِكُ</a:t>
            </a:r>
            <a:r>
              <a:rPr lang="ar-MA" dirty="0"/>
              <a:t>؛</a:t>
            </a:r>
            <a:endParaRPr lang="fr-FR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اَلْعُقْدَةُ </a:t>
            </a:r>
            <a:r>
              <a:rPr lang="ar-MA" dirty="0" err="1"/>
              <a:t>وَٱلْحَلُّ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6" name="Zone de texte 25">
            <a:extLst>
              <a:ext uri="{FF2B5EF4-FFF2-40B4-BE49-F238E27FC236}">
                <a16:creationId xmlns:a16="http://schemas.microsoft.com/office/drawing/2014/main" id="{0AB30929-DD50-4540-74CC-98A644879F2C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وَضْعِيَّةُ </a:t>
            </a:r>
            <a:r>
              <a:rPr lang="ar-MA" dirty="0" err="1"/>
              <a:t>ٱلنِّهايَةِ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4892146-46B2-40A0-870E-FC8F4F3D8759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38C2152-B4B4-F311-A4B8-CC0A1DC020AB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EEBC38A-D29C-A4A6-F8C8-94150CE64EC6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4E1F5DD-9A5D-9FC2-F59C-CB7E20C54B3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D3A75B-35A3-486A-3541-6526BC827A6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2" name="Image 2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ECC50ED-0530-DDB2-CA57-C6FF01A5EEE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159023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EC1F4-6742-8E94-9637-9D2BFD1E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71E20-60EB-BC1F-440E-11D2AD1C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تساعدنا على كتابة كل مقطع. نبدأ بمقطع البداية.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أساليب بقية المقاطع.)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D41D7F-671D-61FE-B85D-74F21B65B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140ACF-29EA-8721-26DC-F21B4C767D2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8413D6-AE54-304C-746E-A7DDF310C8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9F1C8B-82ED-D458-054B-43CCF1788D6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D50B39-7F63-6C3B-62D7-CBDEA3001D3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6075DB-4BF6-5818-52FD-F562FF68E2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231345-0F7C-1847-E8F2-682C823E5B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0364BB-949C-CBC7-C0DE-25079979B5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DF3A15-1497-DD78-CF12-187D51F38A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5A2CBE-7E8A-4632-E0BB-12F55E48BBE6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D6F48E-FE8D-EB18-DC86-E08453B4FD05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84ACE34-5313-C105-1DDA-7C7A1A812FB2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2F2892-B224-17B9-C663-2C63EA77D3B2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E6A4722-DC2A-E8FF-C572-2F5195A87B37}"/>
              </a:ext>
            </a:extLst>
          </p:cNvPr>
          <p:cNvSpPr txBox="1"/>
          <p:nvPr/>
        </p:nvSpPr>
        <p:spPr>
          <a:xfrm>
            <a:off x="496111" y="4567103"/>
            <a:ext cx="4370314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38836079-223E-4393-922F-CC977FF2DF27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Accolade fermante 19">
            <a:extLst>
              <a:ext uri="{FF2B5EF4-FFF2-40B4-BE49-F238E27FC236}">
                <a16:creationId xmlns:a16="http://schemas.microsoft.com/office/drawing/2014/main" id="{13185306-9021-62A8-99D5-C03185020215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0E0134A4-3CB3-8DBC-3887-58313EB90C1C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EB8F5B-8545-E2AA-B4EC-3D244A74BF4A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4286B22-E3F7-F7AE-0476-A1235ED10369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244F484-0FF5-E124-81DA-09D94E06B746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60D483C-4F7B-3613-B6B5-BE51092862DE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887562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769-777F-909D-5476-13A281D2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012B-8BDA-6141-3FD4-1E9F2071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107. من يقرأ التعليمتين؟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أذكركم بضرورة كتابة حكاية خيالية : حدث مربك خيالي- شخصيات أخرى خيالية- حل خيالي...)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3C609E-F05C-D400-1D91-A393C67FC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29D93-AC12-1B44-1B0A-38D184CDAC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8D069-162B-6712-5D78-25C6A28E5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B3A27-5F8F-D2F4-E2B1-916A2C7E8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89ED1-C2C8-AF0D-9F5F-98E1AF97B8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13FEF4-C31C-AF2E-3AD5-64A508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DE7988-E0D2-97B9-9D7A-E63400E808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967B1-7A5F-AE1A-AE1D-545084E8F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69E84-988E-EAEE-467F-0936DEE4E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14ACF4-3E5E-A260-A047-5A4AA2F0F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16" y="1487968"/>
            <a:ext cx="900000" cy="10360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2B5186-C047-AB0E-0BB5-F04757507A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135" y="1686891"/>
            <a:ext cx="3058494" cy="49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8498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8755-63A5-B829-1891-296211E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460D8-D3E2-1607-795A-E05C2D7A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 سنناقشه وفق الضوابط التالية: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EC95C6-380B-FA6E-1A9B-683BD72D7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323BD-D856-B770-3AB1-28C3C63DFDF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FBCD8-5B79-9903-66ED-E7E03F97599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5FF18-C0F9-7252-7510-8B5E9680591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E2B53-5035-CB97-9C85-B157AAB02C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A5D572-17C9-6580-A35B-4196516B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855F10-89BA-E4BC-844E-42DBAE2EF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BA7E5-7484-E7B4-5DE8-993F53BB1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3BA72-B1B7-50F2-BAFE-4F3AEBE39C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31321D8-FEE3-EF08-5094-FE58A5CF6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221792"/>
              </p:ext>
            </p:extLst>
          </p:nvPr>
        </p:nvGraphicFramePr>
        <p:xfrm>
          <a:off x="835529" y="2437301"/>
          <a:ext cx="7538720" cy="352044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268856">
                  <a:extLst>
                    <a:ext uri="{9D8B030D-6E8A-4147-A177-3AD203B41FA5}">
                      <a16:colId xmlns:a16="http://schemas.microsoft.com/office/drawing/2014/main" val="2156428988"/>
                    </a:ext>
                  </a:extLst>
                </a:gridCol>
                <a:gridCol w="664182">
                  <a:extLst>
                    <a:ext uri="{9D8B030D-6E8A-4147-A177-3AD203B41FA5}">
                      <a16:colId xmlns:a16="http://schemas.microsoft.com/office/drawing/2014/main" val="823782176"/>
                    </a:ext>
                  </a:extLst>
                </a:gridCol>
                <a:gridCol w="605682">
                  <a:extLst>
                    <a:ext uri="{9D8B030D-6E8A-4147-A177-3AD203B41FA5}">
                      <a16:colId xmlns:a16="http://schemas.microsoft.com/office/drawing/2014/main" val="2127527617"/>
                    </a:ext>
                  </a:extLst>
                </a:gridCol>
              </a:tblGrid>
              <a:tr h="495151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523875" algn="ct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9249457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كانَتِ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ٱلْحِكايَةُ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خَيالِيَّةً؟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0007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0" indent="0" algn="r" defTabSz="514337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حْتَرَمْتُ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تَصْميمَ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ٱلْحِكايَةِ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ٱلْخَيالِيَّةِ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77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0" indent="0" algn="r" defTabSz="514337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ٱسْتَعْمَلْتُ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أَساليبَ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ٱلْبِدايَةِ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2157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0" indent="0" algn="r" defTabSz="514337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ٱسْتَعْمَلْتُ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ٱلْأَساليبَ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ٱلْمُناسِبَةَ لِسَرْدِ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أَحْداثِ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ٱلْعُقْدَةِ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وَٱلْحَلِّ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8467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0" indent="0" algn="r" defTabSz="514337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ٱسْتَعْمَلْتُ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أَساليبَ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نِّهايَةِ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8829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3106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نص" ثورة الروبوتات"؟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أَهَمُّ أَفْكارِ نَصِّ "ثَوْرَةُ </a:t>
            </a:r>
            <a:r>
              <a:rPr lang="ar-MA" dirty="0" err="1"/>
              <a:t>ٱلرّوبوتاتِ</a:t>
            </a:r>
            <a:r>
              <a:rPr lang="ar-MA" dirty="0"/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الحكاية الخيالية؟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48B314-95B9-AF1D-FFEC-A87D0932CCE2}"/>
              </a:ext>
            </a:extLst>
          </p:cNvPr>
          <p:cNvSpPr txBox="1"/>
          <p:nvPr/>
        </p:nvSpPr>
        <p:spPr>
          <a:xfrm>
            <a:off x="1269409" y="3429000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4663A-6D09-B025-755B-7CC383E5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D3C4C-C52A-C3FB-3036-EF1EF0AA1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المقبلة، سنقرأ حكاية  جديدة  من حكايات  كتيب "نصوصي القرائية". اقرؤوا حكاية "ساحر أوز" 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58AF670-CA74-6012-1330-9DCACB37EB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470721B1-CAB6-A490-41AF-41294D0E7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523C8-4F93-F09C-FAE8-33C7DF1F1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468880"/>
            <a:ext cx="2473021" cy="36331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F7057C-290B-99C1-96F8-1C6BC6851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950" y="2076939"/>
            <a:ext cx="2647471" cy="37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7798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19021</TotalTime>
  <Words>1564</Words>
  <Application>Microsoft Office PowerPoint</Application>
  <PresentationFormat>Affichage à l'écran (4:3)</PresentationFormat>
  <Paragraphs>385</Paragraphs>
  <Slides>50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50</vt:i4>
      </vt:variant>
    </vt:vector>
  </HeadingPairs>
  <TitlesOfParts>
    <vt:vector size="78" baseType="lpstr">
      <vt:lpstr>Arial</vt:lpstr>
      <vt:lpstr>Dosis ExtraBold</vt:lpstr>
      <vt:lpstr>Dosis SemiBold</vt:lpstr>
      <vt:lpstr>Aptos</vt:lpstr>
      <vt:lpstr>Viga</vt:lpstr>
      <vt:lpstr>Wingdings</vt:lpstr>
      <vt:lpstr>Microsoft Uighur</vt:lpstr>
      <vt:lpstr>Calibri</vt:lpstr>
      <vt:lpstr>Sakkal Majalla</vt:lpstr>
      <vt:lpstr>Aptos Display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نبدأ حصتنا بمراجعة المعجم. من يذكرنا بالمفردات الجديدة التي تعلمتموها في هذا الأسبوع ؟</vt:lpstr>
      <vt:lpstr>هذه بعضها. من يقرأ؟</vt:lpstr>
      <vt:lpstr>من يختار مفردة ويشرحها باستعمال المرادف أو الضد أو بتركيبها في جملة مفيدة؟</vt:lpstr>
      <vt:lpstr>خذوا دفاتر البحث. اكتبوا فقرة من 20 كلمة على الأقل حول موضوع إحدى البطاقات.</vt:lpstr>
      <vt:lpstr> من يقرأ إنتاجه؟</vt:lpstr>
      <vt:lpstr> من الفائز في المسابقة؟ </vt:lpstr>
      <vt:lpstr>Présentation PowerPoint</vt:lpstr>
      <vt:lpstr>ستقومون باستثمار نص " ثورة الروبوتات". خذوا كراساتكم، الصفحة 98.</vt:lpstr>
      <vt:lpstr>أعيدوا قراءة النص قراءة صامتة وسريعة.</vt:lpstr>
      <vt:lpstr>خذوا ألواحكم. استخرجوا من النص 4  كلمات تنتمي إلى شبكة كلمة " الروبوت". </vt:lpstr>
      <vt:lpstr>ارفعوا ألواحكم. ( مناقشة الأجوبة المقترحة.)</vt:lpstr>
      <vt:lpstr>هذه مقترحات أخرى. من يقرأ؟ </vt:lpstr>
      <vt:lpstr>ابحثوا في الفقرة الثانية من النص عن كلمات رسمت في آخرها ألف مقصورة.</vt:lpstr>
      <vt:lpstr>ارفعوا ألواحكم. ( مناقشة الأجوبة المقترحة.)</vt:lpstr>
      <vt:lpstr>صححوا على ألواحكم. (مناقشة سبب  كتابة الألف المقصورة في آخر الكلمة.) </vt:lpstr>
      <vt:lpstr>ننتقل إلى طرح أسئلة حول النص. من يختار فقرة  ثم يطرح سؤالا عن مضمونها كما في المثال : </vt:lpstr>
      <vt:lpstr>خذوا الصفحة رقم  103 ودفاتر القسم. أجيبوا عن الأسئلة المحددة على الشريحة.  توجيه التلاميذ إلى استبدال كلمة التخيلية  بكلمة الخيالية في السؤال رقم 3. </vt:lpstr>
      <vt:lpstr>نصحح جماعة. </vt:lpstr>
      <vt:lpstr>صححوا على دفاتركم. (جواب السؤال الثاني  في الشريحة الموالية.)</vt:lpstr>
      <vt:lpstr>صححوا السؤال الثاني.</vt:lpstr>
      <vt:lpstr>ما رأيكم في الفكرة التالية؟ أذكركم  بضرورة تبرير آرائكم.</vt:lpstr>
      <vt:lpstr>ما رأيكم في الفكرة التالية؟ </vt:lpstr>
      <vt:lpstr>ما رأيكم في الفكرة التالية؟ </vt:lpstr>
      <vt:lpstr>Présentation PowerPoint</vt:lpstr>
      <vt:lpstr>في حصة الإنتاج الكتابي ستتدربون على كتابة حكاية خيالية انطلاقا من صور. </vt:lpstr>
      <vt:lpstr>من يذكرنا بتعريف الحكاية الخيالية؟ </vt:lpstr>
      <vt:lpstr>نتذكر جماعة. من يقرأ؟</vt:lpstr>
      <vt:lpstr>من يذكرنا بعناصر خطاطة النص السردي؟ </vt:lpstr>
      <vt:lpstr>نتذكر جماعة. من يقرأ؟ </vt:lpstr>
      <vt:lpstr>من  يذكرنا بعناصر تصميم الحكاية الخيالية؟</vt:lpstr>
      <vt:lpstr>من يقرأ؟ </vt:lpstr>
      <vt:lpstr>من يذكرنا بالأساليب التي تساعدنا على كتابة كل مقطع. نبدأ بمقطع البداية. ( مناقشة أساليب بقية المقاطع.)</vt:lpstr>
      <vt:lpstr>خذوا كراساتكم الصفحة 107. من يقرأ التعليمتين؟ ( أذكركم بضرورة كتابة حكاية خيالية : حدث مربك خيالي- شخصيات أخرى خيالية- حل خيالي...)</vt:lpstr>
      <vt:lpstr>من يقرأ إنتاجه؟  سنناقشه وفق الضوابط التالية:</vt:lpstr>
      <vt:lpstr>اختتام الحصة</vt:lpstr>
      <vt:lpstr>من يذكرنا بأهم أفكار نص" ثورة الروبوتات"؟</vt:lpstr>
      <vt:lpstr>من يذكرنا بعناصر تصميم الحكاية الخيالية؟ </vt:lpstr>
      <vt:lpstr>في الحصة المقبلة، سنقرأ حكاية  جديدة  من حكايات  كتيب "نصوصي القرائية". اقرؤوا حكاية "ساحر أوز" 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233</cp:revision>
  <dcterms:created xsi:type="dcterms:W3CDTF">2023-09-20T21:35:22Z</dcterms:created>
  <dcterms:modified xsi:type="dcterms:W3CDTF">2026-04-05T13:40:30Z</dcterms:modified>
</cp:coreProperties>
</file>